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69" r:id="rId3"/>
    <p:sldId id="258" r:id="rId4"/>
    <p:sldId id="270" r:id="rId5"/>
    <p:sldId id="262" r:id="rId6"/>
    <p:sldId id="271" r:id="rId7"/>
    <p:sldId id="264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3300"/>
    <a:srgbClr val="CC00CC"/>
    <a:srgbClr val="00CC00"/>
    <a:srgbClr val="CC6600"/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1A89E0-534E-429E-A6D6-67AB1BCC565A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45D1BF-AFAE-49A9-931B-8EC8CAA508A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číslo snímku 4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9842EB-C275-43D0-A08D-2CD6AE23E834}" type="slidenum">
              <a:rPr lang="cs-CZ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27.9.2014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I6CFPO7Yc1A6FM&amp;tbnid=FB3a_kPVrYwhuM:&amp;ved=0CAUQjRw&amp;url=http://www.obcanskavystavba.cz/clanek/formaldehyd-ve-vnitrnim-ovzdusi-pudnich-vestaveb-a-stresnich-nastaveb/&amp;ei=QckxUri8JuHt0gXihYG4Cg&amp;bvm=bv.52109249,d.d2k&amp;psig=AFQjCNHVtkIV41-JJsoLSG24rvY23UKHeQ&amp;ust=1379080095869526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7.pn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z/url?sa=i&amp;rct=j&amp;q=&amp;esrc=s&amp;frm=1&amp;source=images&amp;cd=&amp;cad=rja&amp;docid=OSCSiNOgY2oaYM&amp;tbnid=3RNTZUaeMR749M:&amp;ved=0CAUQjRw&amp;url=http://www.zsvetrni.cz/penize_EU/chemie9/VY_32_INOVACE_CH9_19.pptx&amp;ei=8TQ3UrKeLMnLswaRkYDgAw&amp;bvm=bv.52164340,d.ZGU&amp;psig=AFQjCNFcLkCWQWM9dpqfm0F1_KAOWwv3jg&amp;ust=1379436125023317" TargetMode="External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2.gif"/><Relationship Id="rId4" Type="http://schemas.openxmlformats.org/officeDocument/2006/relationships/audio" Target="../media/audio2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audio" Target="../media/audio4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cs-CZ" sz="4000" dirty="0" smtClean="0">
                <a:solidFill>
                  <a:schemeClr val="bg1"/>
                </a:solidFill>
              </a:rPr>
              <a:t/>
            </a:r>
            <a:br>
              <a:rPr lang="cs-CZ" sz="4000" dirty="0" smtClean="0">
                <a:solidFill>
                  <a:schemeClr val="bg1"/>
                </a:solidFill>
              </a:rPr>
            </a:br>
            <a:r>
              <a:rPr lang="cs-CZ" sz="4000" dirty="0" smtClean="0">
                <a:solidFill>
                  <a:schemeClr val="bg1"/>
                </a:solidFill>
              </a:rPr>
              <a:t>Kyslíkaté deriváty uhlovodíků – karbonylové sloučeniny</a:t>
            </a:r>
            <a:endParaRPr lang="cs-CZ" sz="4800" dirty="0" smtClean="0">
              <a:solidFill>
                <a:schemeClr val="bg1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/>
          <p:nvPr/>
        </p:nvSpPr>
        <p:spPr>
          <a:xfrm>
            <a:off x="251520" y="980728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Definujte karbonylové sloučeniny: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2" y="1700808"/>
            <a:ext cx="56166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Karbonylové sloučeniny jsou deriváty uhlovodíků, které obsahují v molekule navázánu tzv.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karbonylovou skupinu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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cs-CZ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2160" y="1844824"/>
            <a:ext cx="152400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ovéPole 15"/>
          <p:cNvSpPr txBox="1"/>
          <p:nvPr/>
        </p:nvSpPr>
        <p:spPr>
          <a:xfrm>
            <a:off x="251520" y="3212976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Popište chemické vlastnosti karbonylových sloučenin: </a:t>
            </a:r>
          </a:p>
        </p:txBody>
      </p:sp>
      <p:sp>
        <p:nvSpPr>
          <p:cNvPr id="17" name="TextovéPole 16"/>
          <p:cNvSpPr txBox="1">
            <a:spLocks noChangeArrowheads="1"/>
          </p:cNvSpPr>
          <p:nvPr/>
        </p:nvSpPr>
        <p:spPr bwMode="auto">
          <a:xfrm>
            <a:off x="251520" y="3861048"/>
            <a:ext cx="79928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Karbonylové sloučeniny (aldehydy i ketony) se vyskytují hojně v přírodě jako složky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vonných rostlinných silic </a:t>
            </a:r>
            <a:r>
              <a:rPr lang="cs-CZ" sz="2400" b="1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(skořice, vanilka, anýz, kafr…).</a:t>
            </a:r>
            <a:endParaRPr lang="cs-CZ" sz="2400" b="1" i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251520" y="5229200"/>
            <a:ext cx="81452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těle živočichů a člověka jsou karbonylové sloučeniny součástí molekul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steroidních hormonů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b="1" i="1" dirty="0" smtClean="0">
                <a:solidFill>
                  <a:srgbClr val="CC00CC"/>
                </a:solidFill>
                <a:latin typeface="Times New Roman" pitchFamily="18" charset="0"/>
                <a:cs typeface="Times New Roman" pitchFamily="18" charset="0"/>
              </a:rPr>
              <a:t>testosteron, progesteron). </a:t>
            </a:r>
            <a:endParaRPr lang="cs-CZ" sz="2400" b="1" i="1" dirty="0">
              <a:solidFill>
                <a:srgbClr val="CC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251520" y="836712"/>
            <a:ext cx="88924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6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v chemii systematicky dělí karbonylové sloučeniny ?</a:t>
            </a: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691680" y="1700808"/>
            <a:ext cx="5616624" cy="46166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KARBONYLOVÉ SLOUČENINY</a:t>
            </a:r>
            <a:endParaRPr lang="cs-CZ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>
            <a:spLocks noChangeArrowheads="1"/>
          </p:cNvSpPr>
          <p:nvPr/>
        </p:nvSpPr>
        <p:spPr bwMode="auto">
          <a:xfrm>
            <a:off x="1403648" y="3284984"/>
            <a:ext cx="1944216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ALDEHYDY</a:t>
            </a:r>
            <a:endParaRPr lang="cs-CZ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 flipH="1">
            <a:off x="5364088" y="3284984"/>
            <a:ext cx="2160240" cy="40011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cs-CZ" sz="20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KETONY</a:t>
            </a:r>
            <a:endParaRPr lang="cs-CZ" sz="20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Přímá spojovací šipka 18"/>
          <p:cNvCxnSpPr/>
          <p:nvPr/>
        </p:nvCxnSpPr>
        <p:spPr>
          <a:xfrm flipH="1">
            <a:off x="3131840" y="2420888"/>
            <a:ext cx="864096" cy="7920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Přímá spojovací šipka 23"/>
          <p:cNvCxnSpPr/>
          <p:nvPr/>
        </p:nvCxnSpPr>
        <p:spPr>
          <a:xfrm>
            <a:off x="4716016" y="2420888"/>
            <a:ext cx="936104" cy="79208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1187624" y="4005064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Obsahují tzv. </a:t>
            </a:r>
            <a:r>
              <a:rPr lang="cs-CZ" b="1" dirty="0" smtClean="0">
                <a:solidFill>
                  <a:srgbClr val="C00000"/>
                </a:solidFill>
              </a:rPr>
              <a:t>aldehydickou</a:t>
            </a:r>
            <a:r>
              <a:rPr lang="cs-CZ" b="1" dirty="0" smtClean="0"/>
              <a:t> skupinu: </a:t>
            </a:r>
            <a:endParaRPr lang="cs-CZ" b="1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292080" y="4005064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Obsahují tzv. </a:t>
            </a:r>
            <a:r>
              <a:rPr lang="cs-CZ" b="1" dirty="0" smtClean="0">
                <a:solidFill>
                  <a:srgbClr val="C00000"/>
                </a:solidFill>
              </a:rPr>
              <a:t>ketonickou</a:t>
            </a:r>
            <a:r>
              <a:rPr lang="cs-CZ" b="1" dirty="0" smtClean="0"/>
              <a:t> skupinu: </a:t>
            </a:r>
            <a:endParaRPr lang="cs-CZ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4869160"/>
            <a:ext cx="2428875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4869160"/>
            <a:ext cx="2333625" cy="113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TextovéPole 26"/>
          <p:cNvSpPr txBox="1"/>
          <p:nvPr/>
        </p:nvSpPr>
        <p:spPr>
          <a:xfrm>
            <a:off x="3059832" y="6309320"/>
            <a:ext cx="33123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* R = uhlovodíkový zbytek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5" grpId="0" animBg="1"/>
      <p:bldP spid="25" grpId="0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988840"/>
            <a:ext cx="432048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bezbarvý, štiplavě páchnoucí,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jedovatý plyn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dobře rozpustný ve vodě.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20" name="TextovéPole 19"/>
          <p:cNvSpPr txBox="1">
            <a:spLocks noChangeArrowheads="1"/>
          </p:cNvSpPr>
          <p:nvPr/>
        </p:nvSpPr>
        <p:spPr bwMode="auto">
          <a:xfrm>
            <a:off x="179512" y="3212976"/>
            <a:ext cx="511256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Je součástí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výfukových plynů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benzinových i naftových motorů. </a:t>
            </a:r>
            <a:endParaRPr lang="cs-CZ" sz="2400" b="1" i="1" dirty="0" smtClean="0"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79512" y="404664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ZÁSTUPCI ALDEHYDŮ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340768"/>
            <a:ext cx="453650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METHANAL</a:t>
            </a:r>
            <a:r>
              <a:rPr lang="cs-CZ" sz="2800" b="1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(formaldehyd)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300192" y="6021288"/>
            <a:ext cx="2843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Vzorec a model molekuly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methanalu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4149080"/>
            <a:ext cx="561662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Používá se na výrobu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hnojiv, papíru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formaldehydových pryskyřic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(dřevotříska)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 dřevařském průmyslu.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5517232"/>
            <a:ext cx="54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Jeho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40%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vodný roztok se nazývá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formalín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a používá se k uchovávání mrtvých těl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(balzamování). 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3074" name="Picture 2" descr="http://www.obcanskavystavba.cz/UserFiles-ObcanskaVystavba/Image/Strecha/2008/2008-01/korenkova/kr1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12160" y="980728"/>
            <a:ext cx="2933700" cy="476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0" grpId="0"/>
      <p:bldP spid="17" grpId="0" animBg="1"/>
      <p:bldP spid="10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700808"/>
            <a:ext cx="50405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bezbarvá, těkavá, hořlavá kapalina, štiplavého zápachu.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564904"/>
            <a:ext cx="51845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přírodě je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produkován rostlinami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produkt metabolismu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a vyskytuje se např. ve zralém ovoci a kávě. 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5220072" y="6165304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2.: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ethanalu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5085184"/>
            <a:ext cx="5120951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na výrobu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kyseliny octové, parfémů, léčiv a pevného podpalovače,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známého pod obchodním názvem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PEPO.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980728"/>
            <a:ext cx="453650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ETHANAL</a:t>
            </a:r>
            <a:r>
              <a:rPr lang="cs-CZ" sz="2800" b="1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  <a:r>
              <a:rPr lang="cs-CZ" sz="2800" b="1" i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(acetaldehyd) </a:t>
            </a:r>
          </a:p>
        </p:txBody>
      </p:sp>
      <p:sp>
        <p:nvSpPr>
          <p:cNvPr id="9" name="TextovéPole 8"/>
          <p:cNvSpPr txBox="1">
            <a:spLocks noChangeArrowheads="1"/>
          </p:cNvSpPr>
          <p:nvPr/>
        </p:nvSpPr>
        <p:spPr bwMode="auto">
          <a:xfrm>
            <a:off x="179513" y="3861048"/>
            <a:ext cx="439248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V lidském organismu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vzniká při metabolickém odbourávání alkoholu </a:t>
            </a:r>
            <a:r>
              <a:rPr lang="cs-CZ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poškozuje játra. 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8194" name="Picture 2" descr="http://upload.wikimedia.org/wikipedia/commons/8/8d/Acetaldehyde-3D-balls.pn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 flipV="1">
            <a:off x="4017877" y="886779"/>
            <a:ext cx="5544616" cy="50124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0" grpId="0"/>
      <p:bldP spid="12" grpId="0" animBg="1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ovéPole 12"/>
          <p:cNvSpPr txBox="1"/>
          <p:nvPr/>
        </p:nvSpPr>
        <p:spPr>
          <a:xfrm>
            <a:off x="179512" y="404664"/>
            <a:ext cx="8784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cs-CZ" sz="3200" b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ZÁSTUPCE KETONŮ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251520" y="1196752"/>
            <a:ext cx="367240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CC3300"/>
                </a:solidFill>
                <a:latin typeface="Times New Roman"/>
                <a:cs typeface="Times New Roman"/>
              </a:rPr>
              <a:t>PROPAN-2-ON</a:t>
            </a:r>
            <a:r>
              <a:rPr lang="cs-CZ" sz="2800" b="1" i="1" dirty="0" smtClean="0">
                <a:solidFill>
                  <a:srgbClr val="00B0F0"/>
                </a:solidFill>
                <a:latin typeface="Times New Roman"/>
                <a:cs typeface="Times New Roman"/>
              </a:rPr>
              <a:t> </a:t>
            </a:r>
          </a:p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(aceton, </a:t>
            </a:r>
            <a:r>
              <a:rPr lang="cs-CZ" sz="2800" b="1" i="1" dirty="0" err="1" smtClean="0">
                <a:solidFill>
                  <a:srgbClr val="CC00CC"/>
                </a:solidFill>
                <a:latin typeface="Times New Roman"/>
                <a:cs typeface="Times New Roman"/>
              </a:rPr>
              <a:t>dimethylketon</a:t>
            </a:r>
            <a:r>
              <a:rPr lang="cs-CZ" sz="2800" b="1" i="1" dirty="0" smtClean="0">
                <a:solidFill>
                  <a:srgbClr val="CC00CC"/>
                </a:solidFill>
                <a:latin typeface="Times New Roman"/>
                <a:cs typeface="Times New Roman"/>
              </a:rPr>
              <a:t>)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300192" y="6021288"/>
            <a:ext cx="2843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Obr. 1.: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Model molekuly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methanalu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>
            <a:spLocks noChangeArrowheads="1"/>
          </p:cNvSpPr>
          <p:nvPr/>
        </p:nvSpPr>
        <p:spPr bwMode="auto">
          <a:xfrm>
            <a:off x="179512" y="3933056"/>
            <a:ext cx="561662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Jeho páry se vzduchem tvoří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výbušnou směs 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Wingdings"/>
              </a:rPr>
              <a:t></a:t>
            </a:r>
            <a:r>
              <a:rPr lang="cs-CZ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2" name="TextovéPole 11"/>
          <p:cNvSpPr txBox="1">
            <a:spLocks noChangeArrowheads="1"/>
          </p:cNvSpPr>
          <p:nvPr/>
        </p:nvSpPr>
        <p:spPr bwMode="auto">
          <a:xfrm>
            <a:off x="179512" y="4941168"/>
            <a:ext cx="54006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Používá se jako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ředidlo a rozpouštědlo organických látek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, jako výchozí látka pro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výrobu plastů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(např. tzv. </a:t>
            </a:r>
            <a:r>
              <a:rPr lang="cs-CZ" sz="24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plexiskla).</a:t>
            </a:r>
            <a:endParaRPr lang="cs-CZ" sz="2400" b="1" i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564904"/>
            <a:ext cx="504056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  <a:buBlip>
                <a:blip r:embed="rId5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Je to bezbarvá, hořlavá kapalina neomezeně mísitelná s vodou, specifického zápachu. </a:t>
            </a:r>
            <a:endParaRPr lang="cs-CZ" sz="24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5400000">
            <a:off x="4733765" y="1611054"/>
            <a:ext cx="5112566" cy="37079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/>
      <p:bldP spid="1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/>
          <p:cNvSpPr txBox="1">
            <a:spLocks noChangeArrowheads="1"/>
          </p:cNvSpPr>
          <p:nvPr/>
        </p:nvSpPr>
        <p:spPr bwMode="auto">
          <a:xfrm>
            <a:off x="179512" y="1772816"/>
            <a:ext cx="89644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Clr>
                <a:srgbClr val="0000FF"/>
              </a:buClr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Napište racionální vzorce následujících karbonylových sloučenin: </a:t>
            </a: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1" name="TextovéPole 10"/>
          <p:cNvSpPr txBox="1">
            <a:spLocks noChangeArrowheads="1"/>
          </p:cNvSpPr>
          <p:nvPr/>
        </p:nvSpPr>
        <p:spPr bwMode="auto">
          <a:xfrm>
            <a:off x="179512" y="2492896"/>
            <a:ext cx="18722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Clr>
                <a:srgbClr val="0000FF"/>
              </a:buClr>
              <a:buFont typeface="+mj-lt"/>
              <a:buAutoNum type="arabicPeriod"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methanal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611560" y="1052736"/>
            <a:ext cx="2376264" cy="52322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74320" indent="-274320">
              <a:buClr>
                <a:schemeClr val="accent3"/>
              </a:buClr>
              <a:defRPr/>
            </a:pPr>
            <a:r>
              <a:rPr lang="cs-CZ" sz="2800" b="1" i="1" dirty="0" smtClean="0">
                <a:solidFill>
                  <a:srgbClr val="0000FF"/>
                </a:solidFill>
                <a:latin typeface="Times New Roman"/>
                <a:cs typeface="Times New Roman"/>
              </a:rPr>
              <a:t>ÚKOL: </a:t>
            </a:r>
          </a:p>
        </p:txBody>
      </p:sp>
      <p:sp>
        <p:nvSpPr>
          <p:cNvPr id="31749" name="AutoShape 5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1" name="AutoShape 7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3" name="AutoShape 9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31755" name="AutoShape 11" descr="data:image/jpeg;base64,/9j/4AAQSkZJRgABAQAAAQABAAD/2wCEAAkGBhISEBIREhIQExQRFBYYFBQVFxUVEBEQFBIVFRUUFRUXGyYeFxkjGRUUIC8gIycpLCwsFR4xNTAqNSYsOCkBCQoKDgwOGg8PGjUlHyQpKSk1NDUyMCwsNCksLCosLzUsNC8sKiwsNCw0KSwtLCwtLCk1LDU1LC0vNC80LzUsNP/AABEIAKcBLgMBIgACEQEDEQH/xAAcAAEAAgMBAQEAAAAAAAAAAAAABgcDBAUIAgH/xABCEAABAwIDBgMFBQYFAwUAAAABAAIDBBEFITEGBxJBUWETcYEyQlKRoSIjYrHBFHKCkqLRCBVTsvBDc/EzRLPC4f/EABsBAQACAwEBAAAAAAAAAAAAAAADBAIFBgEH/8QALREBAAIBAwMCAgsBAAAAAAAAAAECAwQRIQUSMRNBYfAGMjNRcYGRobHR4RT/2gAMAwEAAhEDEQA/ALxREQEREBERAREQEREBERAREQERcbGNsKOlPDPURsd8Au+T1YwEj1C8mYjmWdMd8k9tI3n4cuyiiMO9bDHHh/aC3u6OVrfnw2HqpRSVkcrBJE9kjHaOY4OafIjJeRaLeJZZMOTF9esx+MbMyIiyRCIiAiIgIiICIiAiIgIiICIiAiIgIiICIiAiIgIiICIiAiIgIiICIiCut5u3j6c/slM7hlIBlkHtRNcMmt6OIzvyBFszlUL2k3JuScyTqTzJWxiuJGeommcbmWRzvIFxsPICw9F8eOOFaPNktkvu+qdM0WLSaeKxHMxzPx+fDQmatrZvbCow6YSwuJYSPEhJ+6lb0I5O6OGY8rg60xuuXVuUmGZiVLqVaXpMS9YYDjcVZTRVMJuyVtxfVp0c134g4EHuF0FUf+HjE3Op6unOkUjHt7eK1wIHa8V/4ircW3id43fPMlOy01fhNsytSbE2t0D3eQ/uQsrRx5nTkP1SeEWXqNzztRCDZ4kZ3c27fm0my6kMzXtDmuDmnQggtI7EKJ4zCLFRKh2odQVAdcmB7vvWcgDl4jRycNe4FulgtxF8seCAQQQRcEZgg6EL6QEREBERAREQEREBERAREQEREBERAREQEWpieKxU8TpZntYxupPXkABmT2GarTGd9brkUtO2w0fMTc/wMIt/Mor5aU+tK9pdBqNV9lXePv8AZayKlYN+FY115IKZ7eYb4kbv5i5w+isHY/eJS4h9mMmOYC7oX247c3MIye3yzHMBKZqX8S91PT9RpucleEpREUqgL8JWJzi7JuQ6/wBlo1eHA5nPzz/NBS7t19cZZ+GMCNkr2sc97W+I0ONnNBN7EWzUZxvDJqV3BNG5h5XsWuH4XDI+iufE6Z0d3Rucw/hNh6jQ+qgO1mLGWN0MzQSdHDQnk4fC4KnbSVnmHSYfpDnrtW8Rt+/8oIK0WXKqprlY3ktJb0J+mSx3WNcfanz6uc0L5/w9YU5lJU1ByE8rWt7thabn+aRw/hVn4jLwxOPkPmQP1Xnrc9t7+w1P7PM61NUuAJJ+zDMbBsnZpya7tY+6r/x1zRTTOc5rA1hPE4hrWluYJJ0FwFbp4c5qKzGSd31S1QsEqq0WURw7bzDyBGKqMv6uD2NJ6Nc9ob9VhxraIRm505+XZZq7bxeoyKrXaaovcKQ4rtECzIggi4PUFQWvqi910F67uasyYXSucblrCz0je6MfRoUkXG2Pwo01DTwuycyMF46PeS9w9HOI9F2UBERAREQEREBERAREQEREBERARF8STNb7TmjzIH5oPtFjjna72XNd5EH8lydqdpYaOB7pJA17mu8Nur3usbcLRna9s9AvJmIjeWePHbJaKUjeZU9vB2pdWVbmh33MDiyIciRk6TuXEZdrd1GzDldakcqyuqsrLQ3mbWmZfWtNTHp8NcdPEQ15lotrHwyNlie5kkbg5jm5Oa4aELee24uuRVvVjDE7tP1G9ZrMS9TbD7TCvoYamwDnC0jRo2Zh4Xgdri47OC69ZLws87Aev/Cqx/w8yO/Yalp9kVNx5mJl/wAgrC2hfww8XwvaT5E8P6hbaJ3h8+yV7bTEN6AiwXxVyANXFhxYW1WvV4r3XqNp4zNkVWG1LgT6qb43ibeE5quMWq+Nx6BBMdvd2dNNh0ddh8DYntjEro23PiwvYHOyJN3t17jiGZsqTXrvZWlMdDSxuuHMgiBB1B8MXHoV5q3m4ZDDidS2mFohJp7rJS0GRrejQ4usOViOSjtTdbxamaRtPKLvKkp23rainFLLUyPjj4bMPDYtYLMuQOJ1stSc7HVRdb9BAQC48xYeXVZVjaEGXJOS28s0lUefzW/hmPSOb4DnEtAuy/ugat8vyXLqFZe4LZymnkqp5Q2SSENayN7QWNZIHXksdSeAt7WPXLJGjkUr5OGNoc86BrQXOPkBmVZm7/do9sjKqsbw8BDooT7XEMw+TpbUN662tZWTS4fFFlHHHHf4Gtb/ALQthAREQERfj3gAkkAAXJOgA5lBhrq6OGN0kr2xsaM3ONgP/wB7KB4nvopWEiGKaa3vZRsPlxXd8wFAtttrn19QSCRAwkQs5W043D4j9AbecdfFktZl1k77Udxofo3T04vqfM+3jZbFBvxpXOAmgniB95pbI0dzazvkCp/heLQ1MQmgkZKx2jmm4vzB5g9jmvLc4W7shtnLhtU2VhcYnECeL3ZI+oHxjMg+mhKmw6ibcWa/qXR8eKO7D+j1EixUtU2SNkjHBzJGhzXDRzHAFpHmCFlV1y4iIgIiICIsNZLwsJ9PUm36oDnF2QNh15nyWrUYe217LZpniwSqlAagjEmGMM8YN23cM2ktd6OGYzsohvnw8tlp58y0xmM87Pa4vFz3Dz/KVK8WqbZg2IzB6EaKLbX4/HUU7opfe+bXjRzf+aEhRZsfqUmrYdN1n/HqK5fbxP4SqMy8JI+XkjqhbWGbJVtZP4VPE59jnJpEwdXPOTfLU8gV18b3Q4rTn7MIqG/HA7i/odZ/0VONPLo7dXpE7RPCMPrDos8eEG3E/Mn3eQ8+62Y9ja+IOnlo6lkcQu5z2OaG5gXN87C+vLVZ6eouLHRRZu7HxC/0+MWr3ved/h/aZbptuI6FzqOcNZDPJxNl08OYta20n4CGtz9065HK76qmbIx0bs2vBB8iOXdeWqyAAdlYm6zedwFlBWO+wbNp5nH2ToIZCeWgaeWmlrW9NktevMOd65pMWDLvS3M+3z4buK1UtHKYZr8+B+jZWfE36XHI+l+ZVbSC2quDFcHhqYzHPG2Rhzs7UHq0jNp7ggqC125SncbxVE8Y+FwbIB5HI/MlW3Pq3xDGS/IFdfd/se+tqBI9p/Z4nAyOOkjhmIm9b5X6DuQpxhe5ukjIdLJNPb3SQyM+Yb9o/wAy7m0W1VJhcLWkNBDfuqeMAOcB0aMmtv7xy8yg7lZWRwxukle1jGC7nOIDWjuSvLeO1bZqqpffibJPK4Egjia6VzmmxzGRC7G1e2lRXv4pXcMbT9iFt/DZ3/E78R9LDJRSpfZ1+R/NB+tpYxnwj1ufoVmGa0zOsbqk8kH7Va2Gasz/AA8RuFbV3yHgNv5+L9n/AOyg9HSt4fxnU/oOyy0FfNSzNngeY5GaEaEc2uGjmnmCg9WoojsDvDhxGPhNo6lg+8hvqP8AUjJ9pl/Vuh5Ey5AREQFH9v6ox4ZVubr4Rb6PIYfo4qQKtt6W28YiloIuGSSQFsrtWxDp3fp5eaiy3itJmV7p+nyZ9RWuOu+0xP5QqKORfctVcWXNbUI6oWm9Pl9KnVx2sszcrrk1Rvkt8VBcQwc/p3Uq2X2HfWSeFDYNABklIuGA8z1cbGzfyAJU9Z7ZiIjlqs1fXpa9rdtY8ytrc9VOkwalLrks8Rlz8LJntb8mgD0UzUL2awWXDg2CJ0k0N7ljyLsJN3Ojy+yLknh0PncmRVGKPbpHfzdb8gVto8cuAybd89vjd0kXAG18bTaZjo/xe0weZGY+S7sUocA5pDmkXBBBBB5gjVeo30iIgLn46SKd7h7tnejXAn6XXQXy9gIIIBBFiDoQdQgjVPi4tqsNVi3dRfaOKSgk4XXMLz91Jyt8DjyePra4524dTtMLaoJHjGLN4Tmq5xer43HoFkr8YL8gV2dgti310wke0imjdd7jpKR/0m9b8zyHchBbGwdB4OHUrCACYw9wtY8Un28+/wBoD0XfX4Av1B8uYCCCAQciDoQeRVG7y93honOq6ZpNM4/bYP8A27if/jJ0PI5dFei+JYmuaWuAc1wIc0i7XNIsQQdQQsL44vG0rWl1eTS378cvKcdTxa/+Fhqab5KZ7yd3TsPkM8ALqSR3cmmedGOPNhPsuPkc7F0PZLcWWURERtCC97ZLTa07zKzd3e9wQwmnxBzyIm/czBrnucwZCN4GZcOTuY1zFzL6bfFhb3WMz4+74pA35gG3qqE8NYHhesF3bab3o4gYqEsmkIzm1hjv8P8AqO/pHfRU7XVz5Xulle6R7zdznG7ifP8ATktd8oWlPVIM01StK75Htjja57nkBrWguc5x0DQMyfJdPZnZSqxKbwqZlwLccjriGIHm935AXJ5Behthd2lLhjOJo8WoIs+dw+13bGP+m3sMzzJQVNTbhMRfTtlMlOyV2ZgeXcTW8ryNBbxa5aDqtal3GYsXgFtMwX9p0oLfk1pP0XpFEHlXGcGnoZ3U9Qzge3MEZskZyex3vNP00Nivxrw8WOq9IbWbJU+IQGGduYzjkbbxIn29pp/MaHmvPG02y9Rh0/gzi4NzFKL+HMwc29CMrtOYvzBBIaEb5IZGyxPdHJGbse02c1w5j+2hvYq9N3O81lc0QT8MdW0aaMqANXR/i5lnLUXF7UhHKHix+awSROa4OaS1zSC1zSQ5rgbhwIzBB5oPWaKg275MSETGXpy5osZDGTJIRzI4uEHyCw1e9zEZoHwudCzjyMkbCyUN5gHiIF+oF+lkE23g7zhGXUlG68mYlmGkfVkZ5v6n3fP2ajlmWk6W2nJa1RXKhqcVrWifZ1nQ+oYcGG2OeLb77/fH+Pmukz4hrz7rWMj+Hi4XcN7cVjw3GovpfMKY7u928uJy+JJxR0rHfbk0dIRrHFfU9XaDucl6Ow7C4qeFkELGsjjFmsGgH6m+ZJzJNypceHjlR1fUZ9Se15LwammkefCillsDfw2OfwgZknhBsLBehd2skcVDExli6Roe883PeAfkBYfwqcBoGi4NXhcUNQJmDgMoPE0ZMLgQeLh5OPO2vmpa4orbuUM2vyZcXoz433dqKPmcydSsNawWX5HWiy06+vBFlKoI3jrBYrjbGbUGmrG0r3fc1DrNvpFOfZt0DjkR1IPW+/jtRYFVpjNWfEDmnNh4gejmm4+oQekUXzG64B6i/wA19ICIiDFU0rJGOjkY17HCzmuAc1w6EHIqGV+5+gkcXM8eG/KN4LPQSB1vRThEEKw7dJQRODnCWa3KV44PVrA0HyN1MoYWsaGsa1rWiwa0ANaByAGQC+0QEREBERBgr4GPikZK1r43NcHtcAWuYRmCDysvKTHjUCwOg6DkM16zc24IPP8AJedG7rcRvIBB9mN72tLnxs8RrHFoc0OcDY2uD3QcAzjhstKTNZsVopad5jmjfG4e64WuOoOhHcZLUFYLINaeYhSzdhu6/wA1lkfLLwQQFoka3/1pC4EhrbizR9k3dn2HMQqoluVeu4WKOChlkle1jqmYloceG8cbQwG5yzd4n0QWbhGDQUsLYKeNkUbNGt68yTq5x5k3JW6vwG6/UBERAXOx/Z+CtgdT1DA9jtOTmOGj2O91w6/oSuiiDzPtlsRUYZMGvvJC82inAs13Pgf8LwOXO1xztx25q/d7xP8AlFRYe9DfsPHjXn5kiDPLDYLUdJZZZKi6wzMyug06mpUy3Z7rpMReKifijpGnXR1QQc2Rnk3Kxf6DO/DA5zmvUm6tzjg1DxXv4IA/dDnBv9NkEkoqKOGNkUTGsjjAa1jRZrWjQALOiIC4u1cR8DxG6wniPXgtZ3y1/hXaX4QggUWPAjValZjg6r52q2EqInOloh4kZzMFwJI/+3fJze2o5X5V7X1dS08MkU0Z6PY5p+oQdrHNoLgi642zmEOrKyGEAkPeC8/DE03efll5kdV94VsnW1bh4cElj77wWRDvxO19Lnsrk2K2JjoIzn4k0gHiSWsLfAwcmj5k5nkAElREQEREBERAREQEREBYHPLsm5Dr/ZKyWzf3jb+/0BWSIiyDmVtDcZlx9SoxiL5YrmORw/CTxMPof0spnXPAaofjUosUFdbaYkKmMxyNAePZ/C74mnp1CqviIyVmY7IwTMc9vE1rwXNvbiYCC5txpcXC723O6eKVjKighDfs2kiisOIatkYw6nOxA7d0FJq5d18jzSyU8mYhDXNv7viF5czyuL+pUZwfd1Ul4DaWYG/tytMbG97uAA9LlWhhGAtoqcxghz3Hikfyc61gB+EDTzJ5oNKl2pkoJRe76cn7cepYOb4+hGttD55qz4J2vY17CHNeA5rhmHNcLgjsQVSO084sVPN0WIGTDgxxv4Er4x+5Zr2j047eiCbIiIC+JZmt1Nvz+S/JZLaanT+6+W041OZ6oOHtQ6GppZ6Z/iBszC3iDb8LtWvAvnZwB9FApN2WHOi4Yqio8QDMksvfqYywG3kR5qysRgFioLtDTDMjIjQjIg9QeSCndpsIko5eBxDgfZe32XgduR7fmuPLWXCmWL4dU1rnQRRvmlaOINaBewIu43sBkbevdRLHNnaqje1lVC+Fz28TQ632m3tcFpI1GmoQc9xXo/d5tqJsPgbFHG008bI3x3NxwN4WuB+F3CTfrccl54oqB0hyGXN3If3PZXDupwtzXTSgERtjEYPJzy5rrdyA25/fHVBZ1FtfC54jkBheTYcRBY48gH9fOy7qq3aOIEFdndltS6dslLK4ukp7Fjjm58ByFzzLTlfoW90E5REQEREBERAREQEREBERAREQEREHJ2hm4Gxu5cdj6tNvyWCPFctV0sVoBNC+Im3EMj8Lhm13oQFV8+MPhe6GYFkjDYg/Qg82nkUEyrMUvzUYx7EG8JzXHrNoxbVRnEsYL8gUGrik/G42z/Uq4cJxThjYx2TmNDXA6hzQGkHvcFQXdtsm6rqWzPafAgcHOJ0klbm2Mdc7E9hbmpttts/Kxzqqna54Ocsbc3g/6jGj2r8wM+edzYNuoxcW1XDxLGxwnNRCXasEarkVmMufogyY1X8biArY3RYeY8O4yLePK94/cAbGD68BPqq42N2Kmr5A4hzKcH7yXTiA1ZH8Tu+g58gb5pqdsbGxsAa1jQ1rRo1rRYAegQZEREHPnqfvrfC0fW5/stoVIso9tJUGKdj/AHZG2v8Aiacx8iPkVqnGRbVB18TqwdFB8fqMit+sxsDmoXtDjXFcBB97CYiWYvDY5S8cbu4cwkf1NafRWPtTgkNb4kE2XCQWPABdG7gGYvqDfMc/lauN1+GumxKN9vswB0jjyBLSxo8y539JVjbWPMEzZfclHCTyEjRofNv+0oIpR7pI2uvLVOcwe6xgY4jpxFzregUtEccMTYYWhjGCzWj5kknMkm5JOq5TsdFtVyq7H7XzQYNoqu11y92VQf8ANmW0eyVp/d4C782tXHxrFzISLqXbm8DLppatw+yxpjYfie4gvI8mgD+NBbaIiAiIgIiICIiAiIgIiICIiAiIgLkbQ7K01a0NnZct9mRp4ZWfuuHLsbjsuuiCrKvckSfu6w8PSSO7gPNrwD8gt3CNzEDHB1RNJNb3GjwmHsSCXEeRCsZEGGkpGRMbHG1rGMFmtaAGtHYBZkRBxcW2MoqlxdNTROcdXgFkh83sIJ9StSk3c4bG7ibSsJHxl8g/le4j6KSog+Y4w0AAAACwAyAA5Acl9IiAiIg0MbwdtTC6JxLTq1w1Y8aOH9uYJCqHHn1NE7gqGOAvZsouYZP3Xcj+E2PZXaviWJrgWuAcDqCAQR3B1QedaraAu0usOFYVUVknBBG6R3Mj2GDq92jR5/VX07YygLuI0dLf/tM/K1l1KelZG0MjY1jRo1oDWjyAyQcTYvZJlBBwAh0j7GWS1uJwGTR+EXNvMnmuviWHRzxOikbxNeM+RB5EHkQcwVsogqDaHYevpyTADUxci2wmaOjo+Z7tvfoFEpaCte7h/Zqq/TwZb/7V6MRBSmze6qqncHVINPFzvYzuHRrc+Hzdp0KuLDsOjgiZDE0MZGLNaOnc8yTcknUlbKICIiAiIgIiICIiAiIgIiICIiAiIgIiICIiAiIgIiICIiAiIgIiICIiAiIgIiICIiAiIgIiICIiAiIg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TextovéPole 14"/>
          <p:cNvSpPr txBox="1">
            <a:spLocks noChangeArrowheads="1"/>
          </p:cNvSpPr>
          <p:nvPr/>
        </p:nvSpPr>
        <p:spPr bwMode="auto">
          <a:xfrm>
            <a:off x="179512" y="3861048"/>
            <a:ext cx="202460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Clr>
                <a:srgbClr val="0000FF"/>
              </a:buClr>
              <a:buFont typeface="+mj-lt"/>
              <a:buAutoNum type="arabicPeriod" startAt="2"/>
            </a:pP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ethanal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6" name="TextovéPole 15"/>
          <p:cNvSpPr txBox="1">
            <a:spLocks noChangeArrowheads="1"/>
          </p:cNvSpPr>
          <p:nvPr/>
        </p:nvSpPr>
        <p:spPr bwMode="auto">
          <a:xfrm>
            <a:off x="179512" y="5157192"/>
            <a:ext cx="23042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Clr>
                <a:srgbClr val="0000FF"/>
              </a:buClr>
              <a:buFont typeface="+mj-lt"/>
              <a:buAutoNum type="arabicPeriod" startAt="3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propan-2-on</a:t>
            </a:r>
            <a:endParaRPr lang="cs-CZ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sp>
        <p:nvSpPr>
          <p:cNvPr id="18" name="TextovéPole 17"/>
          <p:cNvSpPr txBox="1">
            <a:spLocks noChangeArrowheads="1"/>
          </p:cNvSpPr>
          <p:nvPr/>
        </p:nvSpPr>
        <p:spPr bwMode="auto">
          <a:xfrm>
            <a:off x="5436096" y="2492896"/>
            <a:ext cx="1800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Clr>
                <a:srgbClr val="0000FF"/>
              </a:buClr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CH</a:t>
            </a:r>
            <a:r>
              <a:rPr lang="cs-CZ" sz="2400" b="1" baseline="-25000" dirty="0" smtClean="0">
                <a:latin typeface="Times New Roman" pitchFamily="18" charset="0"/>
                <a:cs typeface="Times New Roman" pitchFamily="18" charset="0"/>
                <a:sym typeface="Symbol"/>
              </a:rPr>
              <a:t>2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  <a:sym typeface="Symbol"/>
              </a:rPr>
              <a:t>=O</a:t>
            </a:r>
            <a:endParaRPr lang="cs-CZ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  <a:sym typeface="Symbol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933056"/>
            <a:ext cx="158417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4088" y="5157192"/>
            <a:ext cx="2232247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Šipka doprava 19"/>
          <p:cNvSpPr/>
          <p:nvPr/>
        </p:nvSpPr>
        <p:spPr>
          <a:xfrm>
            <a:off x="3779912" y="2564904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>
            <a:off x="3779912" y="378904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Šipka doprava 21"/>
          <p:cNvSpPr/>
          <p:nvPr/>
        </p:nvSpPr>
        <p:spPr>
          <a:xfrm>
            <a:off x="3779912" y="5229200"/>
            <a:ext cx="57606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9" grpId="0" animBg="1"/>
      <p:bldP spid="15" grpId="0"/>
      <p:bldP spid="16" grpId="0"/>
      <p:bldP spid="18" grpId="0"/>
      <p:bldP spid="20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639</TotalTime>
  <Words>339</Words>
  <Application>Microsoft Office PowerPoint</Application>
  <PresentationFormat>Předvádění na obrazovce (4:3)</PresentationFormat>
  <Paragraphs>40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Tok</vt:lpstr>
      <vt:lpstr> Kyslíkaté deriváty uhlovodíků – karbonylové sloučeniny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16</cp:revision>
  <dcterms:created xsi:type="dcterms:W3CDTF">2013-09-12T09:31:02Z</dcterms:created>
  <dcterms:modified xsi:type="dcterms:W3CDTF">2014-09-27T11:15:11Z</dcterms:modified>
</cp:coreProperties>
</file>