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12.11.2016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12.11.2016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DIETA A ONEMOCNĚNÍ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0"/>
            <a:ext cx="8748464" cy="666936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Výskyt </a:t>
            </a:r>
            <a:r>
              <a:rPr lang="cs-CZ" sz="2400" b="1" dirty="0" smtClean="0">
                <a:solidFill>
                  <a:srgbClr val="7030A0"/>
                </a:solidFill>
              </a:rPr>
              <a:t>karcinomu tlustého střeva </a:t>
            </a:r>
            <a:r>
              <a:rPr lang="cs-CZ" sz="2400" b="1" dirty="0" smtClean="0"/>
              <a:t>a konečníku ve světě velmi kolísá. </a:t>
            </a:r>
            <a:endParaRPr lang="cs-CZ" sz="2400" b="1" dirty="0" smtClean="0"/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Incidenci </a:t>
            </a:r>
            <a:r>
              <a:rPr lang="cs-CZ" sz="2400" b="1" dirty="0" smtClean="0"/>
              <a:t>nádoru tlustého střeva zvyšuje </a:t>
            </a:r>
            <a:r>
              <a:rPr lang="cs-CZ" sz="2400" b="1" dirty="0" smtClean="0">
                <a:solidFill>
                  <a:srgbClr val="FF0000"/>
                </a:solidFill>
              </a:rPr>
              <a:t>jednostranná</a:t>
            </a:r>
            <a:r>
              <a:rPr lang="cs-CZ" sz="2400" b="1" dirty="0" smtClean="0"/>
              <a:t> </a:t>
            </a:r>
            <a:r>
              <a:rPr lang="cs-CZ" sz="2400" b="1" dirty="0" smtClean="0">
                <a:solidFill>
                  <a:srgbClr val="FF0000"/>
                </a:solidFill>
              </a:rPr>
              <a:t>konzumace </a:t>
            </a:r>
            <a:r>
              <a:rPr lang="cs-CZ" sz="2400" b="1" dirty="0" smtClean="0">
                <a:solidFill>
                  <a:srgbClr val="FF0000"/>
                </a:solidFill>
              </a:rPr>
              <a:t>masa, kouření a </a:t>
            </a:r>
            <a:r>
              <a:rPr lang="cs-CZ" sz="2400" b="1" dirty="0" smtClean="0">
                <a:solidFill>
                  <a:srgbClr val="FF0000"/>
                </a:solidFill>
              </a:rPr>
              <a:t>alkohol.</a:t>
            </a:r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Tento </a:t>
            </a:r>
            <a:r>
              <a:rPr lang="cs-CZ" sz="2400" b="1" dirty="0" smtClean="0"/>
              <a:t>nádor je také významně častější </a:t>
            </a:r>
            <a:r>
              <a:rPr lang="cs-CZ" sz="2400" b="1" dirty="0" smtClean="0">
                <a:solidFill>
                  <a:srgbClr val="FF0000"/>
                </a:solidFill>
              </a:rPr>
              <a:t>u osob s nadváhou a </a:t>
            </a:r>
            <a:r>
              <a:rPr lang="cs-CZ" sz="2400" b="1" dirty="0" smtClean="0">
                <a:solidFill>
                  <a:srgbClr val="FF0000"/>
                </a:solidFill>
              </a:rPr>
              <a:t>obezitou</a:t>
            </a:r>
            <a:r>
              <a:rPr lang="cs-CZ" sz="2400" b="1" dirty="0" smtClean="0">
                <a:solidFill>
                  <a:srgbClr val="FF0000"/>
                </a:solidFill>
              </a:rPr>
              <a:t>. </a:t>
            </a:r>
            <a:endParaRPr lang="cs-CZ" sz="2400" b="1" dirty="0" smtClean="0">
              <a:solidFill>
                <a:srgbClr val="FF0000"/>
              </a:solidFill>
            </a:endParaRPr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Velmi </a:t>
            </a:r>
            <a:r>
              <a:rPr lang="cs-CZ" sz="2400" b="1" dirty="0" smtClean="0"/>
              <a:t>vysoký je výskyt u diabetiků 2. </a:t>
            </a:r>
            <a:r>
              <a:rPr lang="cs-CZ" sz="2400" b="1" dirty="0" smtClean="0"/>
              <a:t>typu.</a:t>
            </a:r>
            <a:endParaRPr lang="cs-CZ" sz="2400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0"/>
            <a:ext cx="8748464" cy="666936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Také u nádorů </a:t>
            </a:r>
            <a:r>
              <a:rPr lang="cs-CZ" sz="2400" b="1" dirty="0" smtClean="0">
                <a:solidFill>
                  <a:srgbClr val="7030A0"/>
                </a:solidFill>
              </a:rPr>
              <a:t>jater a slinivky břišní </a:t>
            </a:r>
            <a:r>
              <a:rPr lang="cs-CZ" sz="2400" b="1" dirty="0" smtClean="0"/>
              <a:t>má </a:t>
            </a:r>
            <a:r>
              <a:rPr lang="cs-CZ" sz="2400" b="1" dirty="0" err="1" smtClean="0"/>
              <a:t>protektivní</a:t>
            </a:r>
            <a:r>
              <a:rPr lang="cs-CZ" sz="2400" b="1" dirty="0" smtClean="0"/>
              <a:t> vliv především konzumace listové </a:t>
            </a:r>
            <a:r>
              <a:rPr lang="cs-CZ" sz="2400" b="1" dirty="0" smtClean="0"/>
              <a:t>zeleniny. </a:t>
            </a:r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U </a:t>
            </a:r>
            <a:r>
              <a:rPr lang="cs-CZ" sz="2400" b="1" dirty="0" smtClean="0"/>
              <a:t>nádorů slinivky břišní, stejně jako u jiných nádorů, kde je významným rizikovým faktorem cigaretový kouř, se může uplatnit pozitivní působení antioxidantů obsažených v ovoci a zelenině. </a:t>
            </a:r>
            <a:endParaRPr lang="cs-CZ" sz="2400" b="1" dirty="0" smtClean="0"/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Nádory </a:t>
            </a:r>
            <a:r>
              <a:rPr lang="cs-CZ" sz="2400" b="1" dirty="0" smtClean="0"/>
              <a:t>slinivky břišní jsou výrazně častější u diabetiků 2. </a:t>
            </a:r>
            <a:r>
              <a:rPr lang="cs-CZ" sz="2400" b="1" dirty="0" smtClean="0"/>
              <a:t>i </a:t>
            </a:r>
            <a:r>
              <a:rPr lang="cs-CZ" sz="2400" b="1" dirty="0" smtClean="0"/>
              <a:t>u diabetiků 1. typu.</a:t>
            </a:r>
            <a:endParaRPr lang="cs-CZ" sz="2400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0"/>
            <a:ext cx="8748464" cy="666936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V současné době výsledky epidemiologických studií </a:t>
            </a:r>
            <a:r>
              <a:rPr lang="cs-CZ" sz="2400" b="1" dirty="0" smtClean="0"/>
              <a:t> </a:t>
            </a:r>
            <a:r>
              <a:rPr lang="cs-CZ" sz="2400" b="1" dirty="0" smtClean="0"/>
              <a:t>potvrzují význam </a:t>
            </a:r>
            <a:r>
              <a:rPr lang="cs-CZ" sz="2400" b="1" dirty="0" smtClean="0">
                <a:solidFill>
                  <a:srgbClr val="FF0000"/>
                </a:solidFill>
              </a:rPr>
              <a:t>nadměrného příjmu soli jako rizikového faktoru pro vznik karcinomu žaludku</a:t>
            </a:r>
            <a:r>
              <a:rPr lang="cs-CZ" sz="2400" b="1" dirty="0" smtClean="0"/>
              <a:t>, a to nejen soli volné, ale např. i ve formě </a:t>
            </a:r>
            <a:r>
              <a:rPr lang="cs-CZ" sz="2400" b="1" dirty="0" smtClean="0"/>
              <a:t>potravinového </a:t>
            </a:r>
            <a:r>
              <a:rPr lang="cs-CZ" sz="2400" b="1" dirty="0" smtClean="0"/>
              <a:t>konzervačního prostředku. </a:t>
            </a:r>
            <a:endParaRPr lang="cs-CZ" sz="2400" b="1" dirty="0" smtClean="0"/>
          </a:p>
          <a:p>
            <a:pPr>
              <a:buBlip>
                <a:blip r:embed="rId2"/>
              </a:buBlip>
            </a:pPr>
            <a:r>
              <a:rPr lang="cs-CZ" sz="2400" b="1" dirty="0" smtClean="0">
                <a:solidFill>
                  <a:srgbClr val="FFC000"/>
                </a:solidFill>
              </a:rPr>
              <a:t>MASO -</a:t>
            </a:r>
            <a:r>
              <a:rPr lang="cs-CZ" sz="2400" b="1" dirty="0" smtClean="0"/>
              <a:t> současné </a:t>
            </a:r>
            <a:r>
              <a:rPr lang="cs-CZ" sz="2400" b="1" dirty="0" smtClean="0"/>
              <a:t>studie potvrzují pravděpodobné riziko konzumace </a:t>
            </a:r>
            <a:r>
              <a:rPr lang="cs-CZ" sz="2400" b="1" dirty="0" smtClean="0">
                <a:solidFill>
                  <a:srgbClr val="FFFF00"/>
                </a:solidFill>
              </a:rPr>
              <a:t>červeného masa</a:t>
            </a:r>
            <a:r>
              <a:rPr lang="cs-CZ" sz="2400" b="1" dirty="0" smtClean="0"/>
              <a:t>, ale ještě spíše masa </a:t>
            </a:r>
            <a:r>
              <a:rPr lang="cs-CZ" sz="2400" b="1" dirty="0" smtClean="0">
                <a:solidFill>
                  <a:srgbClr val="FFFF00"/>
                </a:solidFill>
              </a:rPr>
              <a:t>uzeného, konzervovaného, a to včetně uzenin. </a:t>
            </a:r>
            <a:endParaRPr lang="cs-CZ" sz="2400" b="1" dirty="0" smtClean="0">
              <a:solidFill>
                <a:srgbClr val="FFFF00"/>
              </a:solidFill>
            </a:endParaRPr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Právě </a:t>
            </a:r>
            <a:r>
              <a:rPr lang="cs-CZ" sz="2400" b="1" dirty="0" smtClean="0"/>
              <a:t>tepelná úprava masa hraje velmi podstatnou úlohu jak v prevenci nádorů žaludku, tak nádorů tlustého střeva a konečníku</a:t>
            </a:r>
            <a:r>
              <a:rPr lang="cs-CZ" sz="2400" b="1" dirty="0" smtClean="0"/>
              <a:t>.</a:t>
            </a:r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V </a:t>
            </a:r>
            <a:r>
              <a:rPr lang="cs-CZ" sz="2400" b="1" dirty="0" smtClean="0"/>
              <a:t>obou případech se za rizikovou úpravu považuje </a:t>
            </a:r>
            <a:r>
              <a:rPr lang="cs-CZ" sz="2400" b="1" dirty="0" smtClean="0">
                <a:solidFill>
                  <a:srgbClr val="FF0000"/>
                </a:solidFill>
              </a:rPr>
              <a:t>grilování, barbecue a výroba uzenin</a:t>
            </a:r>
            <a:r>
              <a:rPr lang="cs-CZ" sz="2400" b="1" dirty="0" smtClean="0"/>
              <a:t>, resp. nakládání a konzervování masa.</a:t>
            </a:r>
            <a:endParaRPr lang="cs-CZ" sz="2400" b="1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0"/>
            <a:ext cx="8748464" cy="666936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Je </a:t>
            </a:r>
            <a:r>
              <a:rPr lang="cs-CZ" sz="2400" b="1" dirty="0" smtClean="0"/>
              <a:t>všeobecně známo</a:t>
            </a:r>
            <a:r>
              <a:rPr lang="cs-CZ" sz="2400" b="1" dirty="0" smtClean="0"/>
              <a:t>, že v mase připravovaném za vysoké teploty </a:t>
            </a:r>
            <a:r>
              <a:rPr lang="cs-CZ" sz="2400" b="1" dirty="0" smtClean="0">
                <a:solidFill>
                  <a:srgbClr val="FF0000"/>
                </a:solidFill>
              </a:rPr>
              <a:t>(smažení, grilování apod.) </a:t>
            </a:r>
            <a:r>
              <a:rPr lang="cs-CZ" sz="2400" b="1" dirty="0" smtClean="0"/>
              <a:t>vznikají </a:t>
            </a:r>
            <a:r>
              <a:rPr lang="cs-CZ" sz="2400" b="1" dirty="0" smtClean="0">
                <a:solidFill>
                  <a:srgbClr val="FFC000"/>
                </a:solidFill>
              </a:rPr>
              <a:t>heterocyklické aminy a polycyklické aromatické uhlovodíky. </a:t>
            </a:r>
            <a:endParaRPr lang="cs-CZ" sz="2400" b="1" dirty="0" smtClean="0">
              <a:solidFill>
                <a:srgbClr val="FFC000"/>
              </a:solidFill>
            </a:endParaRPr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V </a:t>
            </a:r>
            <a:r>
              <a:rPr lang="cs-CZ" sz="2400" b="1" dirty="0" smtClean="0"/>
              <a:t>obou těchto skupinách je řada látek s </a:t>
            </a:r>
            <a:r>
              <a:rPr lang="cs-CZ" sz="2400" b="1" dirty="0" smtClean="0">
                <a:solidFill>
                  <a:srgbClr val="FF0000"/>
                </a:solidFill>
              </a:rPr>
              <a:t>karcinogenním či potenciálně karcinogenním účinkem. </a:t>
            </a:r>
            <a:endParaRPr lang="cs-CZ" sz="2400" b="1" dirty="0" smtClean="0">
              <a:solidFill>
                <a:srgbClr val="FF0000"/>
              </a:solidFill>
            </a:endParaRPr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Obecně platí, že čím </a:t>
            </a:r>
            <a:r>
              <a:rPr lang="cs-CZ" sz="2400" b="1" dirty="0" smtClean="0"/>
              <a:t>je maso tmavší („spálenější“) a čím více šťávy/tuku z masa zkonzumujeme, tím je riziko vyšší, resp. tím vyšší je obsah nebezpečných </a:t>
            </a:r>
            <a:r>
              <a:rPr lang="cs-CZ" sz="2400" b="1" dirty="0" smtClean="0"/>
              <a:t>látek.</a:t>
            </a:r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Konzervované maso pravděpodobně obsahuje nadměrné množství soli, případně některých dalších látek – uzeniny např. zplodiny vznikající při uzení apod. </a:t>
            </a:r>
            <a:endParaRPr lang="cs-CZ" sz="2400" b="1" dirty="0" smtClean="0"/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Z </a:t>
            </a:r>
            <a:r>
              <a:rPr lang="cs-CZ" sz="2400" b="1" dirty="0" smtClean="0"/>
              <a:t>epidemiologických studií posledních let lze usoudit, že konzumace</a:t>
            </a:r>
            <a:r>
              <a:rPr lang="cs-CZ" sz="2400" b="1" dirty="0" smtClean="0">
                <a:solidFill>
                  <a:srgbClr val="FF0000"/>
                </a:solidFill>
              </a:rPr>
              <a:t> červeného masa </a:t>
            </a:r>
            <a:r>
              <a:rPr lang="cs-CZ" sz="2400" b="1" dirty="0" smtClean="0"/>
              <a:t>představuje skutečné zvýšené riziko vzniku některých nádorů: </a:t>
            </a:r>
            <a:r>
              <a:rPr lang="cs-CZ" sz="2400" b="1" dirty="0" smtClean="0">
                <a:solidFill>
                  <a:srgbClr val="FF0000"/>
                </a:solidFill>
              </a:rPr>
              <a:t>grilované maso </a:t>
            </a:r>
            <a:r>
              <a:rPr lang="cs-CZ" sz="2400" b="1" dirty="0" smtClean="0"/>
              <a:t>zvyšuje frekvenci adenomů tlustého střeva a rakoviny </a:t>
            </a:r>
            <a:r>
              <a:rPr lang="cs-CZ" sz="2400" b="1" dirty="0" smtClean="0"/>
              <a:t>žaludku.</a:t>
            </a:r>
            <a:endParaRPr lang="cs-CZ" sz="2400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0"/>
            <a:ext cx="8748464" cy="666936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Konzumace bílého masa se zdá </a:t>
            </a:r>
            <a:r>
              <a:rPr lang="cs-CZ" sz="2400" b="1" dirty="0" smtClean="0"/>
              <a:t>pro vznik nádorových onemocnění méně rizikovým faktorem oproti masu červenému.</a:t>
            </a:r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Velké nádorové riziko představuje konzumace </a:t>
            </a:r>
            <a:r>
              <a:rPr lang="cs-CZ" sz="2400" b="1" dirty="0" smtClean="0">
                <a:solidFill>
                  <a:srgbClr val="FF0000"/>
                </a:solidFill>
              </a:rPr>
              <a:t>akrylamidu</a:t>
            </a:r>
            <a:r>
              <a:rPr lang="cs-CZ" sz="2400" b="1" dirty="0" smtClean="0"/>
              <a:t>, látky vznikající </a:t>
            </a:r>
            <a:r>
              <a:rPr lang="cs-CZ" sz="2400" b="1" dirty="0" smtClean="0">
                <a:solidFill>
                  <a:srgbClr val="FFFF00"/>
                </a:solidFill>
              </a:rPr>
              <a:t>při tepelné úpravě brambor a obilí. </a:t>
            </a:r>
            <a:endParaRPr lang="cs-CZ" sz="2400" b="1" dirty="0" smtClean="0">
              <a:solidFill>
                <a:srgbClr val="FFFF00"/>
              </a:solidFill>
            </a:endParaRPr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Vysoká </a:t>
            </a:r>
            <a:r>
              <a:rPr lang="cs-CZ" sz="2400" b="1" dirty="0" smtClean="0"/>
              <a:t>je její koncentrace </a:t>
            </a:r>
            <a:r>
              <a:rPr lang="cs-CZ" sz="2400" b="1" dirty="0" smtClean="0">
                <a:solidFill>
                  <a:srgbClr val="FFC000"/>
                </a:solidFill>
              </a:rPr>
              <a:t>v perníku, tmavých sušenkách, čokoládě, kakau a kávových výtažcích a rovněž v bramborových lupíncích.</a:t>
            </a:r>
            <a:r>
              <a:rPr lang="cs-CZ" sz="2400" b="1" dirty="0" smtClean="0"/>
              <a:t> </a:t>
            </a:r>
            <a:endParaRPr lang="cs-CZ" sz="2400" b="1" dirty="0" smtClean="0"/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Akrylamid  dává pečeným potravinám </a:t>
            </a:r>
            <a:r>
              <a:rPr lang="cs-CZ" sz="2400" b="1" dirty="0" smtClean="0">
                <a:solidFill>
                  <a:srgbClr val="92D050"/>
                </a:solidFill>
              </a:rPr>
              <a:t>charakteristickou </a:t>
            </a:r>
            <a:r>
              <a:rPr lang="cs-CZ" sz="2400" b="1" dirty="0" smtClean="0">
                <a:solidFill>
                  <a:srgbClr val="92D050"/>
                </a:solidFill>
              </a:rPr>
              <a:t>chuť propečených potravin </a:t>
            </a:r>
            <a:r>
              <a:rPr lang="cs-CZ" sz="2400" b="1" dirty="0" smtClean="0"/>
              <a:t>od pečiva až po maso. </a:t>
            </a:r>
            <a:endParaRPr lang="cs-CZ" sz="2400" b="1" dirty="0" smtClean="0"/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Vznikající </a:t>
            </a:r>
            <a:r>
              <a:rPr lang="cs-CZ" sz="2400" b="1" dirty="0" smtClean="0"/>
              <a:t>látky mohou kromě </a:t>
            </a:r>
            <a:r>
              <a:rPr lang="cs-CZ" sz="2400" b="1" dirty="0" err="1" smtClean="0"/>
              <a:t>kancerogenity</a:t>
            </a:r>
            <a:r>
              <a:rPr lang="cs-CZ" sz="2400" b="1" dirty="0" smtClean="0"/>
              <a:t> působit i </a:t>
            </a:r>
            <a:r>
              <a:rPr lang="cs-CZ" sz="2400" b="1" dirty="0" err="1" smtClean="0">
                <a:solidFill>
                  <a:srgbClr val="FF0000"/>
                </a:solidFill>
              </a:rPr>
              <a:t>aterogenně</a:t>
            </a:r>
            <a:r>
              <a:rPr lang="cs-CZ" sz="2400" b="1" dirty="0" smtClean="0">
                <a:solidFill>
                  <a:srgbClr val="FF0000"/>
                </a:solidFill>
              </a:rPr>
              <a:t> a </a:t>
            </a:r>
            <a:r>
              <a:rPr lang="cs-CZ" sz="2400" b="1" dirty="0" err="1" smtClean="0">
                <a:solidFill>
                  <a:srgbClr val="FF0000"/>
                </a:solidFill>
              </a:rPr>
              <a:t>nefrotoxicky</a:t>
            </a:r>
            <a:r>
              <a:rPr lang="cs-CZ" sz="2400" b="1" dirty="0" smtClean="0">
                <a:solidFill>
                  <a:srgbClr val="FF0000"/>
                </a:solidFill>
              </a:rPr>
              <a:t>. </a:t>
            </a:r>
            <a:endParaRPr lang="cs-CZ" sz="2400" b="1" dirty="0" smtClean="0">
              <a:solidFill>
                <a:srgbClr val="FF0000"/>
              </a:solidFill>
            </a:endParaRPr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Čím </a:t>
            </a:r>
            <a:r>
              <a:rPr lang="cs-CZ" sz="2400" b="1" dirty="0" smtClean="0"/>
              <a:t>déle se potravina peče, tím více této látky vzniká.</a:t>
            </a:r>
            <a:endParaRPr lang="cs-CZ" sz="2400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0"/>
            <a:ext cx="8748464" cy="666936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Otázka kvality a množství přijímaných tuků a jejich úloha v genezi tumorů střeva je velmi složitá. </a:t>
            </a:r>
            <a:endParaRPr lang="cs-CZ" sz="2400" b="1" dirty="0" smtClean="0"/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Příjem </a:t>
            </a:r>
            <a:r>
              <a:rPr lang="cs-CZ" sz="2400" b="1" dirty="0" smtClean="0"/>
              <a:t>kolem 40 % energie v </a:t>
            </a:r>
            <a:r>
              <a:rPr lang="cs-CZ" sz="2400" b="1" dirty="0" smtClean="0"/>
              <a:t>tucích </a:t>
            </a:r>
            <a:r>
              <a:rPr lang="cs-CZ" sz="2400" b="1" dirty="0" smtClean="0"/>
              <a:t>má vysoký stupeň rizika (typická západní dieta) a příjem kolem 10–20 % relativně nízký stupeň rizika (např. tradiční japonská dieta). </a:t>
            </a:r>
            <a:endParaRPr lang="cs-CZ" sz="2400" b="1" dirty="0" smtClean="0"/>
          </a:p>
          <a:p>
            <a:pPr>
              <a:buBlip>
                <a:blip r:embed="rId2"/>
              </a:buBlip>
            </a:pPr>
            <a:r>
              <a:rPr lang="cs-CZ" sz="2400" b="1" dirty="0" smtClean="0">
                <a:solidFill>
                  <a:srgbClr val="FF0000"/>
                </a:solidFill>
              </a:rPr>
              <a:t>Větší </a:t>
            </a:r>
            <a:r>
              <a:rPr lang="cs-CZ" sz="2400" b="1" dirty="0" smtClean="0">
                <a:solidFill>
                  <a:srgbClr val="FF0000"/>
                </a:solidFill>
              </a:rPr>
              <a:t>riziko představují saturované tuky</a:t>
            </a:r>
            <a:r>
              <a:rPr lang="cs-CZ" sz="2400" b="1" dirty="0" smtClean="0"/>
              <a:t>, jako tuk </a:t>
            </a:r>
            <a:r>
              <a:rPr lang="cs-CZ" sz="2400" b="1" dirty="0" smtClean="0">
                <a:solidFill>
                  <a:srgbClr val="FFFF00"/>
                </a:solidFill>
              </a:rPr>
              <a:t>v hovězím mase a sádlo. </a:t>
            </a:r>
            <a:endParaRPr lang="cs-CZ" sz="2400" b="1" dirty="0" smtClean="0">
              <a:solidFill>
                <a:srgbClr val="FFFF00"/>
              </a:solidFill>
            </a:endParaRPr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Naopak nenasycené </a:t>
            </a:r>
            <a:r>
              <a:rPr lang="cs-CZ" sz="2400" b="1" dirty="0" smtClean="0"/>
              <a:t>oleje, jako například olivový olej, mají riziko </a:t>
            </a:r>
            <a:r>
              <a:rPr lang="cs-CZ" sz="2400" b="1" dirty="0" smtClean="0"/>
              <a:t>minimální (pro studenou kuchyni). </a:t>
            </a:r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Výskyt </a:t>
            </a:r>
            <a:r>
              <a:rPr lang="cs-CZ" sz="2400" b="1" dirty="0" smtClean="0"/>
              <a:t>kolorektálního karcinomu snižují na zvířecích modelech </a:t>
            </a:r>
            <a:r>
              <a:rPr lang="cs-CZ" sz="2400" b="1" dirty="0" smtClean="0">
                <a:solidFill>
                  <a:srgbClr val="92D050"/>
                </a:solidFill>
                <a:sym typeface="Symbol"/>
              </a:rPr>
              <a:t></a:t>
            </a:r>
            <a:r>
              <a:rPr lang="cs-CZ" sz="2400" b="1" dirty="0" smtClean="0">
                <a:solidFill>
                  <a:srgbClr val="92D050"/>
                </a:solidFill>
              </a:rPr>
              <a:t>-3-nenasycené </a:t>
            </a:r>
            <a:r>
              <a:rPr lang="cs-CZ" sz="2400" b="1" dirty="0" smtClean="0">
                <a:solidFill>
                  <a:srgbClr val="92D050"/>
                </a:solidFill>
              </a:rPr>
              <a:t>mastné kyseliny </a:t>
            </a:r>
            <a:r>
              <a:rPr lang="cs-CZ" sz="2400" b="1" dirty="0" smtClean="0"/>
              <a:t>obsažené v rybích tucích a olejích. </a:t>
            </a:r>
            <a:endParaRPr lang="cs-CZ" sz="2400" b="1" dirty="0" smtClean="0"/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Tento </a:t>
            </a:r>
            <a:r>
              <a:rPr lang="cs-CZ" sz="2400" b="1" dirty="0" smtClean="0"/>
              <a:t>pozitivní efekt může </a:t>
            </a:r>
            <a:r>
              <a:rPr lang="cs-CZ" sz="2400" b="1" smtClean="0"/>
              <a:t>souviset se zvýšenou </a:t>
            </a:r>
            <a:r>
              <a:rPr lang="cs-CZ" sz="2400" b="1" dirty="0" smtClean="0"/>
              <a:t>produkcí prostaglandinů, které stimulační efekt na růst buněk snižují.</a:t>
            </a:r>
            <a:endParaRPr lang="cs-CZ" sz="2400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0"/>
            <a:ext cx="8748464" cy="666936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cs-CZ" b="1" dirty="0" smtClean="0">
                <a:solidFill>
                  <a:srgbClr val="FF0000"/>
                </a:solidFill>
              </a:rPr>
              <a:t>DIETA PŘI DIABETU  I. TYPU</a:t>
            </a:r>
          </a:p>
          <a:p>
            <a:pPr>
              <a:buBlip>
                <a:blip r:embed="rId2"/>
              </a:buBlip>
            </a:pPr>
            <a:endParaRPr lang="cs-CZ" sz="2400" dirty="0" smtClean="0"/>
          </a:p>
          <a:p>
            <a:pPr>
              <a:buBlip>
                <a:blip r:embed="rId2"/>
              </a:buBlip>
            </a:pPr>
            <a:r>
              <a:rPr lang="cs-CZ" sz="2800" b="1" dirty="0" smtClean="0"/>
              <a:t>Cukrovka 1. typu je onemocnění vznikající poškozením tzv. beta-buněk v ostrůvcích slinivky břišní a ztrátou schopnosti produkovat inzulin</a:t>
            </a:r>
            <a:r>
              <a:rPr lang="cs-CZ" sz="2800" b="1" dirty="0" smtClean="0"/>
              <a:t>.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/>
              <a:t>Nejčastější </a:t>
            </a:r>
            <a:r>
              <a:rPr lang="cs-CZ" sz="2800" b="1" dirty="0" smtClean="0"/>
              <a:t>příčinou je </a:t>
            </a:r>
            <a:r>
              <a:rPr lang="cs-CZ" sz="2800" b="1" dirty="0" smtClean="0">
                <a:solidFill>
                  <a:srgbClr val="FFFF00"/>
                </a:solidFill>
              </a:rPr>
              <a:t>autoimunitní (protilátkami proti vlastnímu tělu vznikající) zánět. </a:t>
            </a:r>
            <a:endParaRPr lang="cs-CZ" sz="2800" b="1" dirty="0" smtClean="0">
              <a:solidFill>
                <a:srgbClr val="FFFF00"/>
              </a:solidFill>
            </a:endParaRPr>
          </a:p>
          <a:p>
            <a:pPr>
              <a:buBlip>
                <a:blip r:embed="rId2"/>
              </a:buBlip>
            </a:pPr>
            <a:r>
              <a:rPr lang="cs-CZ" sz="2800" b="1" dirty="0" smtClean="0"/>
              <a:t>Při </a:t>
            </a:r>
            <a:r>
              <a:rPr lang="cs-CZ" sz="2800" b="1" dirty="0" smtClean="0"/>
              <a:t>záchytu cukrovky 1. typu je glykemie obvykle vysoká – nad 10 </a:t>
            </a:r>
            <a:r>
              <a:rPr lang="cs-CZ" sz="2800" b="1" dirty="0" err="1" smtClean="0"/>
              <a:t>mmol</a:t>
            </a:r>
            <a:r>
              <a:rPr lang="cs-CZ" sz="2800" b="1" dirty="0" smtClean="0"/>
              <a:t>/l, nemocný ztrácí hodně tekutin močí a má velkou žízeň. Často je z něho cítit aceton. </a:t>
            </a:r>
            <a:endParaRPr lang="cs-CZ" sz="2800" b="1" dirty="0" smtClean="0"/>
          </a:p>
          <a:p>
            <a:pPr>
              <a:buBlip>
                <a:blip r:embed="rId2"/>
              </a:buBlip>
            </a:pPr>
            <a:r>
              <a:rPr lang="cs-CZ" sz="2800" b="1" dirty="0" smtClean="0"/>
              <a:t>Do </a:t>
            </a:r>
            <a:r>
              <a:rPr lang="cs-CZ" sz="2800" b="1" dirty="0" smtClean="0"/>
              <a:t>objevu inzulinu po 1. světové válce tito pacienti umírali. </a:t>
            </a:r>
            <a:endParaRPr lang="cs-CZ" sz="2800" b="1" dirty="0" smtClean="0"/>
          </a:p>
          <a:p>
            <a:pPr>
              <a:buBlip>
                <a:blip r:embed="rId2"/>
              </a:buBlip>
            </a:pPr>
            <a:r>
              <a:rPr lang="cs-CZ" sz="2800" b="1" dirty="0" smtClean="0"/>
              <a:t>Dnes </a:t>
            </a:r>
            <a:r>
              <a:rPr lang="cs-CZ" sz="2800" b="1" dirty="0" smtClean="0"/>
              <a:t>je léčba onemocnění snadná mnoha typy </a:t>
            </a:r>
            <a:r>
              <a:rPr lang="cs-CZ" sz="2800" b="1" dirty="0" smtClean="0">
                <a:solidFill>
                  <a:srgbClr val="FFFF00"/>
                </a:solidFill>
              </a:rPr>
              <a:t>inzulinových </a:t>
            </a:r>
            <a:r>
              <a:rPr lang="cs-CZ" sz="2800" b="1" dirty="0" smtClean="0">
                <a:solidFill>
                  <a:srgbClr val="FFFF00"/>
                </a:solidFill>
              </a:rPr>
              <a:t>injekcí. 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/>
              <a:t>V </a:t>
            </a:r>
            <a:r>
              <a:rPr lang="cs-CZ" sz="2800" b="1" dirty="0" smtClean="0"/>
              <a:t>minulosti stejně jako dnes je </a:t>
            </a:r>
            <a:r>
              <a:rPr lang="cs-CZ" sz="2800" b="1" dirty="0" smtClean="0">
                <a:solidFill>
                  <a:srgbClr val="FF0000"/>
                </a:solidFill>
              </a:rPr>
              <a:t>nezbytnou součástí léčby dieta. </a:t>
            </a:r>
            <a:endParaRPr lang="cs-CZ" sz="28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0"/>
            <a:ext cx="8748464" cy="666936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V </a:t>
            </a:r>
            <a:r>
              <a:rPr lang="cs-CZ" sz="2400" b="1" dirty="0" smtClean="0"/>
              <a:t>dietě diabetiků 1. a 2. typu </a:t>
            </a:r>
            <a:r>
              <a:rPr lang="cs-CZ" sz="2400" b="1" dirty="0" smtClean="0">
                <a:solidFill>
                  <a:srgbClr val="FF0000"/>
                </a:solidFill>
              </a:rPr>
              <a:t>existují rozdíly a neexistuje tedy univerzální diabetická dieta.</a:t>
            </a:r>
            <a:r>
              <a:rPr lang="cs-CZ" sz="2400" b="1" dirty="0" smtClean="0"/>
              <a:t> Hlavní rozdíly se týkají </a:t>
            </a:r>
            <a:r>
              <a:rPr lang="cs-CZ" sz="2400" b="1" dirty="0" smtClean="0">
                <a:solidFill>
                  <a:srgbClr val="FFFF00"/>
                </a:solidFill>
              </a:rPr>
              <a:t>rozložení jídel a omezení kvanta přijaté energie u diabetiků 2. </a:t>
            </a:r>
            <a:r>
              <a:rPr lang="cs-CZ" sz="2400" b="1" dirty="0" smtClean="0">
                <a:solidFill>
                  <a:srgbClr val="FFFF00"/>
                </a:solidFill>
              </a:rPr>
              <a:t>typu.</a:t>
            </a:r>
          </a:p>
          <a:p>
            <a:pPr>
              <a:buNone/>
            </a:pPr>
            <a:endParaRPr lang="cs-CZ" sz="2400" b="1" dirty="0" smtClean="0">
              <a:solidFill>
                <a:srgbClr val="FFFF00"/>
              </a:solidFill>
            </a:endParaRPr>
          </a:p>
          <a:p>
            <a:pPr>
              <a:buBlip>
                <a:blip r:embed="rId2"/>
              </a:buBlip>
            </a:pPr>
            <a:r>
              <a:rPr lang="cs-CZ" sz="2400" b="1" dirty="0" smtClean="0">
                <a:solidFill>
                  <a:srgbClr val="00B0F0"/>
                </a:solidFill>
              </a:rPr>
              <a:t>Diabetik 1. typu </a:t>
            </a:r>
            <a:r>
              <a:rPr lang="cs-CZ" sz="2400" b="1" dirty="0" smtClean="0"/>
              <a:t>je nucen </a:t>
            </a:r>
            <a:r>
              <a:rPr lang="cs-CZ" sz="2400" b="1" dirty="0" smtClean="0">
                <a:solidFill>
                  <a:srgbClr val="92D050"/>
                </a:solidFill>
              </a:rPr>
              <a:t>k velmi pravidelnému příjmu 6-ti jídel denně </a:t>
            </a:r>
            <a:r>
              <a:rPr lang="cs-CZ" sz="2400" b="1" dirty="0" smtClean="0"/>
              <a:t>účinkem inzulinových preparátů. </a:t>
            </a:r>
            <a:endParaRPr lang="cs-CZ" sz="2400" b="1" dirty="0" smtClean="0"/>
          </a:p>
          <a:p>
            <a:pPr>
              <a:buBlip>
                <a:blip r:embed="rId2"/>
              </a:buBlip>
            </a:pPr>
            <a:endParaRPr lang="cs-CZ" sz="2400" b="1" dirty="0" smtClean="0"/>
          </a:p>
          <a:p>
            <a:pPr>
              <a:buBlip>
                <a:blip r:embed="rId2"/>
              </a:buBlip>
            </a:pPr>
            <a:r>
              <a:rPr lang="cs-CZ" sz="2400" b="1" dirty="0" err="1" smtClean="0"/>
              <a:t>Hyperinzulinemie</a:t>
            </a:r>
            <a:r>
              <a:rPr lang="cs-CZ" sz="2400" b="1" dirty="0" smtClean="0"/>
              <a:t> </a:t>
            </a:r>
            <a:r>
              <a:rPr lang="cs-CZ" sz="2400" b="1" dirty="0" smtClean="0"/>
              <a:t>se fyziologicky do 2 hodin po jídle normalizuje, u diabetika je nutno v důsledku přetrvávajícího efektu aplikovaného inzulinu vložit po 2–3 hodinách další jídlo, aby nedocházelo k hypoglykemii. </a:t>
            </a:r>
            <a:endParaRPr lang="cs-CZ" sz="2400" b="1" dirty="0" smtClean="0"/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Diabetik </a:t>
            </a:r>
            <a:r>
              <a:rPr lang="cs-CZ" sz="2400" b="1" dirty="0" smtClean="0"/>
              <a:t>1. typu má však i zvýšenou tendenci k tvorbě acetonu (ketóze</a:t>
            </a:r>
            <a:r>
              <a:rPr lang="cs-CZ" sz="2400" b="1" dirty="0" smtClean="0"/>
              <a:t>). </a:t>
            </a:r>
            <a:endParaRPr lang="cs-CZ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0"/>
            <a:ext cx="8748464" cy="666936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sz="2400" b="1" dirty="0" smtClean="0">
              <a:solidFill>
                <a:srgbClr val="FFFF00"/>
              </a:solidFill>
            </a:endParaRPr>
          </a:p>
          <a:p>
            <a:pPr>
              <a:buBlip>
                <a:blip r:embed="rId2"/>
              </a:buBlip>
            </a:pPr>
            <a:r>
              <a:rPr lang="cs-CZ" sz="2400" b="1" dirty="0" smtClean="0">
                <a:solidFill>
                  <a:srgbClr val="00B0F0"/>
                </a:solidFill>
              </a:rPr>
              <a:t>Diabetes 2. typu </a:t>
            </a:r>
            <a:r>
              <a:rPr lang="cs-CZ" sz="2400" b="1" dirty="0" smtClean="0">
                <a:solidFill>
                  <a:srgbClr val="FFFF00"/>
                </a:solidFill>
              </a:rPr>
              <a:t>je podmíněn především geneticky. </a:t>
            </a:r>
            <a:endParaRPr lang="cs-CZ" sz="2400" b="1" dirty="0" smtClean="0">
              <a:solidFill>
                <a:srgbClr val="FFFF00"/>
              </a:solidFill>
            </a:endParaRPr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Typicky </a:t>
            </a:r>
            <a:r>
              <a:rPr lang="cs-CZ" sz="2400" b="1" dirty="0" smtClean="0"/>
              <a:t>se vyskytuje v rodinách. </a:t>
            </a:r>
            <a:endParaRPr lang="cs-CZ" sz="2400" b="1" dirty="0" smtClean="0"/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Riziko </a:t>
            </a:r>
            <a:r>
              <a:rPr lang="cs-CZ" sz="2400" b="1" dirty="0" smtClean="0"/>
              <a:t>pro potomka dvou diabetiků je téměř 100%, pro potomka diabetika a </a:t>
            </a:r>
            <a:r>
              <a:rPr lang="cs-CZ" sz="2400" b="1" dirty="0" err="1" smtClean="0"/>
              <a:t>nediabetika</a:t>
            </a:r>
            <a:r>
              <a:rPr lang="cs-CZ" sz="2400" b="1" dirty="0" smtClean="0"/>
              <a:t> je dnes riziko vyšší než 50 %. </a:t>
            </a:r>
            <a:endParaRPr lang="cs-CZ" sz="2400" b="1" dirty="0" smtClean="0"/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Geneticky </a:t>
            </a:r>
            <a:r>
              <a:rPr lang="cs-CZ" sz="2400" b="1" dirty="0" smtClean="0"/>
              <a:t>založený diabetik během života </a:t>
            </a:r>
            <a:r>
              <a:rPr lang="cs-CZ" sz="2400" b="1" dirty="0" smtClean="0">
                <a:solidFill>
                  <a:srgbClr val="FFFF00"/>
                </a:solidFill>
              </a:rPr>
              <a:t>postupně obvykle onemocní složkami tzv. metabolického syndromu</a:t>
            </a:r>
            <a:r>
              <a:rPr lang="cs-CZ" sz="2400" b="1" dirty="0" smtClean="0"/>
              <a:t> – androidní </a:t>
            </a:r>
            <a:r>
              <a:rPr lang="cs-CZ" sz="2400" b="1" dirty="0" smtClean="0"/>
              <a:t>obezitou nebo hypertenzí. </a:t>
            </a:r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V </a:t>
            </a:r>
            <a:r>
              <a:rPr lang="cs-CZ" sz="2400" b="1" dirty="0" smtClean="0"/>
              <a:t>této fázi je důležitá dieta zaměřená na prevenci diabetu, která je schopna riziko diabetu 2. typu významně oddálit. </a:t>
            </a:r>
            <a:endParaRPr lang="cs-CZ" sz="2400" b="1" dirty="0" smtClean="0">
              <a:solidFill>
                <a:srgbClr val="00B0F0"/>
              </a:solidFill>
            </a:endParaRPr>
          </a:p>
          <a:p>
            <a:pPr>
              <a:buBlip>
                <a:blip r:embed="rId2"/>
              </a:buBlip>
            </a:pPr>
            <a:r>
              <a:rPr lang="cs-CZ" sz="2400" b="1" dirty="0" smtClean="0">
                <a:solidFill>
                  <a:srgbClr val="00B0F0"/>
                </a:solidFill>
              </a:rPr>
              <a:t>Diabetik 2. typu - </a:t>
            </a:r>
            <a:r>
              <a:rPr lang="cs-CZ" sz="2400" b="1" dirty="0" smtClean="0"/>
              <a:t>u </a:t>
            </a:r>
            <a:r>
              <a:rPr lang="cs-CZ" sz="2400" b="1" dirty="0" smtClean="0"/>
              <a:t>obézních diabetiků 2. typu, ale i u diabetiků s mírnou nadváhou, je důležitou součástí léčby </a:t>
            </a:r>
            <a:r>
              <a:rPr lang="cs-CZ" sz="2400" b="1" dirty="0" smtClean="0">
                <a:solidFill>
                  <a:srgbClr val="FFFF00"/>
                </a:solidFill>
              </a:rPr>
              <a:t>redukce hmotnosti. </a:t>
            </a:r>
            <a:endParaRPr lang="cs-CZ" sz="2400" b="1" dirty="0" smtClean="0">
              <a:solidFill>
                <a:srgbClr val="FFFF00"/>
              </a:solidFill>
            </a:endParaRPr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U mnoha nemocných diabetem 2. typu se redukcí </a:t>
            </a:r>
            <a:r>
              <a:rPr lang="cs-CZ" sz="2400" b="1" dirty="0" smtClean="0"/>
              <a:t>hmotnosti </a:t>
            </a:r>
            <a:r>
              <a:rPr lang="cs-CZ" sz="2400" b="1" dirty="0" smtClean="0"/>
              <a:t> </a:t>
            </a:r>
            <a:r>
              <a:rPr lang="cs-CZ" sz="2400" b="1" dirty="0" smtClean="0"/>
              <a:t>pravděpodobně diabetu přechodně zbaví. </a:t>
            </a:r>
            <a:endParaRPr lang="cs-CZ" sz="2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0"/>
            <a:ext cx="8748464" cy="666936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sz="2400" b="1" dirty="0" smtClean="0">
              <a:solidFill>
                <a:srgbClr val="FFFF00"/>
              </a:solidFill>
            </a:endParaRPr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U diabetu 2. typu je </a:t>
            </a:r>
            <a:r>
              <a:rPr lang="cs-CZ" sz="2400" b="1" dirty="0" smtClean="0"/>
              <a:t>klíčové </a:t>
            </a:r>
            <a:r>
              <a:rPr lang="cs-CZ" sz="2400" b="1" dirty="0" smtClean="0"/>
              <a:t>rovněž </a:t>
            </a:r>
            <a:r>
              <a:rPr lang="cs-CZ" sz="2400" b="1" dirty="0" smtClean="0">
                <a:solidFill>
                  <a:srgbClr val="FFFF00"/>
                </a:solidFill>
              </a:rPr>
              <a:t>omezení </a:t>
            </a:r>
            <a:r>
              <a:rPr lang="cs-CZ" sz="2400" b="1" dirty="0" smtClean="0">
                <a:solidFill>
                  <a:srgbClr val="FFFF00"/>
                </a:solidFill>
              </a:rPr>
              <a:t>tuků ve stravě.</a:t>
            </a:r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Strava </a:t>
            </a:r>
            <a:r>
              <a:rPr lang="cs-CZ" sz="2400" b="1" dirty="0" smtClean="0"/>
              <a:t>bohatá na tuky </a:t>
            </a:r>
            <a:r>
              <a:rPr lang="cs-CZ" sz="2400" b="1" dirty="0" smtClean="0">
                <a:solidFill>
                  <a:srgbClr val="FF0000"/>
                </a:solidFill>
              </a:rPr>
              <a:t>prohlubuje </a:t>
            </a:r>
            <a:r>
              <a:rPr lang="cs-CZ" sz="2400" b="1" dirty="0" err="1" smtClean="0">
                <a:solidFill>
                  <a:srgbClr val="FF0000"/>
                </a:solidFill>
              </a:rPr>
              <a:t>inzulinorezistenci</a:t>
            </a:r>
            <a:r>
              <a:rPr lang="cs-CZ" sz="2400" b="1" dirty="0" smtClean="0">
                <a:solidFill>
                  <a:srgbClr val="FF0000"/>
                </a:solidFill>
              </a:rPr>
              <a:t>, působí toxicky na </a:t>
            </a:r>
            <a:r>
              <a:rPr lang="cs-CZ" sz="2400" b="1" dirty="0" smtClean="0">
                <a:solidFill>
                  <a:srgbClr val="FF0000"/>
                </a:solidFill>
              </a:rPr>
              <a:t>beta-buňky </a:t>
            </a:r>
            <a:r>
              <a:rPr lang="cs-CZ" sz="2400" b="1" dirty="0" smtClean="0">
                <a:solidFill>
                  <a:srgbClr val="FF0000"/>
                </a:solidFill>
              </a:rPr>
              <a:t>a zvyšuje energetickou nálož stravy. </a:t>
            </a:r>
            <a:endParaRPr lang="cs-CZ" sz="2400" b="1" dirty="0" smtClean="0">
              <a:solidFill>
                <a:srgbClr val="FF0000"/>
              </a:solidFill>
            </a:endParaRPr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Je </a:t>
            </a:r>
            <a:r>
              <a:rPr lang="cs-CZ" sz="2400" b="1" dirty="0" smtClean="0"/>
              <a:t>nevhodná u diabetu 2. typu, ale i u diabetu 1. typu je třeba dodržovat </a:t>
            </a:r>
            <a:r>
              <a:rPr lang="cs-CZ" sz="2400" b="1" dirty="0" err="1" smtClean="0"/>
              <a:t>antisklerotický</a:t>
            </a:r>
            <a:r>
              <a:rPr lang="cs-CZ" sz="2400" b="1" dirty="0" smtClean="0"/>
              <a:t> ráz stravy.</a:t>
            </a:r>
            <a:endParaRPr lang="cs-CZ" sz="2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0"/>
            <a:ext cx="8748464" cy="66693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b="1" dirty="0" smtClean="0">
                <a:solidFill>
                  <a:srgbClr val="FF0000"/>
                </a:solidFill>
              </a:rPr>
              <a:t>DIETY V ONKOLOGII</a:t>
            </a:r>
          </a:p>
          <a:p>
            <a:pPr>
              <a:buBlip>
                <a:blip r:embed="rId2"/>
              </a:buBlip>
            </a:pPr>
            <a:endParaRPr lang="cs-CZ" sz="2400" dirty="0" smtClean="0"/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Zatímco nutriční faktory mohou hrát určitou roli v prevenci i ve vzniku nádorových onemocnění, je podíl dietních opatření v léčbě onkologických onemocnění sporný</a:t>
            </a:r>
            <a:r>
              <a:rPr lang="cs-CZ" sz="2400" b="1" dirty="0" smtClean="0"/>
              <a:t>.</a:t>
            </a:r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Hlavním opatřením je dnes prevence malnutrice. </a:t>
            </a:r>
            <a:endParaRPr lang="cs-CZ" sz="2400" b="1" dirty="0" smtClean="0"/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Nádorová </a:t>
            </a:r>
            <a:r>
              <a:rPr lang="cs-CZ" sz="2400" b="1" dirty="0" smtClean="0">
                <a:solidFill>
                  <a:srgbClr val="FF0000"/>
                </a:solidFill>
              </a:rPr>
              <a:t>malnutrice</a:t>
            </a:r>
            <a:r>
              <a:rPr lang="cs-CZ" sz="2400" b="1" dirty="0" smtClean="0"/>
              <a:t> je u onkologicky nemocných běžná a představuje </a:t>
            </a:r>
            <a:r>
              <a:rPr lang="cs-CZ" sz="2400" b="1" dirty="0" smtClean="0">
                <a:solidFill>
                  <a:srgbClr val="FF0000"/>
                </a:solidFill>
              </a:rPr>
              <a:t>důležitý negativní prognostický faktor</a:t>
            </a:r>
            <a:r>
              <a:rPr lang="cs-CZ" sz="2400" b="1" dirty="0" smtClean="0"/>
              <a:t>, podle některých </a:t>
            </a:r>
            <a:r>
              <a:rPr lang="cs-CZ" sz="2400" b="1" dirty="0" smtClean="0"/>
              <a:t>autorů dokonce </a:t>
            </a:r>
            <a:r>
              <a:rPr lang="cs-CZ" sz="2400" b="1" dirty="0" smtClean="0"/>
              <a:t>závažnější než stadium nádorové nemoci</a:t>
            </a:r>
            <a:r>
              <a:rPr lang="cs-CZ" sz="2400" b="1" dirty="0" smtClean="0"/>
              <a:t>.</a:t>
            </a:r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 </a:t>
            </a:r>
            <a:r>
              <a:rPr lang="cs-CZ" sz="2400" b="1" dirty="0" smtClean="0"/>
              <a:t>Malnutrice </a:t>
            </a:r>
            <a:r>
              <a:rPr lang="cs-CZ" sz="2400" b="1" dirty="0" smtClean="0">
                <a:solidFill>
                  <a:srgbClr val="FFFF00"/>
                </a:solidFill>
              </a:rPr>
              <a:t>oslabuje buněčnou imunitu, zpomaluje hojení a také zpomaluje reparační reakce po léčbě. </a:t>
            </a:r>
            <a:endParaRPr lang="cs-CZ" sz="2400" b="1" dirty="0" smtClean="0">
              <a:solidFill>
                <a:srgbClr val="FFFF00"/>
              </a:solidFill>
            </a:endParaRPr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S </a:t>
            </a:r>
            <a:r>
              <a:rPr lang="cs-CZ" sz="2400" b="1" dirty="0" smtClean="0"/>
              <a:t>malnutricí souvisí i svalová slabost, horší hybnost a následně i vznik trombóz a infekčních komplikací. </a:t>
            </a:r>
            <a:endParaRPr lang="cs-CZ" sz="2400" b="1" dirty="0" smtClean="0"/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Za </a:t>
            </a:r>
            <a:r>
              <a:rPr lang="cs-CZ" sz="2400" b="1" dirty="0" smtClean="0"/>
              <a:t>úbytek svalů je pravděpodobně odpovědný PIF (</a:t>
            </a:r>
            <a:r>
              <a:rPr lang="cs-CZ" sz="2400" b="1" dirty="0" err="1" smtClean="0"/>
              <a:t>proteolysis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inducing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factor</a:t>
            </a:r>
            <a:r>
              <a:rPr lang="cs-CZ" sz="2400" b="1" dirty="0" smtClean="0"/>
              <a:t>) produkovaný některými nádory.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0"/>
            <a:ext cx="8748464" cy="666936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sz="2400" b="1" dirty="0" smtClean="0">
              <a:solidFill>
                <a:srgbClr val="FFFF00"/>
              </a:solidFill>
            </a:endParaRPr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Onkologicky nemocní mívají </a:t>
            </a:r>
            <a:r>
              <a:rPr lang="cs-CZ" sz="2400" b="1" dirty="0" smtClean="0">
                <a:solidFill>
                  <a:srgbClr val="FF0000"/>
                </a:solidFill>
              </a:rPr>
              <a:t>anorexii </a:t>
            </a:r>
            <a:r>
              <a:rPr lang="cs-CZ" sz="2400" b="1" dirty="0" smtClean="0"/>
              <a:t>(vyvolávanou například některými </a:t>
            </a:r>
            <a:r>
              <a:rPr lang="cs-CZ" sz="2400" b="1" dirty="0" err="1" smtClean="0"/>
              <a:t>interleukiny</a:t>
            </a:r>
            <a:r>
              <a:rPr lang="cs-CZ" sz="2400" b="1" dirty="0" smtClean="0"/>
              <a:t>), depresi se sníženým příjmem potravy, </a:t>
            </a:r>
            <a:r>
              <a:rPr lang="cs-CZ" sz="2400" b="1" dirty="0" err="1" smtClean="0"/>
              <a:t>katabolizující</a:t>
            </a:r>
            <a:r>
              <a:rPr lang="cs-CZ" sz="2400" b="1" dirty="0" smtClean="0"/>
              <a:t> efekt tumoru a další důvody malnutrice. </a:t>
            </a:r>
            <a:endParaRPr lang="cs-CZ" sz="2400" b="1" dirty="0" smtClean="0"/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Anorexie </a:t>
            </a:r>
            <a:r>
              <a:rPr lang="cs-CZ" sz="2400" b="1" dirty="0" smtClean="0"/>
              <a:t>a postižení sliznic mohou být i důsledkem chemoterapie a radioterapie. </a:t>
            </a:r>
            <a:endParaRPr lang="cs-CZ" sz="2400" b="1" dirty="0" smtClean="0"/>
          </a:p>
          <a:p>
            <a:pPr>
              <a:buBlip>
                <a:blip r:embed="rId2"/>
              </a:buBlip>
            </a:pPr>
            <a:r>
              <a:rPr lang="cs-CZ" sz="2400" b="1" dirty="0" smtClean="0">
                <a:solidFill>
                  <a:srgbClr val="FFFF00"/>
                </a:solidFill>
              </a:rPr>
              <a:t>Kachexie </a:t>
            </a:r>
            <a:r>
              <a:rPr lang="cs-CZ" sz="2400" b="1" dirty="0" smtClean="0"/>
              <a:t> </a:t>
            </a:r>
            <a:r>
              <a:rPr lang="cs-CZ" sz="2400" b="1" dirty="0" smtClean="0">
                <a:solidFill>
                  <a:srgbClr val="FFFF00"/>
                </a:solidFill>
              </a:rPr>
              <a:t>(marasmus) </a:t>
            </a:r>
            <a:r>
              <a:rPr lang="cs-CZ" sz="2400" b="1" dirty="0" smtClean="0"/>
              <a:t>z </a:t>
            </a:r>
            <a:r>
              <a:rPr lang="cs-CZ" sz="2400" b="1" dirty="0" smtClean="0"/>
              <a:t>postižení trávicího traktu se obvykle označuje </a:t>
            </a:r>
            <a:r>
              <a:rPr lang="cs-CZ" sz="2400" b="1" dirty="0" smtClean="0"/>
              <a:t>za sekundární jev. </a:t>
            </a:r>
          </a:p>
          <a:p>
            <a:pPr>
              <a:buBlip>
                <a:blip r:embed="rId2"/>
              </a:buBlip>
            </a:pPr>
            <a:r>
              <a:rPr lang="cs-CZ" sz="2400" b="1" dirty="0" smtClean="0">
                <a:solidFill>
                  <a:srgbClr val="FF0000"/>
                </a:solidFill>
              </a:rPr>
              <a:t>Za </a:t>
            </a:r>
            <a:r>
              <a:rPr lang="cs-CZ" sz="2400" b="1" dirty="0" smtClean="0">
                <a:solidFill>
                  <a:srgbClr val="FF0000"/>
                </a:solidFill>
              </a:rPr>
              <a:t>kritický se považuje úbytek hmotnosti nad 10 % hmotnosti za 6 měsíců</a:t>
            </a:r>
            <a:r>
              <a:rPr lang="cs-CZ" sz="2400" b="1" dirty="0" smtClean="0">
                <a:solidFill>
                  <a:srgbClr val="FF0000"/>
                </a:solidFill>
              </a:rPr>
              <a:t>.</a:t>
            </a:r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Strava se velmi často uplatňuje v rozvoji nádorových onemocnění. Průkaz, že dieta vyvolala nádor u konkrétního jedince, je však prakticky nemožný.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0"/>
            <a:ext cx="8748464" cy="66693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b="1" dirty="0" smtClean="0">
                <a:solidFill>
                  <a:srgbClr val="FF0000"/>
                </a:solidFill>
              </a:rPr>
              <a:t>VÝŽIVOVÁ PREVENCE</a:t>
            </a:r>
          </a:p>
          <a:p>
            <a:pPr>
              <a:buNone/>
            </a:pPr>
            <a:endParaRPr lang="cs-CZ" sz="2400" b="1" dirty="0" smtClean="0">
              <a:solidFill>
                <a:srgbClr val="FFFF00"/>
              </a:solidFill>
            </a:endParaRPr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Karcinogenní jsou nepochybně </a:t>
            </a:r>
            <a:r>
              <a:rPr lang="cs-CZ" sz="2400" b="1" dirty="0" smtClean="0">
                <a:solidFill>
                  <a:srgbClr val="FF0000"/>
                </a:solidFill>
              </a:rPr>
              <a:t>produkty smažení a fritování </a:t>
            </a:r>
            <a:r>
              <a:rPr lang="cs-CZ" sz="2400" b="1" dirty="0" smtClean="0"/>
              <a:t>a důležitá je tedy nejen vlastní strava, ale i její úprava. </a:t>
            </a:r>
            <a:endParaRPr lang="cs-CZ" sz="2400" b="1" dirty="0" smtClean="0"/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Strava </a:t>
            </a:r>
            <a:r>
              <a:rPr lang="cs-CZ" sz="2400" b="1" dirty="0" smtClean="0"/>
              <a:t>má většinou </a:t>
            </a:r>
            <a:r>
              <a:rPr lang="cs-CZ" sz="2400" b="1" dirty="0" smtClean="0">
                <a:solidFill>
                  <a:srgbClr val="FFFF00"/>
                </a:solidFill>
              </a:rPr>
              <a:t>účinky spíše </a:t>
            </a:r>
            <a:r>
              <a:rPr lang="cs-CZ" sz="2400" b="1" dirty="0" err="1" smtClean="0">
                <a:solidFill>
                  <a:srgbClr val="FFFF00"/>
                </a:solidFill>
              </a:rPr>
              <a:t>potenciační</a:t>
            </a:r>
            <a:r>
              <a:rPr lang="cs-CZ" sz="2400" b="1" dirty="0" smtClean="0">
                <a:solidFill>
                  <a:srgbClr val="FFFF00"/>
                </a:solidFill>
              </a:rPr>
              <a:t>, stimulující nebo naopak </a:t>
            </a:r>
            <a:r>
              <a:rPr lang="cs-CZ" sz="2400" b="1" dirty="0" err="1" smtClean="0">
                <a:solidFill>
                  <a:srgbClr val="FFFF00"/>
                </a:solidFill>
              </a:rPr>
              <a:t>protektivní</a:t>
            </a:r>
            <a:r>
              <a:rPr lang="cs-CZ" sz="2400" b="1" dirty="0" smtClean="0">
                <a:solidFill>
                  <a:srgbClr val="FFFF00"/>
                </a:solidFill>
              </a:rPr>
              <a:t> </a:t>
            </a:r>
            <a:r>
              <a:rPr lang="cs-CZ" sz="2400" b="1" dirty="0" smtClean="0"/>
              <a:t>a téměř nikdy není hlavním </a:t>
            </a:r>
            <a:r>
              <a:rPr lang="cs-CZ" sz="2400" b="1" dirty="0" smtClean="0"/>
              <a:t>spouštěčem </a:t>
            </a:r>
            <a:r>
              <a:rPr lang="cs-CZ" sz="2400" b="1" dirty="0" smtClean="0"/>
              <a:t>vzniku nádorových onemocnění. </a:t>
            </a:r>
            <a:endParaRPr lang="cs-CZ" sz="2400" b="1" dirty="0" smtClean="0"/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Pravděpodobně </a:t>
            </a:r>
            <a:r>
              <a:rPr lang="cs-CZ" sz="2400" b="1" dirty="0" smtClean="0"/>
              <a:t>hlavní úlohu má genetická dispozice a strava působí jako napomáhající faktor. Dle zpráv Světové zdravotnické organizace vyplývá, že strava se podílí na vzniku nádorů asi ze 30 %. </a:t>
            </a:r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Logicky se předpokládá větší význam stravy při vzniku nádorů trávicího traktu než u nádorů v jiných </a:t>
            </a:r>
            <a:r>
              <a:rPr lang="cs-CZ" sz="2400" b="1" dirty="0" smtClean="0"/>
              <a:t>lokalizacích. </a:t>
            </a:r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Z</a:t>
            </a:r>
            <a:r>
              <a:rPr lang="cs-CZ" sz="2400" b="1" dirty="0" smtClean="0"/>
              <a:t>atím </a:t>
            </a:r>
            <a:r>
              <a:rPr lang="cs-CZ" sz="2400" b="1" dirty="0" smtClean="0"/>
              <a:t>neexistují důkazy pro to, že by některá dieta nebo způsob stravování jednoznačně dokázal zabránit vzniku nádorových onemocnění.</a:t>
            </a:r>
            <a:r>
              <a:rPr lang="cs-CZ" sz="2400" b="1" dirty="0" smtClean="0"/>
              <a:t> 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0"/>
            <a:ext cx="8748464" cy="666936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sz="2400" b="1" dirty="0" smtClean="0">
              <a:solidFill>
                <a:srgbClr val="FFFF00"/>
              </a:solidFill>
            </a:endParaRPr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Konzumace dostatečného množství </a:t>
            </a:r>
            <a:r>
              <a:rPr lang="cs-CZ" sz="2400" b="1" dirty="0" smtClean="0">
                <a:solidFill>
                  <a:srgbClr val="92D050"/>
                </a:solidFill>
              </a:rPr>
              <a:t>ovoce a zeleniny </a:t>
            </a:r>
            <a:r>
              <a:rPr lang="cs-CZ" sz="2400" b="1" dirty="0" smtClean="0"/>
              <a:t>je považována za </a:t>
            </a:r>
            <a:r>
              <a:rPr lang="cs-CZ" sz="2400" b="1" dirty="0" smtClean="0">
                <a:solidFill>
                  <a:srgbClr val="FFFF00"/>
                </a:solidFill>
              </a:rPr>
              <a:t>vysoce </a:t>
            </a:r>
            <a:r>
              <a:rPr lang="cs-CZ" sz="2400" b="1" dirty="0" err="1" smtClean="0">
                <a:solidFill>
                  <a:srgbClr val="FFFF00"/>
                </a:solidFill>
              </a:rPr>
              <a:t>protektivní</a:t>
            </a:r>
            <a:r>
              <a:rPr lang="cs-CZ" sz="2400" b="1" dirty="0" smtClean="0">
                <a:solidFill>
                  <a:srgbClr val="FFFF00"/>
                </a:solidFill>
              </a:rPr>
              <a:t> faktor u většiny nádorových onemocnění</a:t>
            </a:r>
            <a:r>
              <a:rPr lang="cs-CZ" sz="2400" b="1" dirty="0" smtClean="0">
                <a:solidFill>
                  <a:srgbClr val="FFFF00"/>
                </a:solidFill>
              </a:rPr>
              <a:t>.</a:t>
            </a:r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Rizikovými faktory pro nádory horní části trávicího traktu stejně jako pro nádory hrtanu je </a:t>
            </a:r>
            <a:r>
              <a:rPr lang="cs-CZ" sz="2400" b="1" dirty="0" smtClean="0">
                <a:solidFill>
                  <a:srgbClr val="FF0000"/>
                </a:solidFill>
              </a:rPr>
              <a:t>kouření a konzumace alkoholu</a:t>
            </a:r>
            <a:r>
              <a:rPr lang="cs-CZ" sz="2400" b="1" dirty="0" smtClean="0"/>
              <a:t>, přičemž jejich účinek se znásobuje. </a:t>
            </a:r>
            <a:endParaRPr lang="cs-CZ" sz="2400" b="1" dirty="0" smtClean="0"/>
          </a:p>
          <a:p>
            <a:pPr>
              <a:buBlip>
                <a:blip r:embed="rId2"/>
              </a:buBlip>
            </a:pPr>
            <a:r>
              <a:rPr lang="cs-CZ" sz="2400" b="1" dirty="0" smtClean="0">
                <a:solidFill>
                  <a:srgbClr val="7030A0"/>
                </a:solidFill>
              </a:rPr>
              <a:t>Karcinom </a:t>
            </a:r>
            <a:r>
              <a:rPr lang="cs-CZ" sz="2400" b="1" dirty="0" smtClean="0">
                <a:solidFill>
                  <a:srgbClr val="7030A0"/>
                </a:solidFill>
              </a:rPr>
              <a:t>žaludku </a:t>
            </a:r>
            <a:r>
              <a:rPr lang="cs-CZ" sz="2400" b="1" dirty="0" smtClean="0"/>
              <a:t>- třetí nejčastější typ nádorového onemocnění  </a:t>
            </a:r>
            <a:r>
              <a:rPr lang="cs-CZ" sz="2400" b="1" dirty="0" smtClean="0"/>
              <a:t>na světě. </a:t>
            </a:r>
            <a:endParaRPr lang="cs-CZ" sz="2400" b="1" dirty="0" smtClean="0"/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Za </a:t>
            </a:r>
            <a:r>
              <a:rPr lang="cs-CZ" sz="2400" b="1" dirty="0" smtClean="0"/>
              <a:t>dominantní rizikový faktor se považovala donedávna infekce </a:t>
            </a:r>
            <a:r>
              <a:rPr lang="cs-CZ" sz="2400" b="1" dirty="0" err="1" smtClean="0">
                <a:solidFill>
                  <a:srgbClr val="FF0000"/>
                </a:solidFill>
              </a:rPr>
              <a:t>Helicobacter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pylori</a:t>
            </a:r>
            <a:r>
              <a:rPr lang="cs-CZ" sz="2400" b="1" dirty="0" smtClean="0">
                <a:solidFill>
                  <a:srgbClr val="FF0000"/>
                </a:solidFill>
              </a:rPr>
              <a:t>. </a:t>
            </a:r>
          </a:p>
          <a:p>
            <a:pPr>
              <a:buBlip>
                <a:blip r:embed="rId2"/>
              </a:buBlip>
            </a:pPr>
            <a:r>
              <a:rPr lang="cs-CZ" sz="2400" b="1" dirty="0" smtClean="0"/>
              <a:t>Současné znalosti svědčí pro to, že H. </a:t>
            </a:r>
            <a:r>
              <a:rPr lang="cs-CZ" sz="2400" b="1" dirty="0" err="1" smtClean="0"/>
              <a:t>pylori</a:t>
            </a:r>
            <a:r>
              <a:rPr lang="cs-CZ" sz="2400" b="1" dirty="0" smtClean="0"/>
              <a:t> není jedinou ani nutnou podmínkou vzniku karcinomu žaludku. </a:t>
            </a:r>
          </a:p>
          <a:p>
            <a:pPr>
              <a:buBlip>
                <a:blip r:embed="rId2"/>
              </a:buBlip>
            </a:pPr>
            <a:endParaRPr lang="cs-CZ" sz="24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250</TotalTime>
  <Words>1066</Words>
  <Application>Microsoft Office PowerPoint</Application>
  <PresentationFormat>Předvádění na obrazovce (4:3)</PresentationFormat>
  <Paragraphs>93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Metro</vt:lpstr>
      <vt:lpstr>DIETA A ONEMOCNĚNÍ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DIETA A ONEMOCNĚNÍ</dc:title>
  <dc:creator>Ptacek</dc:creator>
  <cp:lastModifiedBy>Ptacek</cp:lastModifiedBy>
  <cp:revision>8</cp:revision>
  <dcterms:created xsi:type="dcterms:W3CDTF">2016-11-12T02:25:41Z</dcterms:created>
  <dcterms:modified xsi:type="dcterms:W3CDTF">2016-11-12T06:40:24Z</dcterms:modified>
</cp:coreProperties>
</file>