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1" r:id="rId16"/>
    <p:sldId id="272" r:id="rId17"/>
    <p:sldId id="273" r:id="rId18"/>
    <p:sldId id="275" r:id="rId19"/>
    <p:sldId id="274" r:id="rId20"/>
    <p:sldId id="276" r:id="rId2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-116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24.10.2015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2" name="Obdélník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Obdélník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Obdélník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Obdélník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Obdélník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56" name="Obdélník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Obdélník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Obdélník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Obdélník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24.10.2015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24.10.2015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24.10.2015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Volný tvar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Volný tvar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Volný tvar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Volný tvar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Volný tvar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Volný tvar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Volný tvar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Volný tvar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Volný tvar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Volný tvar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Volný tvar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Volný tvar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Volný tvar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Volný tvar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Volný tvar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24.10.2015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Obdélník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Obdélník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Obdélník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24.10.2015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Obdélník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24.10.2015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6" name="Obdélník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Obdélník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Obdélník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Obdélník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Obdélník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Obdélník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Obdélník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Obdélník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24.10.2015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24.10.2015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24.10.2015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Přímá spojovací čára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Skupina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Přímá spojovací čára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Přímá spojovací čára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Přímá spojovací čára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Nadpis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 smtClean="0"/>
              <a:t>Klepnutím na ikonu přidáte obrázek.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grpSp>
        <p:nvGrpSpPr>
          <p:cNvPr id="14" name="Skupina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Přímá spojovací čára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Přímá spojovací čára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Přímá spojovací čára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Skupina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Přímá spojovací čára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Přímá spojovací čára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Přímá spojovací čára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24.10.2015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Obdélník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Obdélník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Obdélník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Obdélník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18A2481B-5154-415F-B752-558547769AA3}" type="datetimeFigureOut">
              <a:rPr lang="cs-CZ" smtClean="0"/>
              <a:pPr/>
              <a:t>24.10.2015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hyperlink" Target="http://www.google.cz/url?sa=i&amp;rct=j&amp;q=&amp;esrc=s&amp;source=images&amp;cd=&amp;cad=rja&amp;uact=8&amp;ved=0CAcQjRxqFQoTCLbIs4aF2sgCFYPZGgodZ8gBdg&amp;url=http://slideplayer.cz/slide/3213292/&amp;psig=AFQjCNF9ZOp2If1CVdMnXU_dWPxWlXk29g&amp;ust=1445739378405965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hyperlink" Target="http://www.google.cz/url?sa=i&amp;rct=j&amp;q=&amp;esrc=s&amp;source=images&amp;cd=&amp;cad=rja&amp;uact=8&amp;ved=0CAcQjRxqFQoTCNLoo9SF2sgCFclXGgod5x4Apw&amp;url=http://vydavatelstvi.vscht.cz/knihy/uid_es-002_v1/hesla/retezec_dychaci.html&amp;psig=AFQjCNHbRkMszu6ggeDUwe82rituZmUG9Q&amp;ust=1445739485521455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7" Type="http://schemas.openxmlformats.org/officeDocument/2006/relationships/image" Target="../media/image6.pn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google.cz/url?sa=i&amp;rct=j&amp;q=&amp;esrc=s&amp;source=images&amp;cd=&amp;cad=rja&amp;uact=8&amp;ved=0CAcQjRxqFQoTCOqMlYHl2cgCFcrTGgod9EkAHQ&amp;url=https://cs.wikipedia.org/wiki/Kyselina_pyrohroznov%C3%A1&amp;psig=AFQjCNHZ1HiVEqYEz6NuF31dp2RrMQw0kg&amp;ust=1445730210510770" TargetMode="External"/><Relationship Id="rId5" Type="http://schemas.openxmlformats.org/officeDocument/2006/relationships/image" Target="../media/image5.jpeg"/><Relationship Id="rId4" Type="http://schemas.openxmlformats.org/officeDocument/2006/relationships/hyperlink" Target="http://www.google.cz/url?sa=i&amp;rct=j&amp;q=&amp;esrc=s&amp;source=images&amp;cd=&amp;cad=rja&amp;uact=8&amp;ved=0CAcQjRxqFQoTCM-Stq3k2cgCFUoTGgodaGYKEw&amp;url=http://www.studydroid.com/printerFriendlyViewPack.php?packId=446110&amp;psig=AFQjCNEjwZVuqY2d-bJ6mba5UZ409E1eOg&amp;ust=1445730405814175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hyperlink" Target="http://www.google.cz/url?sa=i&amp;rct=j&amp;q=&amp;esrc=s&amp;source=images&amp;cd=&amp;cad=rja&amp;uact=8&amp;ved=0CAcQjRxqFQoTCJ-8roDn2cgCFUk8GgodmcYCNQ&amp;url=http://www.chemistryland.com/CHM107Lab/Lab5/Soil/Lab5Exp3Soil.html&amp;bvm=bv.105841590,d.d2s&amp;psig=AFQjCNF0QASOoxslfHlC6gLgYN5xzFmL6A&amp;ust=1445731309351460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899592" y="4869160"/>
            <a:ext cx="7772400" cy="894984"/>
          </a:xfrm>
        </p:spPr>
        <p:txBody>
          <a:bodyPr/>
          <a:lstStyle/>
          <a:p>
            <a:r>
              <a:rPr lang="cs-CZ" dirty="0" smtClean="0"/>
              <a:t>Metabolismus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914400" y="836712"/>
            <a:ext cx="8229600" cy="2448272"/>
          </a:xfrm>
        </p:spPr>
        <p:txBody>
          <a:bodyPr>
            <a:normAutofit/>
          </a:bodyPr>
          <a:lstStyle/>
          <a:p>
            <a:r>
              <a:rPr lang="cs-CZ" sz="5400" b="1" dirty="0" smtClean="0"/>
              <a:t>Výživa a hygiena potravin</a:t>
            </a:r>
            <a:endParaRPr lang="cs-CZ" sz="54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10" name="Picture 6" descr="http://www.chemistry.wustl.edu/~edudev/LabTutorials/Cytochromes/images/NAD+_NADH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 descr="http://www.chemistry.wustl.edu/~edudev/LabTutorials/Cytochromes/images/flowchart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88640"/>
            <a:ext cx="8604448" cy="6669360"/>
          </a:xfrm>
        </p:spPr>
        <p:txBody>
          <a:bodyPr>
            <a:normAutofit/>
          </a:bodyPr>
          <a:lstStyle/>
          <a:p>
            <a:pPr algn="ctr">
              <a:buNone/>
              <a:defRPr/>
            </a:pPr>
            <a:r>
              <a:rPr lang="cs-CZ" sz="3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1. FÁZE KATABOLISMU (trávení)</a:t>
            </a:r>
          </a:p>
          <a:p>
            <a:pPr marL="0" indent="0">
              <a:buNone/>
              <a:defRPr/>
            </a:pPr>
            <a:r>
              <a:rPr lang="cs-CZ" sz="2800" b="1" dirty="0" smtClean="0">
                <a:latin typeface="Arial" pitchFamily="34" charset="0"/>
                <a:cs typeface="Arial" pitchFamily="34" charset="0"/>
              </a:rPr>
              <a:t>Složité molekuly živin jsou štěpeny na své stavební jednotky </a:t>
            </a:r>
            <a:r>
              <a:rPr lang="cs-CZ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  <a:sym typeface="Symbol"/>
              </a:rPr>
              <a:t> probíhá v trávicím traktu</a:t>
            </a:r>
            <a:endParaRPr lang="cs-CZ" sz="28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  <a:defRPr/>
            </a:pPr>
            <a:r>
              <a:rPr lang="cs-CZ" sz="2800" b="1" u="sng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PROTEINY</a:t>
            </a:r>
          </a:p>
          <a:p>
            <a:pPr marL="0" indent="0">
              <a:buBlip>
                <a:blip r:embed="rId2"/>
              </a:buBlip>
              <a:defRPr/>
            </a:pPr>
            <a:r>
              <a:rPr lang="cs-CZ" sz="2800" b="1" dirty="0" smtClean="0">
                <a:latin typeface="Arial" pitchFamily="34" charset="0"/>
                <a:cs typeface="Arial" pitchFamily="34" charset="0"/>
              </a:rPr>
              <a:t> z tisíců druhů bílkovin vzniká směs 20 aminokyselin</a:t>
            </a:r>
          </a:p>
          <a:p>
            <a:pPr marL="0" indent="0">
              <a:buNone/>
              <a:defRPr/>
            </a:pPr>
            <a:r>
              <a:rPr lang="cs-CZ" sz="2800" b="1" u="sng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LIPIDY</a:t>
            </a:r>
          </a:p>
          <a:p>
            <a:pPr marL="0" indent="0">
              <a:buBlip>
                <a:blip r:embed="rId2"/>
              </a:buBlip>
              <a:defRPr/>
            </a:pPr>
            <a:r>
              <a:rPr lang="cs-CZ" sz="28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sz="2800" b="1" dirty="0" smtClean="0">
                <a:latin typeface="Arial" pitchFamily="34" charset="0"/>
                <a:cs typeface="Arial" pitchFamily="34" charset="0"/>
              </a:rPr>
              <a:t>Glycerol + mastné kyseliny</a:t>
            </a:r>
          </a:p>
          <a:p>
            <a:pPr marL="0" indent="0">
              <a:buNone/>
              <a:defRPr/>
            </a:pPr>
            <a:r>
              <a:rPr lang="cs-CZ" sz="2800" b="1" u="sng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SACHARIDY</a:t>
            </a:r>
          </a:p>
          <a:p>
            <a:pPr marL="0" indent="0">
              <a:buBlip>
                <a:blip r:embed="rId2"/>
              </a:buBlip>
              <a:defRPr/>
            </a:pPr>
            <a:r>
              <a:rPr lang="cs-CZ" sz="2800" b="1" dirty="0" smtClean="0">
                <a:latin typeface="Arial" pitchFamily="34" charset="0"/>
                <a:cs typeface="Arial" pitchFamily="34" charset="0"/>
              </a:rPr>
              <a:t>Monosacharidy </a:t>
            </a:r>
            <a:r>
              <a:rPr lang="cs-CZ" sz="2800" b="1" dirty="0" smtClean="0">
                <a:latin typeface="Arial" pitchFamily="34" charset="0"/>
                <a:cs typeface="Arial" pitchFamily="34" charset="0"/>
                <a:sym typeface="Symbol"/>
              </a:rPr>
              <a:t> Izomerizací </a:t>
            </a:r>
            <a:r>
              <a:rPr lang="cs-CZ" sz="3200" b="1" dirty="0" smtClean="0">
                <a:latin typeface="Arial" pitchFamily="34" charset="0"/>
                <a:cs typeface="Arial" pitchFamily="34" charset="0"/>
                <a:sym typeface="Symbol"/>
              </a:rPr>
              <a:t> </a:t>
            </a:r>
            <a:r>
              <a:rPr lang="cs-CZ" sz="3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  <a:sym typeface="Symbol"/>
              </a:rPr>
              <a:t>glukóza</a:t>
            </a:r>
          </a:p>
          <a:p>
            <a:pPr marL="0" indent="0">
              <a:buNone/>
              <a:defRPr/>
            </a:pPr>
            <a:r>
              <a:rPr lang="cs-CZ" sz="2800" b="1" u="sng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NUKLEOVÉ KYSELINY</a:t>
            </a:r>
          </a:p>
          <a:p>
            <a:pPr marL="0" indent="0">
              <a:buBlip>
                <a:blip r:embed="rId2"/>
              </a:buBlip>
              <a:defRPr/>
            </a:pPr>
            <a:r>
              <a:rPr lang="cs-CZ" sz="2800" b="1" dirty="0" smtClean="0">
                <a:latin typeface="Arial" pitchFamily="34" charset="0"/>
                <a:cs typeface="Arial" pitchFamily="34" charset="0"/>
              </a:rPr>
              <a:t>Nukleotidy</a:t>
            </a:r>
            <a:endParaRPr lang="cs-CZ" dirty="0" smtClean="0"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88640"/>
            <a:ext cx="8604448" cy="6669360"/>
          </a:xfrm>
        </p:spPr>
        <p:txBody>
          <a:bodyPr>
            <a:normAutofit/>
          </a:bodyPr>
          <a:lstStyle/>
          <a:p>
            <a:pPr algn="ctr">
              <a:buNone/>
              <a:defRPr/>
            </a:pPr>
            <a:r>
              <a:rPr lang="cs-CZ" sz="3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2. FÁZE KATABOLISMU (buněčné trávení)</a:t>
            </a:r>
          </a:p>
          <a:p>
            <a:pPr marL="0" indent="0">
              <a:buNone/>
              <a:defRPr/>
            </a:pPr>
            <a:r>
              <a:rPr lang="cs-CZ" sz="2800" b="1" dirty="0" smtClean="0">
                <a:latin typeface="Arial" pitchFamily="34" charset="0"/>
                <a:cs typeface="Arial" pitchFamily="34" charset="0"/>
              </a:rPr>
              <a:t>Aminokyseliny, mastné kyseliny, glukóza </a:t>
            </a:r>
            <a:r>
              <a:rPr lang="cs-CZ" sz="2800" b="1" dirty="0" err="1" smtClean="0">
                <a:latin typeface="Arial" pitchFamily="34" charset="0"/>
                <a:cs typeface="Arial" pitchFamily="34" charset="0"/>
              </a:rPr>
              <a:t>jseou</a:t>
            </a:r>
            <a:r>
              <a:rPr lang="cs-CZ" sz="2800" b="1" dirty="0" smtClean="0">
                <a:latin typeface="Arial" pitchFamily="34" charset="0"/>
                <a:cs typeface="Arial" pitchFamily="34" charset="0"/>
              </a:rPr>
              <a:t> odbourávány na </a:t>
            </a:r>
            <a:r>
              <a:rPr lang="cs-CZ" sz="2800" b="1" dirty="0" err="1" smtClean="0">
                <a:solidFill>
                  <a:srgbClr val="00FF00"/>
                </a:solidFill>
                <a:latin typeface="Arial" pitchFamily="34" charset="0"/>
                <a:cs typeface="Arial" pitchFamily="34" charset="0"/>
              </a:rPr>
              <a:t>Acetylkoenzym</a:t>
            </a:r>
            <a:r>
              <a:rPr lang="cs-CZ" sz="2800" b="1" dirty="0" smtClean="0">
                <a:solidFill>
                  <a:srgbClr val="00FF00"/>
                </a:solidFill>
                <a:latin typeface="Arial" pitchFamily="34" charset="0"/>
                <a:cs typeface="Arial" pitchFamily="34" charset="0"/>
              </a:rPr>
              <a:t> A </a:t>
            </a:r>
            <a:r>
              <a:rPr lang="cs-CZ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  <a:sym typeface="Symbol"/>
              </a:rPr>
              <a:t> probíhá v cytoplazmě buněk</a:t>
            </a:r>
            <a:endParaRPr lang="cs-CZ" sz="28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24578" name="Picture 2" descr="http://player.slideplayer.cz/11/3368697/data/images/img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3608" y="2996952"/>
            <a:ext cx="7344816" cy="367240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88640"/>
            <a:ext cx="8604448" cy="6669360"/>
          </a:xfrm>
        </p:spPr>
        <p:txBody>
          <a:bodyPr>
            <a:normAutofit/>
          </a:bodyPr>
          <a:lstStyle/>
          <a:p>
            <a:pPr algn="ctr">
              <a:buNone/>
              <a:defRPr/>
            </a:pPr>
            <a:r>
              <a:rPr lang="cs-CZ" sz="3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3. FÁZE KATABOLISMU (</a:t>
            </a:r>
            <a:r>
              <a:rPr lang="cs-CZ" sz="36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Krebsův</a:t>
            </a:r>
            <a:r>
              <a:rPr lang="cs-CZ" sz="3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cyklus + dýchací řetězec)</a:t>
            </a:r>
          </a:p>
          <a:p>
            <a:pPr marL="0" indent="0">
              <a:buBlip>
                <a:blip r:embed="rId2"/>
              </a:buBlip>
              <a:defRPr/>
            </a:pPr>
            <a:r>
              <a:rPr lang="cs-CZ" sz="2800" b="1" dirty="0" smtClean="0">
                <a:latin typeface="Arial" pitchFamily="34" charset="0"/>
                <a:cs typeface="Arial" pitchFamily="34" charset="0"/>
              </a:rPr>
              <a:t> Acetyl </a:t>
            </a:r>
            <a:r>
              <a:rPr lang="cs-CZ" sz="2800" b="1" dirty="0" err="1" smtClean="0">
                <a:latin typeface="Arial" pitchFamily="34" charset="0"/>
                <a:cs typeface="Arial" pitchFamily="34" charset="0"/>
              </a:rPr>
              <a:t>CoA</a:t>
            </a:r>
            <a:r>
              <a:rPr lang="cs-CZ" sz="2800" b="1" dirty="0" smtClean="0">
                <a:latin typeface="Arial" pitchFamily="34" charset="0"/>
                <a:cs typeface="Arial" pitchFamily="34" charset="0"/>
              </a:rPr>
              <a:t> vstupuje do univerzálního cyklického děje </a:t>
            </a:r>
            <a:r>
              <a:rPr lang="cs-CZ" sz="28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(citrátového cyklu), </a:t>
            </a:r>
            <a:r>
              <a:rPr lang="cs-CZ" sz="2800" b="1" dirty="0" smtClean="0">
                <a:latin typeface="Arial" pitchFamily="34" charset="0"/>
                <a:cs typeface="Arial" pitchFamily="34" charset="0"/>
              </a:rPr>
              <a:t>kde je </a:t>
            </a:r>
            <a:r>
              <a:rPr lang="cs-CZ" sz="28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zoxidován</a:t>
            </a:r>
            <a:r>
              <a:rPr lang="cs-CZ" sz="2800" b="1" dirty="0" smtClean="0">
                <a:latin typeface="Arial" pitchFamily="34" charset="0"/>
                <a:cs typeface="Arial" pitchFamily="34" charset="0"/>
              </a:rPr>
              <a:t> (dehydrogenací) na </a:t>
            </a:r>
            <a:r>
              <a:rPr lang="cs-CZ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NADH + H</a:t>
            </a:r>
            <a:r>
              <a:rPr lang="cs-CZ" sz="2800" b="1" baseline="30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+</a:t>
            </a:r>
            <a:r>
              <a:rPr lang="cs-CZ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sz="2800" b="1" dirty="0" smtClean="0">
                <a:latin typeface="Arial" pitchFamily="34" charset="0"/>
                <a:cs typeface="Arial" pitchFamily="34" charset="0"/>
              </a:rPr>
              <a:t>(produkt).</a:t>
            </a:r>
          </a:p>
          <a:p>
            <a:pPr marL="0" indent="0">
              <a:buBlip>
                <a:blip r:embed="rId2"/>
              </a:buBlip>
              <a:defRPr/>
            </a:pPr>
            <a:r>
              <a:rPr lang="cs-CZ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sz="2800" b="1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Odpodní</a:t>
            </a:r>
            <a:r>
              <a:rPr lang="cs-CZ" sz="28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látkou </a:t>
            </a:r>
            <a:r>
              <a:rPr lang="cs-CZ" sz="2800" b="1" dirty="0" smtClean="0">
                <a:latin typeface="Arial" pitchFamily="34" charset="0"/>
                <a:cs typeface="Arial" pitchFamily="34" charset="0"/>
              </a:rPr>
              <a:t>citrátového (</a:t>
            </a:r>
            <a:r>
              <a:rPr lang="cs-CZ" sz="2800" b="1" dirty="0" err="1" smtClean="0">
                <a:latin typeface="Arial" pitchFamily="34" charset="0"/>
                <a:cs typeface="Arial" pitchFamily="34" charset="0"/>
              </a:rPr>
              <a:t>Krebsova</a:t>
            </a:r>
            <a:r>
              <a:rPr lang="cs-CZ" sz="2800" b="1" dirty="0" smtClean="0">
                <a:latin typeface="Arial" pitchFamily="34" charset="0"/>
                <a:cs typeface="Arial" pitchFamily="34" charset="0"/>
              </a:rPr>
              <a:t>) cyklu je </a:t>
            </a:r>
            <a:r>
              <a:rPr lang="cs-CZ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CO</a:t>
            </a:r>
            <a:r>
              <a:rPr lang="cs-CZ" sz="2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cs-CZ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. </a:t>
            </a:r>
          </a:p>
          <a:p>
            <a:pPr marL="0" indent="0">
              <a:buBlip>
                <a:blip r:embed="rId2"/>
              </a:buBlip>
              <a:defRPr/>
            </a:pPr>
            <a:r>
              <a:rPr lang="cs-CZ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sz="2800" b="1" dirty="0" smtClean="0">
                <a:latin typeface="Arial" pitchFamily="34" charset="0"/>
                <a:cs typeface="Arial" pitchFamily="34" charset="0"/>
              </a:rPr>
              <a:t>NADH + H</a:t>
            </a:r>
            <a:r>
              <a:rPr lang="cs-CZ" sz="2800" b="1" baseline="30000" dirty="0" smtClean="0">
                <a:latin typeface="Arial" pitchFamily="34" charset="0"/>
                <a:cs typeface="Arial" pitchFamily="34" charset="0"/>
              </a:rPr>
              <a:t>+ </a:t>
            </a:r>
            <a:r>
              <a:rPr lang="cs-CZ" sz="2800" b="1" dirty="0" smtClean="0">
                <a:latin typeface="Arial" pitchFamily="34" charset="0"/>
                <a:cs typeface="Arial" pitchFamily="34" charset="0"/>
              </a:rPr>
              <a:t> vyprodukovaný odbouráváním Acetyl </a:t>
            </a:r>
            <a:r>
              <a:rPr lang="cs-CZ" sz="2800" b="1" dirty="0" err="1" smtClean="0">
                <a:latin typeface="Arial" pitchFamily="34" charset="0"/>
                <a:cs typeface="Arial" pitchFamily="34" charset="0"/>
              </a:rPr>
              <a:t>CoA</a:t>
            </a:r>
            <a:r>
              <a:rPr lang="cs-CZ" sz="2800" b="1" dirty="0" smtClean="0">
                <a:latin typeface="Arial" pitchFamily="34" charset="0"/>
                <a:cs typeface="Arial" pitchFamily="34" charset="0"/>
              </a:rPr>
              <a:t> v citrátovém cyklu vstupuje do </a:t>
            </a:r>
            <a:r>
              <a:rPr lang="cs-CZ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tzv. DÝCHACÍHO ŘETĚZCE.</a:t>
            </a:r>
          </a:p>
          <a:p>
            <a:pPr marL="0" indent="0">
              <a:buBlip>
                <a:blip r:embed="rId2"/>
              </a:buBlip>
              <a:defRPr/>
            </a:pPr>
            <a:r>
              <a:rPr lang="cs-CZ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sz="28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Oba děje (citrátový cyklus i dýchací řetězec probíhají v mitochondriích buněk. 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2" descr="http://images.slideplayer.cz/11/3213292/slides/slide_20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88640"/>
            <a:ext cx="8604448" cy="6669360"/>
          </a:xfrm>
        </p:spPr>
        <p:txBody>
          <a:bodyPr>
            <a:normAutofit/>
          </a:bodyPr>
          <a:lstStyle/>
          <a:p>
            <a:pPr algn="ctr">
              <a:buNone/>
              <a:defRPr/>
            </a:pPr>
            <a:r>
              <a:rPr lang="cs-CZ" sz="3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DÝCHACÍ ŘETĚZEC a OXIDAČNÍ FOSFORYLACE</a:t>
            </a:r>
          </a:p>
          <a:p>
            <a:pPr marL="0" indent="0">
              <a:buBlip>
                <a:blip r:embed="rId2"/>
              </a:buBlip>
              <a:defRPr/>
            </a:pPr>
            <a:r>
              <a:rPr lang="cs-CZ" sz="2800" b="1" dirty="0" smtClean="0">
                <a:latin typeface="Arial" pitchFamily="34" charset="0"/>
                <a:cs typeface="Arial" pitchFamily="34" charset="0"/>
              </a:rPr>
              <a:t> V dýchacím řetězci jsou atomy vodíku z </a:t>
            </a:r>
            <a:r>
              <a:rPr lang="cs-CZ" sz="28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NADH + H</a:t>
            </a:r>
            <a:r>
              <a:rPr lang="cs-CZ" sz="2800" b="1" baseline="300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+</a:t>
            </a:r>
            <a:r>
              <a:rPr lang="cs-CZ" sz="28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sz="2800" b="1" dirty="0" smtClean="0">
                <a:latin typeface="Arial" pitchFamily="34" charset="0"/>
                <a:cs typeface="Arial" pitchFamily="34" charset="0"/>
              </a:rPr>
              <a:t>přenášeny </a:t>
            </a:r>
            <a:r>
              <a:rPr lang="cs-CZ" sz="28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na kyslík (1/2 O</a:t>
            </a:r>
            <a:r>
              <a:rPr lang="cs-CZ" sz="18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cs-CZ" sz="28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) </a:t>
            </a:r>
            <a:r>
              <a:rPr lang="cs-CZ" sz="2800" b="1" dirty="0" smtClean="0">
                <a:latin typeface="Arial" pitchFamily="34" charset="0"/>
                <a:cs typeface="Arial" pitchFamily="34" charset="0"/>
              </a:rPr>
              <a:t>přes sérii enzymatických komplexů a mobilních přenašečů. </a:t>
            </a:r>
          </a:p>
          <a:p>
            <a:pPr marL="0" indent="0">
              <a:buBlip>
                <a:blip r:embed="rId2"/>
              </a:buBlip>
              <a:defRPr/>
            </a:pPr>
            <a:r>
              <a:rPr lang="cs-CZ" sz="2800" b="1" dirty="0" smtClean="0">
                <a:latin typeface="Arial" pitchFamily="34" charset="0"/>
                <a:cs typeface="Arial" pitchFamily="34" charset="0"/>
              </a:rPr>
              <a:t> Enzymatické komplexy a mobilní přenašeče jsou lokalizovány na vnitřní membráně mitochondrií.</a:t>
            </a:r>
          </a:p>
          <a:p>
            <a:pPr marL="0" indent="0">
              <a:buBlip>
                <a:blip r:embed="rId2"/>
              </a:buBlip>
              <a:defRPr/>
            </a:pPr>
            <a:r>
              <a:rPr lang="cs-CZ" sz="2800" b="1" dirty="0" smtClean="0">
                <a:latin typeface="Arial" pitchFamily="34" charset="0"/>
                <a:cs typeface="Arial" pitchFamily="34" charset="0"/>
              </a:rPr>
              <a:t> Enzymatické komplexy a mobilní přenašeče jsou za sebou uspořádány podle rostoucí hodnoty </a:t>
            </a:r>
            <a:r>
              <a:rPr lang="cs-CZ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ELEKTROCHEMICKÉHO POTENCIÁLU </a:t>
            </a:r>
            <a:r>
              <a:rPr lang="cs-CZ" sz="2800" b="1" dirty="0" smtClean="0">
                <a:latin typeface="Arial" pitchFamily="34" charset="0"/>
                <a:cs typeface="Arial" pitchFamily="34" charset="0"/>
                <a:sym typeface="Symbol"/>
              </a:rPr>
              <a:t></a:t>
            </a:r>
            <a:r>
              <a:rPr lang="cs-CZ" sz="2800" b="1" dirty="0" smtClean="0">
                <a:latin typeface="Arial" pitchFamily="34" charset="0"/>
                <a:cs typeface="Arial" pitchFamily="34" charset="0"/>
              </a:rPr>
              <a:t> tím tvoří </a:t>
            </a:r>
            <a:r>
              <a:rPr lang="cs-CZ" sz="28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elektrochemickou baterii</a:t>
            </a:r>
            <a:r>
              <a:rPr lang="cs-CZ" sz="2800" b="1" dirty="0" smtClean="0">
                <a:latin typeface="Arial" pitchFamily="34" charset="0"/>
                <a:cs typeface="Arial" pitchFamily="34" charset="0"/>
              </a:rPr>
              <a:t>, která produkuje </a:t>
            </a:r>
            <a:r>
              <a:rPr lang="cs-CZ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ELEKTRICKOU ENERGII</a:t>
            </a:r>
            <a:r>
              <a:rPr lang="cs-CZ" sz="2800" b="1" dirty="0" smtClean="0">
                <a:latin typeface="Arial" pitchFamily="34" charset="0"/>
                <a:cs typeface="Arial" pitchFamily="34" charset="0"/>
              </a:rPr>
              <a:t>.   </a:t>
            </a:r>
          </a:p>
          <a:p>
            <a:pPr marL="0" indent="0">
              <a:buBlip>
                <a:blip r:embed="rId2"/>
              </a:buBlip>
              <a:defRPr/>
            </a:pPr>
            <a:r>
              <a:rPr lang="cs-CZ" sz="2800" b="1" dirty="0" smtClean="0">
                <a:latin typeface="Arial" pitchFamily="34" charset="0"/>
                <a:cs typeface="Arial" pitchFamily="34" charset="0"/>
              </a:rPr>
              <a:t> Elektrická energie je </a:t>
            </a:r>
            <a:r>
              <a:rPr lang="cs-CZ" sz="2800" b="1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hnací silou tvorby ATP.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2" descr="http://vydavatelstvi.vscht.cz/knihy/uid_es-002_v1/figures/teorie_chemiosmoticka.01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188640"/>
            <a:ext cx="7772400" cy="1237824"/>
          </a:xfrm>
        </p:spPr>
        <p:txBody>
          <a:bodyPr/>
          <a:lstStyle/>
          <a:p>
            <a:pPr algn="ctr"/>
            <a:r>
              <a:rPr lang="cs-CZ" b="1" dirty="0" smtClean="0">
                <a:solidFill>
                  <a:srgbClr val="FF0000"/>
                </a:solidFill>
              </a:rPr>
              <a:t>METABOLISMUS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908720"/>
            <a:ext cx="8424936" cy="5949280"/>
          </a:xfrm>
        </p:spPr>
        <p:txBody>
          <a:bodyPr>
            <a:normAutofit/>
          </a:bodyPr>
          <a:lstStyle/>
          <a:p>
            <a:pPr>
              <a:buBlip>
                <a:blip r:embed="rId2"/>
              </a:buBlip>
            </a:pPr>
            <a:r>
              <a:rPr lang="cs-CZ" b="1" dirty="0" smtClean="0"/>
              <a:t>Organizovaný soubor chemických reakcí a energetických přeměn, které probíhají v živém organismu</a:t>
            </a:r>
          </a:p>
          <a:p>
            <a:pPr>
              <a:buBlip>
                <a:blip r:embed="rId2"/>
              </a:buBlip>
            </a:pPr>
            <a:r>
              <a:rPr lang="cs-CZ" b="1" dirty="0" smtClean="0"/>
              <a:t>Mezi živým organismem a jeho životním prostředím</a:t>
            </a:r>
          </a:p>
          <a:p>
            <a:pPr>
              <a:buNone/>
              <a:defRPr/>
            </a:pPr>
            <a:r>
              <a:rPr lang="cs-CZ" b="1" dirty="0" smtClean="0">
                <a:solidFill>
                  <a:srgbClr val="FFFF00"/>
                </a:solidFill>
                <a:cs typeface="Arial" pitchFamily="34" charset="0"/>
              </a:rPr>
              <a:t>FUNKCE METABOLISMU:</a:t>
            </a:r>
          </a:p>
          <a:p>
            <a:pPr>
              <a:buBlip>
                <a:blip r:embed="rId3"/>
              </a:buBlip>
              <a:defRPr/>
            </a:pPr>
            <a:r>
              <a:rPr lang="cs-CZ" b="1" dirty="0" smtClean="0">
                <a:cs typeface="Arial" pitchFamily="34" charset="0"/>
              </a:rPr>
              <a:t>Zdroj energie</a:t>
            </a:r>
          </a:p>
          <a:p>
            <a:pPr>
              <a:buBlip>
                <a:blip r:embed="rId3"/>
              </a:buBlip>
              <a:defRPr/>
            </a:pPr>
            <a:r>
              <a:rPr lang="cs-CZ" b="1" dirty="0" smtClean="0">
                <a:cs typeface="Arial" pitchFamily="34" charset="0"/>
              </a:rPr>
              <a:t>Stavební materiál pro výstavbu vlastního těla</a:t>
            </a:r>
          </a:p>
          <a:p>
            <a:pPr>
              <a:buNone/>
              <a:defRPr/>
            </a:pPr>
            <a:r>
              <a:rPr lang="cs-CZ" b="1" dirty="0" smtClean="0">
                <a:solidFill>
                  <a:srgbClr val="FFFF00"/>
                </a:solidFill>
                <a:cs typeface="Arial" pitchFamily="34" charset="0"/>
              </a:rPr>
              <a:t>METABOLISMUS ZAHRNUJE 2 TYPY DĚJŮ:</a:t>
            </a:r>
          </a:p>
          <a:p>
            <a:pPr marL="582930" indent="-514350">
              <a:buAutoNum type="arabicPeriod"/>
              <a:defRPr/>
            </a:pPr>
            <a:r>
              <a:rPr lang="cs-CZ" b="1" dirty="0" smtClean="0">
                <a:solidFill>
                  <a:srgbClr val="FFFF00"/>
                </a:solidFill>
                <a:cs typeface="Arial" pitchFamily="34" charset="0"/>
              </a:rPr>
              <a:t>Děje katabolické</a:t>
            </a:r>
          </a:p>
          <a:p>
            <a:pPr marL="582930" indent="-514350">
              <a:buAutoNum type="arabicPeriod"/>
              <a:defRPr/>
            </a:pPr>
            <a:r>
              <a:rPr lang="cs-CZ" b="1" dirty="0" smtClean="0">
                <a:solidFill>
                  <a:srgbClr val="FFFF00"/>
                </a:solidFill>
              </a:rPr>
              <a:t> Děje anabolické</a:t>
            </a:r>
            <a:endParaRPr lang="cs-CZ" b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188640"/>
            <a:ext cx="7772400" cy="1237824"/>
          </a:xfrm>
        </p:spPr>
        <p:txBody>
          <a:bodyPr/>
          <a:lstStyle/>
          <a:p>
            <a:pPr algn="ctr"/>
            <a:r>
              <a:rPr lang="cs-CZ" b="1" dirty="0" smtClean="0">
                <a:solidFill>
                  <a:srgbClr val="FF0000"/>
                </a:solidFill>
              </a:rPr>
              <a:t>KATABOLICKÉ DĚJE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908720"/>
            <a:ext cx="8424936" cy="5949280"/>
          </a:xfrm>
        </p:spPr>
        <p:txBody>
          <a:bodyPr>
            <a:normAutofit/>
          </a:bodyPr>
          <a:lstStyle/>
          <a:p>
            <a:pPr>
              <a:buBlip>
                <a:blip r:embed="rId2"/>
              </a:buBlip>
            </a:pPr>
            <a:r>
              <a:rPr lang="cs-CZ" b="1" dirty="0" smtClean="0"/>
              <a:t>Jsou  to tzv. DISIMILACE  (rozkladné  štěpení)</a:t>
            </a:r>
          </a:p>
          <a:p>
            <a:pPr>
              <a:buBlip>
                <a:blip r:embed="rId3"/>
              </a:buBlip>
              <a:defRPr/>
            </a:pPr>
            <a:r>
              <a:rPr lang="cs-CZ" b="1" dirty="0" smtClean="0"/>
              <a:t>děje, při nichž z látek složitějších vznikají látky jednodušší (katabolity)</a:t>
            </a:r>
          </a:p>
          <a:p>
            <a:pPr>
              <a:buBlip>
                <a:blip r:embed="rId3"/>
              </a:buBlip>
              <a:defRPr/>
            </a:pPr>
            <a:r>
              <a:rPr lang="cs-CZ" b="1" dirty="0" smtClean="0"/>
              <a:t>při katabolických </a:t>
            </a:r>
            <a:r>
              <a:rPr lang="cs-CZ" b="1" dirty="0" err="1" smtClean="0"/>
              <a:t>rcích</a:t>
            </a:r>
            <a:r>
              <a:rPr lang="cs-CZ" b="1" dirty="0" smtClean="0"/>
              <a:t> se štěpí makromolekuly na menší molekuly,  za současného uvolnění odpovídajícího množství energie</a:t>
            </a:r>
          </a:p>
          <a:p>
            <a:pPr>
              <a:buBlip>
                <a:blip r:embed="rId3"/>
              </a:buBlip>
              <a:defRPr/>
            </a:pPr>
            <a:r>
              <a:rPr lang="cs-CZ" b="1" dirty="0" smtClean="0"/>
              <a:t>poskytuje stavební materiál a energii pro biosyntetické reakce</a:t>
            </a:r>
          </a:p>
          <a:p>
            <a:pPr>
              <a:buBlip>
                <a:blip r:embed="rId3"/>
              </a:buBlip>
              <a:defRPr/>
            </a:pPr>
            <a:r>
              <a:rPr lang="cs-CZ" b="1" dirty="0" smtClean="0"/>
              <a:t>Jedná se převážně o  OXIDAČNÍ RCE</a:t>
            </a:r>
          </a:p>
          <a:p>
            <a:pPr>
              <a:buNone/>
              <a:defRPr/>
            </a:pPr>
            <a:endParaRPr lang="cs-CZ" dirty="0" smtClean="0"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188640"/>
            <a:ext cx="7772400" cy="1237824"/>
          </a:xfrm>
        </p:spPr>
        <p:txBody>
          <a:bodyPr/>
          <a:lstStyle/>
          <a:p>
            <a:pPr algn="ctr"/>
            <a:r>
              <a:rPr lang="cs-CZ" b="1" dirty="0" smtClean="0">
                <a:solidFill>
                  <a:srgbClr val="FF0000"/>
                </a:solidFill>
              </a:rPr>
              <a:t>ANABOLICKÉ DĚJE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908720"/>
            <a:ext cx="8424936" cy="5949280"/>
          </a:xfrm>
        </p:spPr>
        <p:txBody>
          <a:bodyPr>
            <a:normAutofit/>
          </a:bodyPr>
          <a:lstStyle/>
          <a:p>
            <a:pPr>
              <a:buBlip>
                <a:blip r:embed="rId2"/>
              </a:buBlip>
            </a:pPr>
            <a:r>
              <a:rPr lang="cs-CZ" b="1" dirty="0" smtClean="0"/>
              <a:t>Jsou  to tzv. ASIMILACE  (biosyntézy)</a:t>
            </a:r>
          </a:p>
          <a:p>
            <a:pPr>
              <a:buBlip>
                <a:blip r:embed="rId3"/>
              </a:buBlip>
              <a:defRPr/>
            </a:pPr>
            <a:r>
              <a:rPr lang="cs-CZ" b="1" dirty="0" smtClean="0"/>
              <a:t>Vedou ke vzniku nových chemicky složitějších látek z látek jednodušších</a:t>
            </a:r>
          </a:p>
          <a:p>
            <a:pPr>
              <a:buBlip>
                <a:blip r:embed="rId3"/>
              </a:buBlip>
              <a:defRPr/>
            </a:pPr>
            <a:r>
              <a:rPr lang="cs-CZ" b="1" dirty="0" smtClean="0"/>
              <a:t>Energii spotřebovávají (biosyntézy proteinů, sacharidů, lipidů…)</a:t>
            </a:r>
          </a:p>
          <a:p>
            <a:pPr>
              <a:buNone/>
              <a:defRPr/>
            </a:pPr>
            <a:r>
              <a:rPr lang="cs-CZ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ROZDĚLENÍ ORGANISMŮ DLE METABOLISMU:</a:t>
            </a:r>
          </a:p>
          <a:p>
            <a:pPr marL="582930" indent="-514350">
              <a:buAutoNum type="arabicPeriod"/>
              <a:defRPr/>
            </a:pPr>
            <a:r>
              <a:rPr lang="cs-CZ" sz="28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Podle zdroje přijímané energie</a:t>
            </a:r>
          </a:p>
          <a:p>
            <a:pPr marL="582930" indent="-514350">
              <a:buAutoNum type="alphaLcParenR"/>
              <a:defRPr/>
            </a:pPr>
            <a:r>
              <a:rPr lang="cs-CZ" sz="2800" b="1" u="sng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FOTOTROFY</a:t>
            </a:r>
          </a:p>
          <a:p>
            <a:pPr marL="582930" indent="-514350">
              <a:buBlip>
                <a:blip r:embed="rId3"/>
              </a:buBlip>
              <a:defRPr/>
            </a:pPr>
            <a:r>
              <a:rPr lang="cs-CZ" sz="2800" b="1" dirty="0" smtClean="0">
                <a:latin typeface="Arial" pitchFamily="34" charset="0"/>
                <a:cs typeface="Arial" pitchFamily="34" charset="0"/>
              </a:rPr>
              <a:t>Přijímají a využívají energii ze slunce</a:t>
            </a:r>
          </a:p>
          <a:p>
            <a:pPr marL="582930" indent="-514350">
              <a:buNone/>
              <a:defRPr/>
            </a:pPr>
            <a:r>
              <a:rPr lang="cs-CZ" sz="2800" b="1" u="sng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b) CHEMOTROFY</a:t>
            </a:r>
          </a:p>
          <a:p>
            <a:pPr marL="582930" indent="-514350">
              <a:buBlip>
                <a:blip r:embed="rId3"/>
              </a:buBlip>
              <a:defRPr/>
            </a:pPr>
            <a:r>
              <a:rPr lang="cs-CZ" sz="2800" b="1" dirty="0" smtClean="0">
                <a:latin typeface="Arial" pitchFamily="34" charset="0"/>
                <a:cs typeface="Arial" pitchFamily="34" charset="0"/>
              </a:rPr>
              <a:t>Energii získávají oxidací živin</a:t>
            </a:r>
          </a:p>
          <a:p>
            <a:pPr marL="582930" indent="-514350">
              <a:buBlip>
                <a:blip r:embed="rId3"/>
              </a:buBlip>
              <a:defRPr/>
            </a:pPr>
            <a:endParaRPr lang="cs-CZ" sz="2800" b="1" dirty="0" smtClean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  <a:defRPr/>
            </a:pPr>
            <a:endParaRPr lang="cs-CZ" sz="2800" b="1" dirty="0" smtClean="0"/>
          </a:p>
          <a:p>
            <a:pPr>
              <a:buNone/>
              <a:defRPr/>
            </a:pPr>
            <a:endParaRPr lang="cs-CZ" dirty="0" smtClean="0"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16632"/>
            <a:ext cx="8424936" cy="6741368"/>
          </a:xfrm>
        </p:spPr>
        <p:txBody>
          <a:bodyPr>
            <a:normAutofit/>
          </a:bodyPr>
          <a:lstStyle/>
          <a:p>
            <a:pPr marL="582930" indent="-514350">
              <a:buNone/>
              <a:defRPr/>
            </a:pPr>
            <a:r>
              <a:rPr lang="cs-CZ" sz="28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2. Podle zdroje stavebního materiálu</a:t>
            </a:r>
          </a:p>
          <a:p>
            <a:pPr marL="582930" indent="-514350">
              <a:buAutoNum type="alphaLcParenR"/>
              <a:defRPr/>
            </a:pPr>
            <a:r>
              <a:rPr lang="cs-CZ" sz="2800" b="1" u="sng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AUTOTROFY</a:t>
            </a:r>
          </a:p>
          <a:p>
            <a:pPr marL="582930" indent="-514350">
              <a:buBlip>
                <a:blip r:embed="rId2"/>
              </a:buBlip>
              <a:defRPr/>
            </a:pPr>
            <a:r>
              <a:rPr lang="cs-CZ" sz="2800" b="1" dirty="0" smtClean="0">
                <a:latin typeface="Arial" pitchFamily="34" charset="0"/>
                <a:cs typeface="Arial" pitchFamily="34" charset="0"/>
              </a:rPr>
              <a:t>Organické látky syntetizují z látek anorganických (CO</a:t>
            </a:r>
            <a:r>
              <a:rPr lang="cs-CZ" sz="2000" b="1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cs-CZ" sz="2800" b="1" dirty="0" smtClean="0">
                <a:latin typeface="Arial" pitchFamily="34" charset="0"/>
                <a:cs typeface="Arial" pitchFamily="34" charset="0"/>
              </a:rPr>
              <a:t>, H</a:t>
            </a:r>
            <a:r>
              <a:rPr lang="cs-CZ" sz="2000" b="1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cs-CZ" sz="2800" b="1" dirty="0" smtClean="0">
                <a:latin typeface="Arial" pitchFamily="34" charset="0"/>
                <a:cs typeface="Arial" pitchFamily="34" charset="0"/>
              </a:rPr>
              <a:t>O, NH</a:t>
            </a:r>
            <a:r>
              <a:rPr lang="cs-CZ" sz="2000" b="1" dirty="0" smtClean="0">
                <a:latin typeface="Arial" pitchFamily="34" charset="0"/>
                <a:cs typeface="Arial" pitchFamily="34" charset="0"/>
              </a:rPr>
              <a:t>3</a:t>
            </a:r>
            <a:r>
              <a:rPr lang="cs-CZ" sz="2800" b="1" dirty="0" smtClean="0">
                <a:latin typeface="Arial" pitchFamily="34" charset="0"/>
                <a:cs typeface="Arial" pitchFamily="34" charset="0"/>
              </a:rPr>
              <a:t>,…) </a:t>
            </a:r>
            <a:r>
              <a:rPr lang="cs-CZ" sz="2800" b="1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(rostliny) </a:t>
            </a:r>
          </a:p>
          <a:p>
            <a:pPr marL="582930" indent="-514350">
              <a:buNone/>
              <a:defRPr/>
            </a:pPr>
            <a:r>
              <a:rPr lang="cs-CZ" sz="2800" b="1" u="sng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b) HETEROTROFY</a:t>
            </a:r>
          </a:p>
          <a:p>
            <a:pPr marL="582930" indent="-514350">
              <a:buBlip>
                <a:blip r:embed="rId2"/>
              </a:buBlip>
              <a:defRPr/>
            </a:pPr>
            <a:r>
              <a:rPr lang="cs-CZ" sz="2800" b="1" dirty="0" smtClean="0">
                <a:latin typeface="Arial" pitchFamily="34" charset="0"/>
                <a:cs typeface="Arial" pitchFamily="34" charset="0"/>
              </a:rPr>
              <a:t>Nejsou schopné syntetizovat organické sloučeniny z anorganických </a:t>
            </a:r>
            <a:r>
              <a:rPr lang="cs-CZ" sz="2800" b="1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(živočichové)</a:t>
            </a:r>
          </a:p>
          <a:p>
            <a:pPr>
              <a:buNone/>
              <a:defRPr/>
            </a:pPr>
            <a:endParaRPr lang="cs-CZ" sz="2800" b="1" dirty="0" smtClean="0"/>
          </a:p>
          <a:p>
            <a:pPr>
              <a:buNone/>
              <a:defRPr/>
            </a:pPr>
            <a:endParaRPr lang="cs-CZ" dirty="0" smtClean="0"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188640"/>
            <a:ext cx="7772400" cy="1237824"/>
          </a:xfrm>
        </p:spPr>
        <p:txBody>
          <a:bodyPr/>
          <a:lstStyle/>
          <a:p>
            <a:pPr algn="ctr"/>
            <a:r>
              <a:rPr lang="cs-CZ" b="1" dirty="0" smtClean="0">
                <a:solidFill>
                  <a:srgbClr val="FF0000"/>
                </a:solidFill>
              </a:rPr>
              <a:t>KATABOLISMUS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908720"/>
            <a:ext cx="8424936" cy="5949280"/>
          </a:xfrm>
        </p:spPr>
        <p:txBody>
          <a:bodyPr>
            <a:normAutofit/>
          </a:bodyPr>
          <a:lstStyle/>
          <a:p>
            <a:pPr>
              <a:buBlip>
                <a:blip r:embed="rId2"/>
              </a:buBlip>
            </a:pPr>
            <a:r>
              <a:rPr lang="cs-CZ" b="1" dirty="0" smtClean="0"/>
              <a:t>Energeticky bohaté živiny (sacharidy, lipidy, bílkoviny) jsou odbourávány oxidačními (dehydrogenačními) pochody na jednodušší sloučeniny:</a:t>
            </a:r>
          </a:p>
          <a:p>
            <a:pPr>
              <a:buBlip>
                <a:blip r:embed="rId3"/>
              </a:buBlip>
              <a:defRPr/>
            </a:pPr>
            <a:r>
              <a:rPr lang="cs-CZ" b="1" dirty="0" err="1" smtClean="0"/>
              <a:t>Pyrohroznovou</a:t>
            </a:r>
            <a:r>
              <a:rPr lang="cs-CZ" b="1" dirty="0" smtClean="0"/>
              <a:t> kyselinu</a:t>
            </a:r>
          </a:p>
          <a:p>
            <a:pPr>
              <a:buBlip>
                <a:blip r:embed="rId3"/>
              </a:buBlip>
              <a:defRPr/>
            </a:pPr>
            <a:r>
              <a:rPr lang="cs-CZ" b="1" dirty="0" smtClean="0"/>
              <a:t>Octovou kyselinu</a:t>
            </a:r>
          </a:p>
          <a:p>
            <a:pPr>
              <a:buBlip>
                <a:blip r:embed="rId3"/>
              </a:buBlip>
              <a:defRPr/>
            </a:pPr>
            <a:r>
              <a:rPr lang="cs-CZ" sz="3200" b="1" dirty="0" smtClean="0">
                <a:latin typeface="Arial" pitchFamily="34" charset="0"/>
                <a:cs typeface="Arial" pitchFamily="34" charset="0"/>
              </a:rPr>
              <a:t>CO</a:t>
            </a: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cs-CZ" sz="3200" b="1" dirty="0" smtClean="0">
                <a:latin typeface="Arial" pitchFamily="34" charset="0"/>
                <a:cs typeface="Arial" pitchFamily="34" charset="0"/>
              </a:rPr>
              <a:t>, H</a:t>
            </a: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cs-CZ" sz="3200" b="1" dirty="0" smtClean="0">
                <a:latin typeface="Arial" pitchFamily="34" charset="0"/>
                <a:cs typeface="Arial" pitchFamily="34" charset="0"/>
              </a:rPr>
              <a:t>O, NH</a:t>
            </a: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3, močovina</a:t>
            </a:r>
          </a:p>
          <a:p>
            <a:pPr>
              <a:buBlip>
                <a:blip r:embed="rId3"/>
              </a:buBlip>
              <a:defRPr/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  <a:p>
            <a:pPr>
              <a:buBlip>
                <a:blip r:embed="rId3"/>
              </a:buBlip>
              <a:defRPr/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  <a:p>
            <a:pPr>
              <a:buBlip>
                <a:blip r:embed="rId3"/>
              </a:buBlip>
              <a:defRPr/>
            </a:pP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Účelem postupného odbourávání je stupňovité uvolňování energie</a:t>
            </a:r>
            <a:endParaRPr lang="cs-CZ" b="1" dirty="0" smtClean="0"/>
          </a:p>
          <a:p>
            <a:pPr>
              <a:buNone/>
              <a:defRPr/>
            </a:pPr>
            <a:endParaRPr lang="cs-CZ" b="1" dirty="0" smtClean="0"/>
          </a:p>
          <a:p>
            <a:pPr>
              <a:buNone/>
              <a:defRPr/>
            </a:pPr>
            <a:endParaRPr lang="cs-CZ" b="1" dirty="0" smtClean="0"/>
          </a:p>
          <a:p>
            <a:pPr marL="582930" indent="-514350">
              <a:buBlip>
                <a:blip r:embed="rId3"/>
              </a:buBlip>
              <a:defRPr/>
            </a:pPr>
            <a:endParaRPr lang="cs-CZ" sz="2800" b="1" dirty="0" smtClean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  <a:defRPr/>
            </a:pPr>
            <a:endParaRPr lang="cs-CZ" sz="2800" b="1" dirty="0" smtClean="0"/>
          </a:p>
          <a:p>
            <a:pPr>
              <a:buNone/>
              <a:defRPr/>
            </a:pPr>
            <a:endParaRPr lang="cs-CZ" dirty="0" smtClean="0">
              <a:cs typeface="Arial" pitchFamily="34" charset="0"/>
            </a:endParaRPr>
          </a:p>
        </p:txBody>
      </p:sp>
      <p:pic>
        <p:nvPicPr>
          <p:cNvPr id="17413" name="Picture 5" descr="http://studydroid.com/imageCards/0q/45/card-27399942-front.jpg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508104" y="4149080"/>
            <a:ext cx="1714500" cy="1104901"/>
          </a:xfrm>
          <a:prstGeom prst="rect">
            <a:avLst/>
          </a:prstGeom>
          <a:noFill/>
        </p:spPr>
      </p:pic>
      <p:pic>
        <p:nvPicPr>
          <p:cNvPr id="17417" name="Picture 9" descr="https://upload.wikimedia.org/wikipedia/commons/thumb/d/dc/Pyruvic-acid-3D-balls.png/140px-Pyruvic-acid-3D-balls.png">
            <a:hlinkClick r:id="rId6"/>
          </p:cNvPr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220072" y="2276872"/>
            <a:ext cx="3024336" cy="172819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88640"/>
            <a:ext cx="8748464" cy="6669360"/>
          </a:xfrm>
        </p:spPr>
        <p:txBody>
          <a:bodyPr>
            <a:normAutofit/>
          </a:bodyPr>
          <a:lstStyle/>
          <a:p>
            <a:pPr>
              <a:buNone/>
              <a:defRPr/>
            </a:pPr>
            <a:r>
              <a:rPr lang="cs-CZ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FUNKCE KATABOLISMU:</a:t>
            </a:r>
          </a:p>
          <a:p>
            <a:pPr marL="582930" indent="-514350">
              <a:buAutoNum type="arabicPeriod"/>
              <a:defRPr/>
            </a:pPr>
            <a:r>
              <a:rPr lang="cs-CZ" sz="2800" b="1" dirty="0" smtClean="0">
                <a:latin typeface="Arial" pitchFamily="34" charset="0"/>
                <a:cs typeface="Arial" pitchFamily="34" charset="0"/>
              </a:rPr>
              <a:t>Produkuje chemickou energii a ukládá ji do </a:t>
            </a:r>
            <a:r>
              <a:rPr lang="cs-CZ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ATP</a:t>
            </a:r>
            <a:r>
              <a:rPr lang="cs-CZ" sz="28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(</a:t>
            </a:r>
            <a:r>
              <a:rPr lang="cs-CZ" sz="2800" b="1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adenosintrifosfát</a:t>
            </a:r>
            <a:r>
              <a:rPr lang="cs-CZ" sz="28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) = </a:t>
            </a:r>
            <a:r>
              <a:rPr lang="cs-CZ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energetické konzervy buňky</a:t>
            </a:r>
          </a:p>
          <a:p>
            <a:pPr marL="582930" indent="-514350">
              <a:buAutoNum type="arabicPeriod"/>
              <a:defRPr/>
            </a:pPr>
            <a:r>
              <a:rPr lang="cs-CZ" sz="2800" b="1" dirty="0" smtClean="0">
                <a:latin typeface="Arial" pitchFamily="34" charset="0"/>
                <a:cs typeface="Arial" pitchFamily="34" charset="0"/>
              </a:rPr>
              <a:t>Poskytuje stavební materiál pro biosyntetické </a:t>
            </a:r>
            <a:r>
              <a:rPr lang="cs-CZ" sz="2800" b="1" dirty="0" err="1" smtClean="0">
                <a:latin typeface="Arial" pitchFamily="34" charset="0"/>
                <a:cs typeface="Arial" pitchFamily="34" charset="0"/>
              </a:rPr>
              <a:t>rce</a:t>
            </a:r>
            <a:endParaRPr lang="cs-CZ" sz="2800" b="1" dirty="0" smtClean="0">
              <a:latin typeface="Arial" pitchFamily="34" charset="0"/>
              <a:cs typeface="Arial" pitchFamily="34" charset="0"/>
            </a:endParaRPr>
          </a:p>
          <a:p>
            <a:pPr marL="582930" indent="-514350">
              <a:buAutoNum type="arabicPeriod"/>
              <a:defRPr/>
            </a:pPr>
            <a:r>
              <a:rPr lang="cs-CZ" sz="2800" b="1" dirty="0" smtClean="0">
                <a:latin typeface="Arial" pitchFamily="34" charset="0"/>
                <a:cs typeface="Arial" pitchFamily="34" charset="0"/>
              </a:rPr>
              <a:t>Vyrábí energií bohaté redukční činidlo </a:t>
            </a:r>
            <a:r>
              <a:rPr lang="cs-CZ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NADH</a:t>
            </a:r>
          </a:p>
          <a:p>
            <a:pPr marL="582930" indent="-514350">
              <a:buNone/>
              <a:defRPr/>
            </a:pPr>
            <a:r>
              <a:rPr lang="cs-CZ" sz="28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cs-CZ" sz="2800" b="1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nikotinamidadenindifosfát</a:t>
            </a:r>
            <a:r>
              <a:rPr lang="cs-CZ" sz="28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) = </a:t>
            </a:r>
            <a:r>
              <a:rPr lang="cs-CZ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zdroj vodíkových atomů</a:t>
            </a:r>
          </a:p>
          <a:p>
            <a:pPr>
              <a:buNone/>
              <a:defRPr/>
            </a:pPr>
            <a:endParaRPr lang="cs-CZ" sz="2800" b="1" dirty="0" smtClean="0"/>
          </a:p>
          <a:p>
            <a:pPr>
              <a:buNone/>
              <a:defRPr/>
            </a:pPr>
            <a:endParaRPr lang="cs-CZ" dirty="0" smtClean="0"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http://www.chemistryland.com/CHM107Lab/Lab5/Soil/atp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tro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etro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953</TotalTime>
  <Words>499</Words>
  <Application>Microsoft Office PowerPoint</Application>
  <PresentationFormat>Předvádění na obrazovce (4:3)</PresentationFormat>
  <Paragraphs>71</Paragraphs>
  <Slides>20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20</vt:i4>
      </vt:variant>
    </vt:vector>
  </HeadingPairs>
  <TitlesOfParts>
    <vt:vector size="21" baseType="lpstr">
      <vt:lpstr>Metro</vt:lpstr>
      <vt:lpstr>Metabolismus</vt:lpstr>
      <vt:lpstr>METABOLISMUS</vt:lpstr>
      <vt:lpstr>KATABOLICKÉ DĚJE</vt:lpstr>
      <vt:lpstr>Snímek 4</vt:lpstr>
      <vt:lpstr>ANABOLICKÉ DĚJE</vt:lpstr>
      <vt:lpstr>Snímek 6</vt:lpstr>
      <vt:lpstr>KATABOLISMUS</vt:lpstr>
      <vt:lpstr>Snímek 8</vt:lpstr>
      <vt:lpstr>Snímek 9</vt:lpstr>
      <vt:lpstr>Snímek 10</vt:lpstr>
      <vt:lpstr>Snímek 11</vt:lpstr>
      <vt:lpstr>Snímek 12</vt:lpstr>
      <vt:lpstr>Snímek 13</vt:lpstr>
      <vt:lpstr>Snímek 14</vt:lpstr>
      <vt:lpstr>Snímek 15</vt:lpstr>
      <vt:lpstr>Snímek 16</vt:lpstr>
      <vt:lpstr>Snímek 17</vt:lpstr>
      <vt:lpstr>Snímek 18</vt:lpstr>
      <vt:lpstr>Snímek 19</vt:lpstr>
      <vt:lpstr>Snímek 20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Metabolismus</dc:title>
  <dc:creator>Ptacek</dc:creator>
  <cp:lastModifiedBy>Ptacek</cp:lastModifiedBy>
  <cp:revision>15</cp:revision>
  <dcterms:created xsi:type="dcterms:W3CDTF">2015-10-23T13:12:09Z</dcterms:created>
  <dcterms:modified xsi:type="dcterms:W3CDTF">2015-10-24T07:21:58Z</dcterms:modified>
</cp:coreProperties>
</file>