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335" r:id="rId3"/>
    <p:sldId id="336" r:id="rId4"/>
    <p:sldId id="337" r:id="rId5"/>
    <p:sldId id="345" r:id="rId6"/>
    <p:sldId id="338" r:id="rId7"/>
    <p:sldId id="340" r:id="rId8"/>
    <p:sldId id="341" r:id="rId9"/>
    <p:sldId id="342" r:id="rId10"/>
    <p:sldId id="343" r:id="rId11"/>
    <p:sldId id="339" r:id="rId12"/>
    <p:sldId id="344" r:id="rId13"/>
    <p:sldId id="304" r:id="rId14"/>
    <p:sldId id="346" r:id="rId15"/>
    <p:sldId id="347" r:id="rId16"/>
    <p:sldId id="348" r:id="rId17"/>
    <p:sldId id="349" r:id="rId18"/>
    <p:sldId id="350" r:id="rId19"/>
    <p:sldId id="33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00FF"/>
    <a:srgbClr val="00FF00"/>
    <a:srgbClr val="99FFCC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3" autoAdjust="0"/>
    <p:restoredTop sz="94660"/>
  </p:normalViewPr>
  <p:slideViewPr>
    <p:cSldViewPr>
      <p:cViewPr varScale="1">
        <p:scale>
          <a:sx n="102" d="100"/>
          <a:sy n="102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wikiskripta.eu/w/Soubor:Photo_of_baby_with_FAS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rct=j&amp;q=&amp;esrc=s&amp;source=images&amp;cd=&amp;cad=rja&amp;uact=8&amp;ved=0ahUKEwjs2NzkjNfWAhVFPRoKHXf8DFgQjRwIBw&amp;url=https://health.wikinut.com/img/42fru8joe4zptsor/Cretinism&amp;psig=AOvVaw1a8UL6nT0XazyBcwC9NRdV&amp;ust=150721097336912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rodina.cz/clanek6296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2017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TĚHOTNÝCH </a:t>
            </a:r>
          </a:p>
          <a:p>
            <a:pPr algn="ctr"/>
            <a:r>
              <a:rPr lang="cs-CZ" sz="4800" b="1" dirty="0" smtClean="0"/>
              <a:t>A KOJÍCÍCH ŽEN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K rizikovým skupinám patří především lidé, kteří z nějakého závažného důvodu musí výrazně omezit solení, dále jsou to skupiny </a:t>
            </a:r>
            <a:r>
              <a:rPr lang="cs-CZ" sz="24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veganů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4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vegetariánů.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 Do rizikových skupin patří také </a:t>
            </a:r>
            <a:r>
              <a:rPr lang="cs-CZ" sz="24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těhotné a kojící ženy 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a kojenci, kteří nejsou přirozeně kojeni (plně kojený novorozenec má jako jediný zdroj jodu mateřské mléko). 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5. KYSELINA LISTOVÁ (vitamin B</a:t>
            </a:r>
            <a:r>
              <a:rPr lang="cs-CZ" sz="24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folát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folacin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nezbytná pro tvorbu nukleových kyselin a tím i pro syntézu DNA, účastní se přenosu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jednouhlíkových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radikálů a ve všech procesech buněčného dělení, je proto důležitá ve tkáních s vysokou mitotickou aktivitou.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ZDROJE KL: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játra, kvasnice, listová zelenina, ale i celozrnné obiloviny, maso, mléko, vejce a luštěniny.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DEFICIT KL: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megaloblastová anémie.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nedostatek v těhotenství je příčinou rozštěpu neurální trubice u plodu.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Nedostatek kyseliny listové vede k </a:t>
            </a:r>
            <a:r>
              <a:rPr lang="cs-CZ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megaloblastické anémii,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zvyšuje </a:t>
            </a:r>
            <a:r>
              <a:rPr lang="cs-CZ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riziko potratu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předčasného odlučování placenty a vzniku </a:t>
            </a:r>
            <a:r>
              <a:rPr lang="cs-CZ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rozštěpových vad neurální trubice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plodu.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OBECNÉ ZÁSADY PRO VÝŽIVU V TĚHOTENSTVÍ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alkohol, nikotin, drogy:</a:t>
            </a:r>
          </a:p>
          <a:p>
            <a:pPr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Fetální alkoholový syndrom :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dirty="0" smtClean="0"/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etylalkohol je prokázaný teratogen.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neexistuje všeobecně uznávaná "bezpečná dávka alkoholu" v těhotenství.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růstová retardace plodu (novorozenci jsou většinou hypotrofičtí, poruchy růstu často přetrvávají i v dětství, postižené děti celkově neprospívají).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Typická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kraniofaciální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dysmorfie (různý stupeň mikrocefalie,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hypoplastická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maxilla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vyhlazené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philtrum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plochá střední část obličeje).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Poškození CNS (různý stupeň mentální retardace, kognitivní poruchy,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poruchy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chování).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Další přidružené abnormality, různé strukturní vrozené vady, vrozené srdeční vady atd.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Dítě s FAS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6" name="Picture 2" descr="https://upload.wikimedia.org/wikipedia/commons/thumb/7/72/Photo_of_baby_with_FAS.jpg/300px-Photo_of_baby_with_FA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836712"/>
            <a:ext cx="5089748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OBECNÉ ZÁSADY PRO VÝŽIVU V TĚHOTENSTVÍ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Příjem pestré stravy, rozdělené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 4–5 denních jídel,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nevynechávat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snídani.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/>
              <a:t>Konzumace dostatečného </a:t>
            </a:r>
            <a:r>
              <a:rPr lang="cs-CZ" sz="2400" b="1" dirty="0" smtClean="0"/>
              <a:t>množství zeleniny (syrové i vařené) a ovoce, denně alespoň 500 g (zeleniny 2× více než ovoce), rozdělené do více porcí; </a:t>
            </a:r>
            <a:r>
              <a:rPr lang="cs-CZ" sz="2400" b="1" dirty="0" smtClean="0"/>
              <a:t>občasná konzumace menšího </a:t>
            </a:r>
            <a:r>
              <a:rPr lang="cs-CZ" sz="2400" b="1" dirty="0" smtClean="0"/>
              <a:t>množství ořechů</a:t>
            </a:r>
            <a:r>
              <a:rPr lang="cs-CZ" sz="2400" b="1" dirty="0" smtClean="0"/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Konzumace  výrobků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 obilovin (tmavý chléb a pečivo, nejlépe celozrnné, těstoviny,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rýže)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nebo brambory nejvýše 4× denně,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luštěniny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(alespoň 1× týdně).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Konzumace ryb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rybích výrobků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alespoň 2× týdně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/>
              <a:t>Každodenní konzumace mléka </a:t>
            </a:r>
            <a:r>
              <a:rPr lang="cs-CZ" sz="2400" b="1" dirty="0" smtClean="0"/>
              <a:t>a </a:t>
            </a:r>
            <a:r>
              <a:rPr lang="cs-CZ" sz="2400" b="1" dirty="0" smtClean="0"/>
              <a:t>mléčných výrobků, </a:t>
            </a:r>
            <a:r>
              <a:rPr lang="cs-CZ" sz="2400" b="1" dirty="0" smtClean="0"/>
              <a:t>zejména </a:t>
            </a:r>
            <a:r>
              <a:rPr lang="cs-CZ" sz="2400" b="1" dirty="0" smtClean="0"/>
              <a:t>zakysaných.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OBECNÉ ZÁSADY PRO VÝŽIVU V TĚHOTENSTVÍ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Kontrolovaný příjem tuků, omezit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množství tuku jak ve skryté formě 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(tučné maso, tučné masné a mléčné výrobky, jemné a trvanlivé pečivo s vyšším obsahem tuku, </a:t>
            </a:r>
            <a:r>
              <a:rPr lang="cs-CZ" sz="2400" b="1" dirty="0" err="1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chipsy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, čokoládové výrobky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).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Pokud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možné,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nahradit  ve studené kuchyni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tuky živočišné rostlinnými oleji a tuky.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Snižovat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příjem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jednoduchých cukrů,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zejména ve formě 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slazených nápojů, sladkostí, kompotů a zmrzliny. </a:t>
            </a:r>
            <a:endParaRPr lang="cs-CZ" sz="2400" b="1" dirty="0" smtClean="0">
              <a:solidFill>
                <a:srgbClr val="99663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Omezit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příjem kuchyňské soli a potravin s vyšším obsahem soli 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400" b="1" dirty="0" err="1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chipsy</a:t>
            </a:r>
            <a:r>
              <a:rPr lang="cs-CZ" sz="24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, solené tyčinky a ořechy, slané uzeniny a výrazně slané sýry),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nepřisolovat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hotové pokrmy. </a:t>
            </a:r>
            <a:endParaRPr lang="cs-CZ" sz="2400" b="1" dirty="0" smtClean="0">
              <a:solidFill>
                <a:srgbClr val="99663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OBECNÉ ZÁSADY PRO VÝŽIVU V TĚHOTENSTVÍ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Předcházet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nákazám a otravám z potravin správným zacházením s potravinami při nákupu, uskladnění a přípravě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pokrmů -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!konzumovat nejlépe čerstvé!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tepelném zpracování dávejte přednost šetrným způsobům, omezte smažení a grilování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Dodržovat pitný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režim,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minimálně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1,5 litru tekutin (voda, minerální vody, slabý čaj, ovocné čaje a šťávy, nejlépe neslazené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Těhotné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kojící 2,5–3,5 litru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tekutin denně.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Významnou ztrátu vápníku způsobuje příjem fosfátů. </a:t>
            </a:r>
            <a:r>
              <a:rPr lang="cs-CZ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Polyfosfáty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jsou přítomny v pečivu, a tak současný příjem pečiva a mléka prakticky vyváže přijímaný vápník. Příjem mléka a mléčných výrobků by se měl odehrávat do značné míry nezávisle na příjmu pečiva, tedy při jiném denním jídle. To může být u dětí důležité i pro vývoj chrupu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452.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Stav výživy před a v průběhu těhotenství může ovlivnit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vývoj plodu i zdravotní stav člověka až do dospělosti.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Pro těhotné ženy platí rámcově stejná doporučení jako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pro ostatní obyvatelstvo. </a:t>
            </a: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ZVÝŠENÉ NÁROKY ORGANISMU: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1. VÁPNÍK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slouží jako druhý posel zprostředkující účinek hormonů,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cytokinů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dalších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mediátorů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 či např. při řízení svalového stahu.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vytváří strukturu kostí a zubů, podílí se na regulaci neuromuskulární činnosti, koagulace, srdeční aktivity.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ZDROJE VÁPNÍKU: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mléko, sýry, vejce a „tvrdá voda“.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Vápník a fosfor ve správném poměru brání odvápňování kostí a zubů. Hlavním zdrojem vápníku je </a:t>
            </a:r>
            <a:r>
              <a:rPr lang="cs-CZ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mléko a mléčné výrobky.</a:t>
            </a:r>
          </a:p>
          <a:p>
            <a:pPr>
              <a:buBlip>
                <a:blip r:embed="rId2"/>
              </a:buBlip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2. HOŘČÍK 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více než 300 enzymů používá ionty hořčíku pro svou katalytickou činnost, včetně všech enzymů které využívají nebo syntetizují ATP. 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nezbytný pro činnost některých enzymů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cyklu, dýchacího řetězce a metabolismu nukleových kyselin.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ZDROJE HOŘČÍKU: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listová zelenina, živočišné bílkoviny a ořechy.</a:t>
            </a:r>
          </a:p>
          <a:p>
            <a:pP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Nedostatek hořčíku zvyšuje riziko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gestóz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svalových křečí a předčasných porodů. 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3. ŽELEZO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železo je nezbytnou součástí hemoglobinu, myoglobinu a dále celé řady enzymů a má pro lidský organismus nezastupitelný význam. 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ZDROJE ŽELEZA: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vnitřnosti, hovězí a jehněčí maso, mořské plody, listová zelenina a sušené ovoce, luštěniny, sušené houby a ořechy </a:t>
            </a:r>
            <a:r>
              <a:rPr lang="cs-CZ" sz="24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(na játra pozor !).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Riziko může představovat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vysoký příjem vitaminu A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(retinolu) – již 2,3 mg. 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Riziko se může zvýšit při nekontrolovaném používání vitaminových preparátů.</a:t>
            </a:r>
            <a:endParaRPr lang="cs-CZ" sz="24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Mezi potraviny snižující obsah železa v lidském těle patří zejména vláknina, nadměrná konzumace kávy, čaje a čokolády 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(vysoký obsah </a:t>
            </a:r>
            <a:r>
              <a:rPr lang="cs-CZ" sz="2400" b="1" i="1" dirty="0" err="1" smtClean="0">
                <a:latin typeface="Arial" pitchFamily="34" charset="0"/>
                <a:cs typeface="Arial" pitchFamily="34" charset="0"/>
              </a:rPr>
              <a:t>polyfenolů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 potraviny s vysokým obsahem šťavelanů nebo kyseliny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fytové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Nedostatek železa v organismu,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sideropenie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může také být způsoben užíváním některých léků, zejména léků na regulaci acidity žaludečního obsahu. 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4" y="260350"/>
            <a:ext cx="8785672" cy="6481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4. JOD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nezbytnou součástí hormonů štítné žlázy (tyroxin a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trijodtyronin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ZDROJE JODU: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mořské ryby a jejich produkty a jodizovaná sůl, mléko, maso, vejce, ovoce, zelenina.</a:t>
            </a:r>
          </a:p>
          <a:p>
            <a:pPr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DEFICIT JODU: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/>
              <a:t>poškození mozku - v oblastech s výskytem závažného deficitu jódu Může mít populace IQ nižší až o 13,5 bodů oproti </a:t>
            </a:r>
            <a:r>
              <a:rPr lang="cs-CZ" sz="2400" b="1" dirty="0" err="1" smtClean="0"/>
              <a:t>norm</a:t>
            </a:r>
            <a:r>
              <a:rPr lang="cs-CZ" sz="2400" b="1" dirty="0" smtClean="0"/>
              <a:t>.</a:t>
            </a: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Výrazný nedostatek jodu </a:t>
            </a:r>
            <a:r>
              <a:rPr lang="cs-CZ" sz="2400" b="1" dirty="0" smtClean="0"/>
              <a:t>vede ke </a:t>
            </a:r>
            <a:r>
              <a:rPr lang="cs-CZ" sz="2400" b="1" dirty="0" smtClean="0">
                <a:solidFill>
                  <a:srgbClr val="FF00FF"/>
                </a:solidFill>
              </a:rPr>
              <a:t>kretenismu</a:t>
            </a:r>
            <a:r>
              <a:rPr lang="cs-CZ" sz="2400" b="1" dirty="0" smtClean="0"/>
              <a:t>, ale i mírnější deficit zvyšuje riziko </a:t>
            </a:r>
            <a:r>
              <a:rPr lang="cs-CZ" sz="2400" b="1" dirty="0" smtClean="0">
                <a:solidFill>
                  <a:srgbClr val="FF00FF"/>
                </a:solidFill>
              </a:rPr>
              <a:t>potratů a úmrtí novorozence</a:t>
            </a:r>
            <a:r>
              <a:rPr lang="cs-CZ" sz="2400" b="1" dirty="0" smtClean="0"/>
              <a:t>, a má rovněž </a:t>
            </a:r>
            <a:r>
              <a:rPr lang="cs-CZ" sz="2400" b="1" dirty="0" smtClean="0">
                <a:solidFill>
                  <a:srgbClr val="FF00FF"/>
                </a:solidFill>
              </a:rPr>
              <a:t>vliv na vývoj dítěte</a:t>
            </a:r>
            <a:r>
              <a:rPr lang="cs-CZ" sz="2400" b="1" dirty="0" smtClean="0"/>
              <a:t>.</a:t>
            </a:r>
          </a:p>
          <a:p>
            <a:pPr>
              <a:buBlip>
                <a:blip r:embed="rId3"/>
              </a:buBlip>
              <a:defRPr/>
            </a:pPr>
            <a:endParaRPr lang="cs-CZ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NUTNÁ KONTROLA SPRÁVNÉ ČINNOSTI ŠTÍTNÉ ŽLÁZY BĚHEM TĚHOTENSTVÍ 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KRETENISMUS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3867150" cy="4600576"/>
          </a:xfrm>
          <a:prstGeom prst="rect">
            <a:avLst/>
          </a:prstGeom>
          <a:noFill/>
        </p:spPr>
      </p:pic>
      <p:pic>
        <p:nvPicPr>
          <p:cNvPr id="1028" name="Picture 4" descr="Výsledek obrázku pro kreténISM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052736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KRETENISMUS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9154" name="Picture 2" descr="Kreténismus /z archivu Endokrinologického ústavu/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8748464" cy="5949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KRETENISMUS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8" name="Picture 2" descr="http://img.mf.cz/910/696/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4104456" cy="5616624"/>
          </a:xfrm>
          <a:prstGeom prst="rect">
            <a:avLst/>
          </a:prstGeom>
          <a:noFill/>
        </p:spPr>
      </p:pic>
      <p:pic>
        <p:nvPicPr>
          <p:cNvPr id="50180" name="Picture 4" descr="https://upload.wikimedia.org/wikipedia/commons/thumb/8/86/Joseph_le_cr%C3%A9tin_-_Fonds_Trutat_-_MHNT.PHa.912.PR34_cropped.jpg/640px-Joseph_le_cr%C3%A9tin_-_Fonds_Trutat_-_MHNT.PHa.912.PR34_cropp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908721"/>
            <a:ext cx="4392488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2819</TotalTime>
  <Words>931</Words>
  <Application>Microsoft Office PowerPoint</Application>
  <PresentationFormat>Předvádění na obrazovce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Metro</vt:lpstr>
      <vt:lpstr>2017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44</cp:revision>
  <dcterms:created xsi:type="dcterms:W3CDTF">2013-10-31T11:05:29Z</dcterms:created>
  <dcterms:modified xsi:type="dcterms:W3CDTF">2017-10-16T13:33:51Z</dcterms:modified>
</cp:coreProperties>
</file>