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8" r:id="rId10"/>
    <p:sldId id="264" r:id="rId11"/>
    <p:sldId id="265" r:id="rId12"/>
    <p:sldId id="266" r:id="rId13"/>
    <p:sldId id="26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cs-CZ" smtClean="0"/>
              <a:t>Kliknutím lze upravit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3/22/2016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3/22/2016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cs-CZ" smtClean="0"/>
              <a:t>Kliknutím lze upravit styl.</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3/22/2016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3/22/2016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cs-CZ" smtClean="0"/>
              <a:t>Kliknutím lze upravit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5A61015F-7CC6-4D0A-9D87-873EA4C304CC}" type="datetimeFigureOut">
              <a:rPr lang="en-US" dirty="0"/>
              <a:t>3/22/2016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cs-CZ" smtClean="0"/>
              <a:t>Kliknutím lze upravit styl.</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3/22/2016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smtClean="0"/>
              <a:t>Kliknutím lze upravit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1024128" y="2967788"/>
            <a:ext cx="4754880" cy="3341572"/>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cs-CZ" smtClean="0"/>
              <a:t>Kliknutím lze upravit styly předlohy textu.</a:t>
            </a:r>
          </a:p>
        </p:txBody>
      </p:sp>
      <p:sp>
        <p:nvSpPr>
          <p:cNvPr id="6" name="Content Placeholder 5"/>
          <p:cNvSpPr>
            <a:spLocks noGrp="1"/>
          </p:cNvSpPr>
          <p:nvPr>
            <p:ph sz="quarter" idx="4"/>
          </p:nvPr>
        </p:nvSpPr>
        <p:spPr>
          <a:xfrm>
            <a:off x="5990888" y="2967788"/>
            <a:ext cx="4754880" cy="3341572"/>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3/22/2016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3/22/2016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3/22/2016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cs-CZ" smtClean="0"/>
              <a:t>Kliknutím lze upravit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05C68B11-C5A8-448C-8CE9-B1A273C79CFC}" type="datetimeFigureOut">
              <a:rPr lang="en-US" dirty="0"/>
              <a:t>3/22/2016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C7616CA0-919D-4A49-9C8A-62FDFB3A5183}" type="datetimeFigureOut">
              <a:rPr lang="en-US" dirty="0"/>
              <a:t>3/22/2016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3/22/2016</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fr-FR" b="1" dirty="0"/>
              <a:t>Quelques personnages mythiques présentés aux jeunes par Michel Tournier</a:t>
            </a:r>
            <a:r>
              <a:rPr lang="cs-CZ" dirty="0"/>
              <a:t/>
            </a:r>
            <a:br>
              <a:rPr lang="cs-CZ" dirty="0"/>
            </a:br>
            <a:endParaRPr lang="cs-CZ" dirty="0"/>
          </a:p>
        </p:txBody>
      </p:sp>
      <p:sp>
        <p:nvSpPr>
          <p:cNvPr id="3" name="Podnadpis 2"/>
          <p:cNvSpPr>
            <a:spLocks noGrp="1"/>
          </p:cNvSpPr>
          <p:nvPr>
            <p:ph type="subTitle" idx="1"/>
          </p:nvPr>
        </p:nvSpPr>
        <p:spPr/>
        <p:txBody>
          <a:bodyPr/>
          <a:lstStyle/>
          <a:p>
            <a:r>
              <a:rPr lang="cs-CZ" b="1" dirty="0" smtClean="0"/>
              <a:t>Václava Bakešová</a:t>
            </a:r>
          </a:p>
          <a:p>
            <a:r>
              <a:rPr lang="cs-CZ" dirty="0" err="1" smtClean="0"/>
              <a:t>Faculté</a:t>
            </a:r>
            <a:r>
              <a:rPr lang="cs-CZ" dirty="0" smtClean="0"/>
              <a:t> de </a:t>
            </a:r>
            <a:r>
              <a:rPr lang="cs-CZ" dirty="0" err="1" smtClean="0"/>
              <a:t>Pédagogie</a:t>
            </a:r>
            <a:endParaRPr lang="cs-CZ" dirty="0" smtClean="0"/>
          </a:p>
          <a:p>
            <a:r>
              <a:rPr lang="cs-CZ" dirty="0" err="1" smtClean="0"/>
              <a:t>Université</a:t>
            </a:r>
            <a:r>
              <a:rPr lang="cs-CZ" dirty="0" smtClean="0"/>
              <a:t> Masaryk Brno</a:t>
            </a:r>
          </a:p>
          <a:p>
            <a:r>
              <a:rPr lang="cs-CZ" dirty="0" err="1" smtClean="0"/>
              <a:t>République</a:t>
            </a:r>
            <a:r>
              <a:rPr lang="cs-CZ" dirty="0" smtClean="0"/>
              <a:t> </a:t>
            </a:r>
            <a:r>
              <a:rPr lang="cs-CZ" dirty="0" err="1" smtClean="0"/>
              <a:t>tchèque</a:t>
            </a:r>
            <a:endParaRPr lang="cs-CZ" dirty="0"/>
          </a:p>
        </p:txBody>
      </p:sp>
    </p:spTree>
    <p:extLst>
      <p:ext uri="{BB962C8B-B14F-4D97-AF65-F5344CB8AC3E}">
        <p14:creationId xmlns:p14="http://schemas.microsoft.com/office/powerpoint/2010/main" val="2280357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Les </a:t>
            </a:r>
            <a:r>
              <a:rPr lang="cs-CZ" dirty="0" err="1" smtClean="0"/>
              <a:t>rois</a:t>
            </a:r>
            <a:r>
              <a:rPr lang="cs-CZ" dirty="0" smtClean="0"/>
              <a:t> </a:t>
            </a:r>
            <a:r>
              <a:rPr lang="cs-CZ" dirty="0" err="1" smtClean="0"/>
              <a:t>mages</a:t>
            </a:r>
            <a:endParaRPr lang="cs-CZ" dirty="0"/>
          </a:p>
        </p:txBody>
      </p:sp>
      <p:sp>
        <p:nvSpPr>
          <p:cNvPr id="3" name="Zástupný symbol pro obsah 2"/>
          <p:cNvSpPr>
            <a:spLocks noGrp="1"/>
          </p:cNvSpPr>
          <p:nvPr>
            <p:ph idx="1"/>
          </p:nvPr>
        </p:nvSpPr>
        <p:spPr/>
        <p:txBody>
          <a:bodyPr/>
          <a:lstStyle/>
          <a:p>
            <a:pPr algn="ctr"/>
            <a:r>
              <a:rPr lang="fr-FR" i="1" dirty="0"/>
              <a:t>« Jésus donc étant né en Bethléem de Juda, aux jours du roi Hérode, voilà que des mages vinrent d’Orient à Jérusalem. </a:t>
            </a:r>
            <a:r>
              <a:rPr lang="fr-FR" i="1" dirty="0" smtClean="0"/>
              <a:t>»</a:t>
            </a:r>
            <a:r>
              <a:rPr lang="cs-CZ" i="1" dirty="0" smtClean="0"/>
              <a:t> (</a:t>
            </a:r>
            <a:r>
              <a:rPr lang="cs-CZ" i="1" dirty="0" err="1" smtClean="0"/>
              <a:t>Mt</a:t>
            </a:r>
            <a:r>
              <a:rPr lang="cs-CZ" i="1" dirty="0" smtClean="0"/>
              <a:t>, 1er </a:t>
            </a:r>
            <a:r>
              <a:rPr lang="cs-CZ" i="1" dirty="0" err="1" smtClean="0"/>
              <a:t>chap</a:t>
            </a:r>
            <a:r>
              <a:rPr lang="cs-CZ" i="1" dirty="0" smtClean="0"/>
              <a:t>.)</a:t>
            </a:r>
          </a:p>
          <a:p>
            <a:r>
              <a:rPr lang="cs-CZ" i="1" dirty="0" smtClean="0"/>
              <a:t>GASPARD de </a:t>
            </a:r>
            <a:r>
              <a:rPr lang="cs-CZ" i="1" dirty="0" err="1" smtClean="0"/>
              <a:t>Méroé</a:t>
            </a:r>
            <a:r>
              <a:rPr lang="cs-CZ" i="1" dirty="0" smtClean="0"/>
              <a:t>, </a:t>
            </a:r>
            <a:r>
              <a:rPr lang="cs-CZ" i="1" dirty="0" err="1" smtClean="0"/>
              <a:t>le</a:t>
            </a:r>
            <a:r>
              <a:rPr lang="cs-CZ" i="1" dirty="0" smtClean="0"/>
              <a:t> </a:t>
            </a:r>
            <a:r>
              <a:rPr lang="cs-CZ" i="1" dirty="0" err="1" smtClean="0"/>
              <a:t>roi</a:t>
            </a:r>
            <a:r>
              <a:rPr lang="cs-CZ" i="1" dirty="0" smtClean="0"/>
              <a:t> </a:t>
            </a:r>
            <a:r>
              <a:rPr lang="cs-CZ" i="1" dirty="0" err="1" smtClean="0"/>
              <a:t>nègre</a:t>
            </a:r>
            <a:r>
              <a:rPr lang="cs-CZ" i="1" dirty="0" smtClean="0"/>
              <a:t> </a:t>
            </a:r>
            <a:r>
              <a:rPr lang="cs-CZ" i="1" dirty="0" err="1" smtClean="0"/>
              <a:t>amoureux</a:t>
            </a:r>
            <a:endParaRPr lang="cs-CZ" i="1" dirty="0" smtClean="0"/>
          </a:p>
          <a:p>
            <a:r>
              <a:rPr lang="cs-CZ" i="1" dirty="0" smtClean="0"/>
              <a:t>BALTHAZAR, </a:t>
            </a:r>
            <a:r>
              <a:rPr lang="cs-CZ" i="1" dirty="0" err="1" smtClean="0"/>
              <a:t>le</a:t>
            </a:r>
            <a:r>
              <a:rPr lang="cs-CZ" i="1" dirty="0" smtClean="0"/>
              <a:t> </a:t>
            </a:r>
            <a:r>
              <a:rPr lang="cs-CZ" i="1" dirty="0" err="1" smtClean="0"/>
              <a:t>roi</a:t>
            </a:r>
            <a:r>
              <a:rPr lang="cs-CZ" i="1" dirty="0" smtClean="0"/>
              <a:t> </a:t>
            </a:r>
            <a:r>
              <a:rPr lang="cs-CZ" i="1" dirty="0" err="1" smtClean="0"/>
              <a:t>mage</a:t>
            </a:r>
            <a:r>
              <a:rPr lang="cs-CZ" i="1" dirty="0" smtClean="0"/>
              <a:t> des </a:t>
            </a:r>
            <a:r>
              <a:rPr lang="cs-CZ" i="1" dirty="0" err="1" smtClean="0"/>
              <a:t>images</a:t>
            </a:r>
            <a:endParaRPr lang="cs-CZ" i="1" dirty="0" smtClean="0"/>
          </a:p>
          <a:p>
            <a:r>
              <a:rPr lang="cs-CZ" i="1" dirty="0" smtClean="0"/>
              <a:t>MELCHIOR – </a:t>
            </a:r>
            <a:r>
              <a:rPr lang="cs-CZ" i="1" dirty="0" err="1" smtClean="0"/>
              <a:t>le</a:t>
            </a:r>
            <a:r>
              <a:rPr lang="cs-CZ" i="1" dirty="0" smtClean="0"/>
              <a:t> </a:t>
            </a:r>
            <a:r>
              <a:rPr lang="cs-CZ" i="1" dirty="0" err="1" smtClean="0"/>
              <a:t>jeune</a:t>
            </a:r>
            <a:r>
              <a:rPr lang="cs-CZ" i="1" dirty="0" smtClean="0"/>
              <a:t> prince chassé de </a:t>
            </a:r>
            <a:r>
              <a:rPr lang="cs-CZ" i="1" dirty="0" err="1" smtClean="0"/>
              <a:t>Palmyrène</a:t>
            </a:r>
            <a:r>
              <a:rPr lang="cs-CZ" i="1" dirty="0" smtClean="0"/>
              <a:t> </a:t>
            </a:r>
            <a:r>
              <a:rPr lang="cs-CZ" dirty="0" smtClean="0"/>
              <a:t>(</a:t>
            </a:r>
            <a:r>
              <a:rPr lang="cs-CZ" dirty="0" err="1" smtClean="0"/>
              <a:t>chapître</a:t>
            </a:r>
            <a:r>
              <a:rPr lang="cs-CZ" dirty="0" smtClean="0"/>
              <a:t> </a:t>
            </a:r>
            <a:r>
              <a:rPr lang="cs-CZ" dirty="0" err="1" smtClean="0"/>
              <a:t>réduit</a:t>
            </a:r>
            <a:r>
              <a:rPr lang="cs-CZ" dirty="0" smtClean="0"/>
              <a:t>)</a:t>
            </a:r>
            <a:endParaRPr lang="cs-CZ" dirty="0"/>
          </a:p>
          <a:p>
            <a:r>
              <a:rPr lang="cs-CZ" i="1" dirty="0" smtClean="0"/>
              <a:t>+ TAOR de </a:t>
            </a:r>
            <a:r>
              <a:rPr lang="cs-CZ" i="1" dirty="0" err="1" smtClean="0"/>
              <a:t>Mangalore</a:t>
            </a:r>
            <a:r>
              <a:rPr lang="cs-CZ" i="1" dirty="0" smtClean="0"/>
              <a:t>, </a:t>
            </a:r>
            <a:r>
              <a:rPr lang="cs-CZ" i="1" dirty="0" err="1" smtClean="0"/>
              <a:t>le</a:t>
            </a:r>
            <a:r>
              <a:rPr lang="cs-CZ" i="1" dirty="0" smtClean="0"/>
              <a:t> prince </a:t>
            </a:r>
            <a:r>
              <a:rPr lang="cs-CZ" i="1" dirty="0" err="1" smtClean="0"/>
              <a:t>du</a:t>
            </a:r>
            <a:r>
              <a:rPr lang="cs-CZ" i="1" dirty="0" smtClean="0"/>
              <a:t> </a:t>
            </a:r>
            <a:r>
              <a:rPr lang="cs-CZ" i="1" dirty="0" err="1" smtClean="0"/>
              <a:t>sucre</a:t>
            </a:r>
            <a:r>
              <a:rPr lang="cs-CZ" i="1" dirty="0" smtClean="0"/>
              <a:t> et </a:t>
            </a:r>
            <a:r>
              <a:rPr lang="cs-CZ" i="1" dirty="0" err="1" smtClean="0"/>
              <a:t>saint</a:t>
            </a:r>
            <a:r>
              <a:rPr lang="cs-CZ" i="1" dirty="0" smtClean="0"/>
              <a:t> </a:t>
            </a:r>
            <a:r>
              <a:rPr lang="cs-CZ" i="1" dirty="0" err="1" smtClean="0"/>
              <a:t>du</a:t>
            </a:r>
            <a:r>
              <a:rPr lang="cs-CZ" i="1" dirty="0" smtClean="0"/>
              <a:t> </a:t>
            </a:r>
            <a:r>
              <a:rPr lang="cs-CZ" i="1" dirty="0" smtClean="0"/>
              <a:t>sel</a:t>
            </a:r>
            <a:r>
              <a:rPr lang="cs-CZ" dirty="0" smtClean="0"/>
              <a:t> – </a:t>
            </a:r>
            <a:r>
              <a:rPr lang="cs-CZ" dirty="0" err="1" smtClean="0"/>
              <a:t>presque</a:t>
            </a:r>
            <a:r>
              <a:rPr lang="cs-CZ" dirty="0" smtClean="0"/>
              <a:t> la </a:t>
            </a:r>
            <a:r>
              <a:rPr lang="cs-CZ" dirty="0" err="1" smtClean="0"/>
              <a:t>moitié</a:t>
            </a:r>
            <a:r>
              <a:rPr lang="cs-CZ" dirty="0" smtClean="0"/>
              <a:t> </a:t>
            </a:r>
            <a:r>
              <a:rPr lang="cs-CZ" dirty="0" err="1" smtClean="0"/>
              <a:t>du</a:t>
            </a:r>
            <a:r>
              <a:rPr lang="cs-CZ" dirty="0" smtClean="0"/>
              <a:t> livre</a:t>
            </a:r>
            <a:endParaRPr lang="cs-CZ" i="1" dirty="0" smtClean="0"/>
          </a:p>
          <a:p>
            <a:endParaRPr lang="cs-CZ" i="1" dirty="0" smtClean="0"/>
          </a:p>
          <a:p>
            <a:pPr algn="ctr"/>
            <a:r>
              <a:rPr lang="cs-CZ" i="1" dirty="0" err="1" smtClean="0"/>
              <a:t>Chemin</a:t>
            </a:r>
            <a:r>
              <a:rPr lang="cs-CZ" i="1" dirty="0" smtClean="0"/>
              <a:t>, </a:t>
            </a:r>
            <a:r>
              <a:rPr lang="cs-CZ" i="1" dirty="0" err="1" smtClean="0"/>
              <a:t>Quête</a:t>
            </a:r>
            <a:r>
              <a:rPr lang="cs-CZ" i="1" dirty="0" smtClean="0"/>
              <a:t>, </a:t>
            </a:r>
            <a:r>
              <a:rPr lang="cs-CZ" i="1" dirty="0" err="1" smtClean="0"/>
              <a:t>Incertitude</a:t>
            </a:r>
            <a:r>
              <a:rPr lang="cs-CZ" i="1" dirty="0" smtClean="0"/>
              <a:t>, </a:t>
            </a:r>
            <a:r>
              <a:rPr lang="cs-CZ" i="1" dirty="0" err="1" smtClean="0"/>
              <a:t>Angoisse</a:t>
            </a:r>
            <a:r>
              <a:rPr lang="cs-CZ" i="1" dirty="0" smtClean="0"/>
              <a:t>, </a:t>
            </a:r>
            <a:r>
              <a:rPr lang="cs-CZ" i="1" dirty="0" err="1" smtClean="0"/>
              <a:t>Mystère</a:t>
            </a:r>
            <a:r>
              <a:rPr lang="cs-CZ" i="1" dirty="0" smtClean="0"/>
              <a:t>, </a:t>
            </a:r>
            <a:r>
              <a:rPr lang="cs-CZ" i="1" dirty="0" err="1" smtClean="0"/>
              <a:t>Pèlerinage</a:t>
            </a:r>
            <a:endParaRPr lang="cs-CZ" i="1" dirty="0" smtClean="0"/>
          </a:p>
          <a:p>
            <a:endParaRPr lang="cs-CZ" dirty="0"/>
          </a:p>
        </p:txBody>
      </p:sp>
    </p:spTree>
    <p:extLst>
      <p:ext uri="{BB962C8B-B14F-4D97-AF65-F5344CB8AC3E}">
        <p14:creationId xmlns:p14="http://schemas.microsoft.com/office/powerpoint/2010/main" val="14064867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smtClean="0"/>
              <a:t>Titres</a:t>
            </a:r>
            <a:r>
              <a:rPr lang="cs-CZ" dirty="0" smtClean="0"/>
              <a:t> </a:t>
            </a:r>
            <a:r>
              <a:rPr lang="cs-CZ" dirty="0" err="1" smtClean="0"/>
              <a:t>réécrits</a:t>
            </a:r>
            <a:endParaRPr lang="cs-CZ" dirty="0"/>
          </a:p>
        </p:txBody>
      </p:sp>
      <p:sp>
        <p:nvSpPr>
          <p:cNvPr id="3" name="Zástupný symbol pro obsah 2"/>
          <p:cNvSpPr>
            <a:spLocks noGrp="1"/>
          </p:cNvSpPr>
          <p:nvPr>
            <p:ph idx="1"/>
          </p:nvPr>
        </p:nvSpPr>
        <p:spPr/>
        <p:txBody>
          <a:bodyPr>
            <a:normAutofit/>
          </a:bodyPr>
          <a:lstStyle/>
          <a:p>
            <a:r>
              <a:rPr lang="cs-CZ" sz="4400" dirty="0" err="1" smtClean="0"/>
              <a:t>Vendredi</a:t>
            </a:r>
            <a:r>
              <a:rPr lang="cs-CZ" sz="4400" dirty="0" smtClean="0"/>
              <a:t> ou les </a:t>
            </a:r>
            <a:r>
              <a:rPr lang="cs-CZ" sz="4400" dirty="0" err="1" smtClean="0"/>
              <a:t>Limbes</a:t>
            </a:r>
            <a:r>
              <a:rPr lang="cs-CZ" sz="4400" dirty="0" smtClean="0"/>
              <a:t> </a:t>
            </a:r>
            <a:r>
              <a:rPr lang="cs-CZ" sz="4400" dirty="0" err="1" smtClean="0"/>
              <a:t>du</a:t>
            </a:r>
            <a:r>
              <a:rPr lang="cs-CZ" sz="4400" dirty="0" smtClean="0"/>
              <a:t> </a:t>
            </a:r>
            <a:r>
              <a:rPr lang="cs-CZ" sz="4400" dirty="0" err="1" smtClean="0"/>
              <a:t>Pacifique</a:t>
            </a:r>
            <a:r>
              <a:rPr lang="cs-CZ" sz="4400" dirty="0" smtClean="0"/>
              <a:t> </a:t>
            </a:r>
          </a:p>
          <a:p>
            <a:pPr algn="r"/>
            <a:r>
              <a:rPr lang="cs-CZ" sz="4400" dirty="0" err="1" smtClean="0"/>
              <a:t>Vendredi</a:t>
            </a:r>
            <a:r>
              <a:rPr lang="cs-CZ" sz="4400" dirty="0" smtClean="0"/>
              <a:t> ou la </a:t>
            </a:r>
            <a:r>
              <a:rPr lang="cs-CZ" sz="4400" dirty="0" err="1" smtClean="0"/>
              <a:t>Vie</a:t>
            </a:r>
            <a:r>
              <a:rPr lang="cs-CZ" sz="4400" dirty="0" smtClean="0"/>
              <a:t> </a:t>
            </a:r>
            <a:r>
              <a:rPr lang="cs-CZ" sz="4400" dirty="0" err="1" smtClean="0"/>
              <a:t>sauvage</a:t>
            </a:r>
            <a:endParaRPr lang="cs-CZ" sz="4400" dirty="0" smtClean="0"/>
          </a:p>
          <a:p>
            <a:endParaRPr lang="cs-CZ" sz="4400" dirty="0"/>
          </a:p>
          <a:p>
            <a:r>
              <a:rPr lang="cs-CZ" sz="4400" dirty="0" err="1" smtClean="0"/>
              <a:t>Gaspard</a:t>
            </a:r>
            <a:r>
              <a:rPr lang="cs-CZ" sz="4400" dirty="0" smtClean="0"/>
              <a:t>, </a:t>
            </a:r>
            <a:r>
              <a:rPr lang="cs-CZ" sz="4400" dirty="0" err="1" smtClean="0"/>
              <a:t>Melchior</a:t>
            </a:r>
            <a:r>
              <a:rPr lang="cs-CZ" sz="4400" dirty="0" smtClean="0"/>
              <a:t> &amp; </a:t>
            </a:r>
            <a:r>
              <a:rPr lang="cs-CZ" sz="4400" dirty="0" err="1" smtClean="0"/>
              <a:t>Balthazar</a:t>
            </a:r>
            <a:endParaRPr lang="cs-CZ" sz="4400" dirty="0" smtClean="0"/>
          </a:p>
          <a:p>
            <a:pPr algn="r"/>
            <a:r>
              <a:rPr lang="cs-CZ" sz="4400" dirty="0" smtClean="0"/>
              <a:t>Les </a:t>
            </a:r>
            <a:r>
              <a:rPr lang="cs-CZ" sz="4400" dirty="0" err="1" smtClean="0"/>
              <a:t>rois</a:t>
            </a:r>
            <a:r>
              <a:rPr lang="cs-CZ" sz="4400" dirty="0" smtClean="0"/>
              <a:t> </a:t>
            </a:r>
            <a:r>
              <a:rPr lang="cs-CZ" sz="4400" dirty="0" err="1" smtClean="0"/>
              <a:t>mages</a:t>
            </a:r>
            <a:endParaRPr lang="cs-CZ" sz="4400" dirty="0"/>
          </a:p>
        </p:txBody>
      </p:sp>
    </p:spTree>
    <p:extLst>
      <p:ext uri="{BB962C8B-B14F-4D97-AF65-F5344CB8AC3E}">
        <p14:creationId xmlns:p14="http://schemas.microsoft.com/office/powerpoint/2010/main" val="27896844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smtClean="0"/>
              <a:t>Communication</a:t>
            </a:r>
            <a:r>
              <a:rPr lang="cs-CZ" dirty="0" smtClean="0"/>
              <a:t> </a:t>
            </a:r>
            <a:r>
              <a:rPr lang="cs-CZ" dirty="0" err="1" smtClean="0"/>
              <a:t>avec</a:t>
            </a:r>
            <a:r>
              <a:rPr lang="cs-CZ" dirty="0" smtClean="0"/>
              <a:t> les </a:t>
            </a:r>
            <a:r>
              <a:rPr lang="cs-CZ" dirty="0" err="1" smtClean="0"/>
              <a:t>textes</a:t>
            </a:r>
            <a:r>
              <a:rPr lang="cs-CZ" dirty="0" smtClean="0"/>
              <a:t> </a:t>
            </a:r>
            <a:endParaRPr lang="cs-CZ" dirty="0"/>
          </a:p>
        </p:txBody>
      </p:sp>
      <p:sp>
        <p:nvSpPr>
          <p:cNvPr id="3" name="Zástupný symbol pro obsah 2"/>
          <p:cNvSpPr>
            <a:spLocks noGrp="1"/>
          </p:cNvSpPr>
          <p:nvPr>
            <p:ph idx="1"/>
          </p:nvPr>
        </p:nvSpPr>
        <p:spPr/>
        <p:txBody>
          <a:bodyPr>
            <a:normAutofit/>
          </a:bodyPr>
          <a:lstStyle/>
          <a:p>
            <a:pPr lvl="1"/>
            <a:r>
              <a:rPr lang="fr-FR" dirty="0"/>
              <a:t>liberté (vie sauvage),</a:t>
            </a:r>
            <a:endParaRPr lang="cs-CZ" dirty="0"/>
          </a:p>
          <a:p>
            <a:pPr lvl="1"/>
            <a:r>
              <a:rPr lang="fr-FR" dirty="0"/>
              <a:t>capacité de se décider d’entreprendre un voyage, </a:t>
            </a:r>
            <a:endParaRPr lang="cs-CZ" dirty="0"/>
          </a:p>
          <a:p>
            <a:pPr lvl="1"/>
            <a:r>
              <a:rPr lang="fr-FR" dirty="0"/>
              <a:t>de faire quelque chose (Vendredi ne veut plus vivre selon les règles de Robinson qu’il ne comprend pas, il commence donc à se comporter librement, </a:t>
            </a:r>
            <a:r>
              <a:rPr lang="fr-FR" dirty="0" smtClean="0"/>
              <a:t>toute </a:t>
            </a:r>
            <a:r>
              <a:rPr lang="cs-CZ" dirty="0"/>
              <a:t>l</a:t>
            </a:r>
            <a:r>
              <a:rPr lang="fr-FR" dirty="0" smtClean="0"/>
              <a:t>a richesse</a:t>
            </a:r>
            <a:r>
              <a:rPr lang="cs-CZ" dirty="0" smtClean="0"/>
              <a:t> de Robinson</a:t>
            </a:r>
            <a:r>
              <a:rPr lang="fr-FR" dirty="0" smtClean="0"/>
              <a:t> </a:t>
            </a:r>
            <a:r>
              <a:rPr lang="fr-FR" dirty="0"/>
              <a:t>n’a aucune valeur pour Vendredi, un être sauvage pour qui seule la liberté vaut </a:t>
            </a:r>
            <a:r>
              <a:rPr lang="fr-FR" dirty="0" smtClean="0"/>
              <a:t>;</a:t>
            </a:r>
            <a:r>
              <a:rPr lang="cs-CZ" dirty="0" smtClean="0"/>
              <a:t> </a:t>
            </a:r>
            <a:r>
              <a:rPr lang="fr-FR" dirty="0" smtClean="0"/>
              <a:t>apprendre </a:t>
            </a:r>
            <a:r>
              <a:rPr lang="fr-FR" dirty="0"/>
              <a:t>à Robinson à vivre aussi sa propre liberté, goûter la vie sauvage…)</a:t>
            </a:r>
            <a:endParaRPr lang="cs-CZ" dirty="0"/>
          </a:p>
          <a:p>
            <a:pPr marL="128016" lvl="1" indent="0">
              <a:buNone/>
            </a:pPr>
            <a:r>
              <a:rPr lang="cs-CZ" dirty="0" smtClean="0"/>
              <a:t>(</a:t>
            </a:r>
            <a:r>
              <a:rPr lang="fr-FR" dirty="0" smtClean="0"/>
              <a:t>pour </a:t>
            </a:r>
            <a:r>
              <a:rPr lang="fr-FR" dirty="0"/>
              <a:t>les rois mages c’était la décision de quitter leur propre milieu où ils avaient un confort relatif et de </a:t>
            </a:r>
            <a:r>
              <a:rPr lang="fr-FR" dirty="0" smtClean="0"/>
              <a:t>s’aventurer</a:t>
            </a:r>
            <a:r>
              <a:rPr lang="cs-CZ" dirty="0" smtClean="0"/>
              <a:t>)</a:t>
            </a:r>
            <a:r>
              <a:rPr lang="fr-FR" dirty="0" smtClean="0"/>
              <a:t> </a:t>
            </a:r>
            <a:endParaRPr lang="cs-CZ" dirty="0"/>
          </a:p>
          <a:p>
            <a:pPr lvl="1"/>
            <a:r>
              <a:rPr lang="fr-FR" dirty="0"/>
              <a:t>ou bien de ne pas faire </a:t>
            </a:r>
            <a:r>
              <a:rPr lang="fr-FR" dirty="0" err="1"/>
              <a:t>qc</a:t>
            </a:r>
            <a:r>
              <a:rPr lang="fr-FR" dirty="0"/>
              <a:t> si on pense que cela pourrait être nuisible (=les rois mages ne sont pas revenus voir Hérode</a:t>
            </a:r>
            <a:r>
              <a:rPr lang="fr-FR" dirty="0" smtClean="0"/>
              <a:t>)</a:t>
            </a:r>
            <a:endParaRPr lang="cs-CZ" dirty="0" smtClean="0"/>
          </a:p>
          <a:p>
            <a:pPr lvl="1"/>
            <a:r>
              <a:rPr lang="fr-FR" dirty="0"/>
              <a:t>aller jusqu’au bout de sa décision – venir </a:t>
            </a:r>
            <a:r>
              <a:rPr lang="fr-FR" dirty="0" smtClean="0"/>
              <a:t>jusqu’à </a:t>
            </a:r>
            <a:r>
              <a:rPr lang="fr-FR" dirty="0" err="1" smtClean="0"/>
              <a:t>Bethl</a:t>
            </a:r>
            <a:r>
              <a:rPr lang="cs-CZ" dirty="0" smtClean="0"/>
              <a:t>é</a:t>
            </a:r>
            <a:r>
              <a:rPr lang="fr-FR" dirty="0" err="1" smtClean="0"/>
              <a:t>em</a:t>
            </a:r>
            <a:r>
              <a:rPr lang="fr-FR" dirty="0" smtClean="0"/>
              <a:t> </a:t>
            </a:r>
            <a:r>
              <a:rPr lang="fr-FR" dirty="0"/>
              <a:t>(3 rois), vaincre vraiment le bouc malgré les blessures qu’on obtient (Vendredi),</a:t>
            </a:r>
            <a:endParaRPr lang="cs-CZ" dirty="0"/>
          </a:p>
          <a:p>
            <a:pPr lvl="1"/>
            <a:endParaRPr lang="cs-CZ" dirty="0"/>
          </a:p>
        </p:txBody>
      </p:sp>
    </p:spTree>
    <p:extLst>
      <p:ext uri="{BB962C8B-B14F-4D97-AF65-F5344CB8AC3E}">
        <p14:creationId xmlns:p14="http://schemas.microsoft.com/office/powerpoint/2010/main" val="19673687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t>
            </a:r>
            <a:endParaRPr lang="cs-CZ" dirty="0"/>
          </a:p>
        </p:txBody>
      </p:sp>
      <p:sp>
        <p:nvSpPr>
          <p:cNvPr id="3" name="Zástupný symbol pro obsah 2"/>
          <p:cNvSpPr>
            <a:spLocks noGrp="1"/>
          </p:cNvSpPr>
          <p:nvPr>
            <p:ph idx="1"/>
          </p:nvPr>
        </p:nvSpPr>
        <p:spPr/>
        <p:txBody>
          <a:bodyPr>
            <a:normAutofit/>
          </a:bodyPr>
          <a:lstStyle/>
          <a:p>
            <a:pPr algn="ctr"/>
            <a:endParaRPr lang="cs-CZ" sz="6600" dirty="0" smtClean="0"/>
          </a:p>
          <a:p>
            <a:pPr algn="ctr"/>
            <a:r>
              <a:rPr lang="cs-CZ" sz="6600" dirty="0" smtClean="0"/>
              <a:t>MERCI de VOTRE ATTENTION!</a:t>
            </a:r>
            <a:endParaRPr lang="cs-CZ" sz="6600" dirty="0"/>
          </a:p>
        </p:txBody>
      </p:sp>
    </p:spTree>
    <p:extLst>
      <p:ext uri="{BB962C8B-B14F-4D97-AF65-F5344CB8AC3E}">
        <p14:creationId xmlns:p14="http://schemas.microsoft.com/office/powerpoint/2010/main" val="56775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Michel </a:t>
            </a:r>
            <a:r>
              <a:rPr lang="cs-CZ" dirty="0" err="1" smtClean="0"/>
              <a:t>tournier</a:t>
            </a:r>
            <a:r>
              <a:rPr lang="cs-CZ" dirty="0" smtClean="0"/>
              <a:t> (1924-2016)</a:t>
            </a:r>
            <a:endParaRPr lang="cs-CZ" dirty="0"/>
          </a:p>
        </p:txBody>
      </p:sp>
      <p:pic>
        <p:nvPicPr>
          <p:cNvPr id="1026" name="Picture 2" descr="http://imados.fr/content/1/3/0/521306/michel-tournier.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357930" y="2664965"/>
            <a:ext cx="4485303" cy="4140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01114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smtClean="0"/>
              <a:t>Oeuvre</a:t>
            </a:r>
            <a:r>
              <a:rPr lang="cs-CZ" dirty="0" smtClean="0"/>
              <a:t> </a:t>
            </a:r>
            <a:r>
              <a:rPr lang="cs-CZ" dirty="0" err="1" smtClean="0"/>
              <a:t>littéraire</a:t>
            </a:r>
            <a:endParaRPr lang="cs-CZ" dirty="0"/>
          </a:p>
        </p:txBody>
      </p:sp>
      <p:sp>
        <p:nvSpPr>
          <p:cNvPr id="3" name="Zástupný symbol pro obsah 2"/>
          <p:cNvSpPr>
            <a:spLocks noGrp="1"/>
          </p:cNvSpPr>
          <p:nvPr>
            <p:ph idx="1"/>
          </p:nvPr>
        </p:nvSpPr>
        <p:spPr/>
        <p:txBody>
          <a:bodyPr>
            <a:normAutofit/>
          </a:bodyPr>
          <a:lstStyle/>
          <a:p>
            <a:r>
              <a:rPr lang="cs-CZ" dirty="0" smtClean="0"/>
              <a:t>V</a:t>
            </a:r>
            <a:r>
              <a:rPr lang="fr-FR" dirty="0" err="1" smtClean="0"/>
              <a:t>ie</a:t>
            </a:r>
            <a:r>
              <a:rPr lang="fr-FR" dirty="0" smtClean="0"/>
              <a:t> </a:t>
            </a:r>
            <a:r>
              <a:rPr lang="fr-FR" dirty="0"/>
              <a:t>littéraire </a:t>
            </a:r>
            <a:r>
              <a:rPr lang="fr-FR" dirty="0" smtClean="0"/>
              <a:t>liée </a:t>
            </a:r>
            <a:r>
              <a:rPr lang="fr-FR" dirty="0"/>
              <a:t>avec la maison d’édition Gallimard </a:t>
            </a:r>
            <a:endParaRPr lang="cs-CZ" dirty="0" smtClean="0"/>
          </a:p>
          <a:p>
            <a:r>
              <a:rPr lang="fr-FR" dirty="0" smtClean="0"/>
              <a:t>1967</a:t>
            </a:r>
            <a:r>
              <a:rPr lang="cs-CZ" dirty="0" smtClean="0"/>
              <a:t> -</a:t>
            </a:r>
            <a:r>
              <a:rPr lang="fr-FR" dirty="0" smtClean="0"/>
              <a:t> </a:t>
            </a:r>
            <a:r>
              <a:rPr lang="fr-FR" i="1" dirty="0"/>
              <a:t>Vendredi ou les Limbes du Pacifique </a:t>
            </a:r>
            <a:r>
              <a:rPr lang="fr-FR" dirty="0"/>
              <a:t>(reconnu par le Prix du roman de l’Académie française</a:t>
            </a:r>
            <a:r>
              <a:rPr lang="fr-FR" dirty="0" smtClean="0"/>
              <a:t>)</a:t>
            </a:r>
            <a:r>
              <a:rPr lang="fr-FR" i="1" dirty="0" smtClean="0"/>
              <a:t> </a:t>
            </a:r>
            <a:endParaRPr lang="cs-CZ" i="1" dirty="0" smtClean="0"/>
          </a:p>
          <a:p>
            <a:r>
              <a:rPr lang="cs-CZ" dirty="0" smtClean="0"/>
              <a:t>1970 </a:t>
            </a:r>
            <a:r>
              <a:rPr lang="cs-CZ" dirty="0"/>
              <a:t>- </a:t>
            </a:r>
            <a:r>
              <a:rPr lang="fr-FR" i="1" dirty="0"/>
              <a:t>Le Roi des Aulnes</a:t>
            </a:r>
            <a:r>
              <a:rPr lang="fr-FR" dirty="0"/>
              <a:t> </a:t>
            </a:r>
            <a:r>
              <a:rPr lang="cs-CZ" dirty="0" smtClean="0"/>
              <a:t>– </a:t>
            </a:r>
            <a:r>
              <a:rPr lang="cs-CZ" dirty="0"/>
              <a:t>P</a:t>
            </a:r>
            <a:r>
              <a:rPr lang="cs-CZ" dirty="0" smtClean="0"/>
              <a:t>rix de </a:t>
            </a:r>
            <a:r>
              <a:rPr lang="fr-FR" dirty="0" smtClean="0"/>
              <a:t>l’Académie </a:t>
            </a:r>
            <a:r>
              <a:rPr lang="fr-FR" dirty="0"/>
              <a:t>Goncourt</a:t>
            </a:r>
            <a:endParaRPr lang="cs-CZ" i="1" dirty="0" smtClean="0"/>
          </a:p>
          <a:p>
            <a:r>
              <a:rPr lang="cs-CZ" dirty="0" smtClean="0"/>
              <a:t>1972-2009 - </a:t>
            </a:r>
            <a:r>
              <a:rPr lang="fr-FR" dirty="0" smtClean="0"/>
              <a:t>membre </a:t>
            </a:r>
            <a:r>
              <a:rPr lang="cs-CZ" dirty="0"/>
              <a:t>de </a:t>
            </a:r>
            <a:r>
              <a:rPr lang="fr-FR" dirty="0"/>
              <a:t>l’Académie </a:t>
            </a:r>
            <a:r>
              <a:rPr lang="fr-FR" dirty="0" smtClean="0"/>
              <a:t>Goncourt</a:t>
            </a:r>
            <a:r>
              <a:rPr lang="cs-CZ" dirty="0" smtClean="0"/>
              <a:t>, </a:t>
            </a:r>
            <a:r>
              <a:rPr lang="fr-FR" dirty="0" smtClean="0"/>
              <a:t>37 </a:t>
            </a:r>
            <a:r>
              <a:rPr lang="fr-FR" dirty="0"/>
              <a:t>ans (avant sa démission en 2009</a:t>
            </a:r>
            <a:r>
              <a:rPr lang="fr-FR" dirty="0" smtClean="0"/>
              <a:t>)</a:t>
            </a:r>
            <a:r>
              <a:rPr lang="cs-CZ" dirty="0" smtClean="0"/>
              <a:t> </a:t>
            </a:r>
          </a:p>
          <a:p>
            <a:r>
              <a:rPr lang="fr-FR" dirty="0" smtClean="0"/>
              <a:t>Suivent </a:t>
            </a:r>
            <a:r>
              <a:rPr lang="fr-FR" dirty="0"/>
              <a:t>les </a:t>
            </a:r>
            <a:r>
              <a:rPr lang="fr-FR" dirty="0" smtClean="0"/>
              <a:t>romans</a:t>
            </a:r>
            <a:r>
              <a:rPr lang="cs-CZ" dirty="0" smtClean="0"/>
              <a:t>:</a:t>
            </a:r>
            <a:r>
              <a:rPr lang="fr-FR" dirty="0" smtClean="0"/>
              <a:t> </a:t>
            </a:r>
            <a:r>
              <a:rPr lang="fr-FR" i="1" dirty="0"/>
              <a:t>Les Météores </a:t>
            </a:r>
            <a:r>
              <a:rPr lang="fr-FR" dirty="0"/>
              <a:t>(1975), </a:t>
            </a:r>
            <a:r>
              <a:rPr lang="fr-FR" i="1" dirty="0"/>
              <a:t>Gaspard, Melchior &amp; Balthazar </a:t>
            </a:r>
            <a:r>
              <a:rPr lang="fr-FR" dirty="0"/>
              <a:t>(1980), </a:t>
            </a:r>
            <a:r>
              <a:rPr lang="fr-FR" i="1" dirty="0"/>
              <a:t>Gilles et Jeanne </a:t>
            </a:r>
            <a:r>
              <a:rPr lang="fr-FR" dirty="0"/>
              <a:t>(1983), </a:t>
            </a:r>
            <a:r>
              <a:rPr lang="fr-FR" i="1" dirty="0" smtClean="0"/>
              <a:t>L</a:t>
            </a:r>
            <a:r>
              <a:rPr lang="cs-CZ" i="1" dirty="0" smtClean="0"/>
              <a:t>a</a:t>
            </a:r>
            <a:r>
              <a:rPr lang="fr-FR" i="1" dirty="0" smtClean="0"/>
              <a:t> </a:t>
            </a:r>
            <a:r>
              <a:rPr lang="fr-FR" i="1" dirty="0"/>
              <a:t>Goutte d’or </a:t>
            </a:r>
            <a:r>
              <a:rPr lang="fr-FR" dirty="0"/>
              <a:t>(1986), </a:t>
            </a:r>
            <a:r>
              <a:rPr lang="fr-FR" i="1" dirty="0"/>
              <a:t>Eléazar ou la Source et le Buisson </a:t>
            </a:r>
            <a:r>
              <a:rPr lang="fr-FR" dirty="0"/>
              <a:t>(1996) et </a:t>
            </a:r>
            <a:r>
              <a:rPr lang="fr-FR" i="1" dirty="0"/>
              <a:t>Journal </a:t>
            </a:r>
            <a:r>
              <a:rPr lang="fr-FR" i="1" dirty="0" err="1"/>
              <a:t>extime</a:t>
            </a:r>
            <a:r>
              <a:rPr lang="fr-FR" i="1" dirty="0"/>
              <a:t> </a:t>
            </a:r>
            <a:r>
              <a:rPr lang="fr-FR" dirty="0"/>
              <a:t>(2002). </a:t>
            </a:r>
            <a:endParaRPr lang="cs-CZ" dirty="0" smtClean="0"/>
          </a:p>
          <a:p>
            <a:r>
              <a:rPr lang="fr-FR" dirty="0" smtClean="0"/>
              <a:t>Il </a:t>
            </a:r>
            <a:r>
              <a:rPr lang="fr-FR" dirty="0"/>
              <a:t>faut y ajouter des contes et nouvelles, tout un nombre d’essais inspirés surtout par ses voyages dans différents continents du monde (</a:t>
            </a:r>
            <a:r>
              <a:rPr lang="fr-FR" i="1" dirty="0"/>
              <a:t>Voyages et paysages, </a:t>
            </a:r>
            <a:r>
              <a:rPr lang="fr-FR" dirty="0" smtClean="0"/>
              <a:t>2012</a:t>
            </a:r>
            <a:r>
              <a:rPr lang="cs-CZ" dirty="0" smtClean="0"/>
              <a:t>)</a:t>
            </a:r>
            <a:endParaRPr lang="cs-CZ" dirty="0"/>
          </a:p>
        </p:txBody>
      </p:sp>
    </p:spTree>
    <p:extLst>
      <p:ext uri="{BB962C8B-B14F-4D97-AF65-F5344CB8AC3E}">
        <p14:creationId xmlns:p14="http://schemas.microsoft.com/office/powerpoint/2010/main" val="245507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smtClean="0"/>
              <a:t>littérature</a:t>
            </a:r>
            <a:r>
              <a:rPr lang="cs-CZ" dirty="0" smtClean="0"/>
              <a:t> de </a:t>
            </a:r>
            <a:r>
              <a:rPr lang="cs-CZ" dirty="0" err="1" smtClean="0"/>
              <a:t>jeunesse</a:t>
            </a:r>
            <a:endParaRPr lang="cs-CZ" dirty="0"/>
          </a:p>
        </p:txBody>
      </p:sp>
      <p:sp>
        <p:nvSpPr>
          <p:cNvPr id="3" name="Zástupný symbol pro obsah 2"/>
          <p:cNvSpPr>
            <a:spLocks noGrp="1"/>
          </p:cNvSpPr>
          <p:nvPr>
            <p:ph idx="1"/>
          </p:nvPr>
        </p:nvSpPr>
        <p:spPr/>
        <p:txBody>
          <a:bodyPr/>
          <a:lstStyle/>
          <a:p>
            <a:r>
              <a:rPr lang="fr-FR" dirty="0"/>
              <a:t>1971 – </a:t>
            </a:r>
            <a:r>
              <a:rPr lang="fr-FR" i="1" dirty="0"/>
              <a:t>Vendredi ou la Vie sauvage</a:t>
            </a:r>
            <a:endParaRPr lang="cs-CZ" dirty="0"/>
          </a:p>
          <a:p>
            <a:r>
              <a:rPr lang="fr-FR" dirty="0"/>
              <a:t>1984 -</a:t>
            </a:r>
            <a:r>
              <a:rPr lang="fr-FR" i="1" dirty="0"/>
              <a:t> Sept contes (Pierrot ou les Secrets de la nuit, Amandine ou les Deux jardins, La Fugue du petit Poucet, La Fin de Robinson Crusoé, </a:t>
            </a:r>
            <a:r>
              <a:rPr lang="fr-FR" i="1" dirty="0" err="1"/>
              <a:t>Barbedor</a:t>
            </a:r>
            <a:r>
              <a:rPr lang="fr-FR" i="1" dirty="0"/>
              <a:t>, La Mère Noël, Que ma joie demeure)</a:t>
            </a:r>
            <a:endParaRPr lang="cs-CZ" dirty="0"/>
          </a:p>
          <a:p>
            <a:r>
              <a:rPr lang="fr-FR" dirty="0"/>
              <a:t>1985 – </a:t>
            </a:r>
            <a:r>
              <a:rPr lang="fr-FR" i="1" dirty="0"/>
              <a:t>Les rois mages</a:t>
            </a:r>
            <a:endParaRPr lang="cs-CZ" dirty="0"/>
          </a:p>
          <a:p>
            <a:r>
              <a:rPr lang="fr-FR" dirty="0"/>
              <a:t>1986 – </a:t>
            </a:r>
            <a:r>
              <a:rPr lang="fr-FR" i="1" dirty="0"/>
              <a:t>Barberousse et le Portrait du roi</a:t>
            </a:r>
            <a:endParaRPr lang="cs-CZ" dirty="0"/>
          </a:p>
          <a:p>
            <a:r>
              <a:rPr lang="fr-FR" dirty="0"/>
              <a:t>1989 – </a:t>
            </a:r>
            <a:r>
              <a:rPr lang="fr-FR" i="1" dirty="0"/>
              <a:t>Les Contes de Médianoche</a:t>
            </a:r>
            <a:endParaRPr lang="cs-CZ" dirty="0"/>
          </a:p>
          <a:p>
            <a:r>
              <a:rPr lang="fr-FR" dirty="0"/>
              <a:t>1994 – </a:t>
            </a:r>
            <a:r>
              <a:rPr lang="fr-FR" i="1" dirty="0"/>
              <a:t>Le Miroir à deux </a:t>
            </a:r>
            <a:r>
              <a:rPr lang="fr-FR" i="1" dirty="0" smtClean="0"/>
              <a:t>faces</a:t>
            </a:r>
            <a:r>
              <a:rPr lang="cs-CZ" i="1" dirty="0" smtClean="0"/>
              <a:t> ;</a:t>
            </a:r>
            <a:r>
              <a:rPr lang="fr-FR" i="1" dirty="0" smtClean="0"/>
              <a:t> </a:t>
            </a:r>
            <a:r>
              <a:rPr lang="fr-FR" i="1" dirty="0"/>
              <a:t>La Couleuvrine</a:t>
            </a:r>
            <a:endParaRPr lang="cs-CZ" dirty="0"/>
          </a:p>
          <a:p>
            <a:endParaRPr lang="cs-CZ" dirty="0"/>
          </a:p>
        </p:txBody>
      </p:sp>
    </p:spTree>
    <p:extLst>
      <p:ext uri="{BB962C8B-B14F-4D97-AF65-F5344CB8AC3E}">
        <p14:creationId xmlns:p14="http://schemas.microsoft.com/office/powerpoint/2010/main" val="30543106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smtClean="0"/>
              <a:t>Personnages</a:t>
            </a:r>
            <a:r>
              <a:rPr lang="cs-CZ" dirty="0" smtClean="0"/>
              <a:t> </a:t>
            </a:r>
            <a:r>
              <a:rPr lang="cs-CZ" dirty="0" err="1" smtClean="0"/>
              <a:t>réécrits</a:t>
            </a:r>
            <a:endParaRPr lang="cs-CZ" dirty="0"/>
          </a:p>
        </p:txBody>
      </p:sp>
      <p:sp>
        <p:nvSpPr>
          <p:cNvPr id="3" name="Zástupný symbol pro obsah 2"/>
          <p:cNvSpPr>
            <a:spLocks noGrp="1"/>
          </p:cNvSpPr>
          <p:nvPr>
            <p:ph idx="1"/>
          </p:nvPr>
        </p:nvSpPr>
        <p:spPr/>
        <p:txBody>
          <a:bodyPr>
            <a:normAutofit/>
          </a:bodyPr>
          <a:lstStyle/>
          <a:p>
            <a:r>
              <a:rPr lang="fr-FR" sz="2800" b="1" dirty="0"/>
              <a:t>Robinson Crusoé et Vendredi</a:t>
            </a:r>
            <a:r>
              <a:rPr lang="fr-FR" sz="2800" dirty="0"/>
              <a:t> </a:t>
            </a:r>
            <a:r>
              <a:rPr lang="fr-FR" sz="2800" dirty="0" smtClean="0"/>
              <a:t>d</a:t>
            </a:r>
            <a:r>
              <a:rPr lang="cs-CZ" sz="2800" dirty="0" smtClean="0"/>
              <a:t>u</a:t>
            </a:r>
            <a:r>
              <a:rPr lang="fr-FR" sz="2800" dirty="0" smtClean="0"/>
              <a:t> </a:t>
            </a:r>
            <a:r>
              <a:rPr lang="fr-FR" sz="2800" dirty="0"/>
              <a:t>premier roman </a:t>
            </a:r>
            <a:r>
              <a:rPr lang="fr-FR" sz="2800" i="1" dirty="0"/>
              <a:t>Vendredi ou les Limbes du Pacifique </a:t>
            </a:r>
            <a:r>
              <a:rPr lang="fr-FR" sz="2800" dirty="0"/>
              <a:t>de </a:t>
            </a:r>
            <a:r>
              <a:rPr lang="fr-FR" sz="2800" dirty="0" smtClean="0"/>
              <a:t>1967</a:t>
            </a:r>
            <a:r>
              <a:rPr lang="cs-CZ" sz="2800" dirty="0" smtClean="0"/>
              <a:t> et de</a:t>
            </a:r>
            <a:r>
              <a:rPr lang="fr-FR" sz="2800" dirty="0" smtClean="0"/>
              <a:t> </a:t>
            </a:r>
            <a:r>
              <a:rPr lang="fr-FR" sz="2800" dirty="0"/>
              <a:t>sa réécriture de jeunesse </a:t>
            </a:r>
            <a:r>
              <a:rPr lang="cs-CZ" sz="2800" i="1" dirty="0" err="1" smtClean="0"/>
              <a:t>Vendredi</a:t>
            </a:r>
            <a:r>
              <a:rPr lang="cs-CZ" sz="2800" i="1" dirty="0" smtClean="0"/>
              <a:t> ou la </a:t>
            </a:r>
            <a:r>
              <a:rPr lang="cs-CZ" sz="2800" i="1" dirty="0" err="1" smtClean="0"/>
              <a:t>Vie</a:t>
            </a:r>
            <a:r>
              <a:rPr lang="cs-CZ" sz="2800" i="1" dirty="0" smtClean="0"/>
              <a:t> </a:t>
            </a:r>
            <a:r>
              <a:rPr lang="cs-CZ" sz="2800" i="1" dirty="0" err="1" smtClean="0"/>
              <a:t>sauvage</a:t>
            </a:r>
            <a:r>
              <a:rPr lang="cs-CZ" sz="2800" i="1" dirty="0" smtClean="0"/>
              <a:t> </a:t>
            </a:r>
            <a:r>
              <a:rPr lang="fr-FR" sz="2800" dirty="0" smtClean="0"/>
              <a:t>de </a:t>
            </a:r>
            <a:r>
              <a:rPr lang="fr-FR" sz="2800" dirty="0"/>
              <a:t>1971 </a:t>
            </a:r>
            <a:endParaRPr lang="cs-CZ" sz="2800" dirty="0" smtClean="0"/>
          </a:p>
          <a:p>
            <a:endParaRPr lang="cs-CZ" sz="2800" dirty="0"/>
          </a:p>
          <a:p>
            <a:r>
              <a:rPr lang="fr-FR" sz="2800" b="1" dirty="0"/>
              <a:t>Gaspard, Melchior, Balthazar + </a:t>
            </a:r>
            <a:r>
              <a:rPr lang="fr-FR" sz="2800" b="1" dirty="0" err="1"/>
              <a:t>Taor</a:t>
            </a:r>
            <a:r>
              <a:rPr lang="fr-FR" sz="2800" b="1" dirty="0"/>
              <a:t> et Hérode</a:t>
            </a:r>
            <a:r>
              <a:rPr lang="fr-FR" sz="2800" dirty="0"/>
              <a:t> </a:t>
            </a:r>
            <a:r>
              <a:rPr lang="cs-CZ" sz="2800" dirty="0" err="1" smtClean="0"/>
              <a:t>du</a:t>
            </a:r>
            <a:r>
              <a:rPr lang="fr-FR" sz="2800" dirty="0" smtClean="0"/>
              <a:t> </a:t>
            </a:r>
            <a:r>
              <a:rPr lang="fr-FR" sz="2800" dirty="0"/>
              <a:t>roman </a:t>
            </a:r>
            <a:r>
              <a:rPr lang="fr-FR" sz="2800" i="1" dirty="0"/>
              <a:t>Gaspard, Melchior &amp; Balthazar </a:t>
            </a:r>
            <a:r>
              <a:rPr lang="fr-FR" sz="2800" dirty="0"/>
              <a:t>de1980 et </a:t>
            </a:r>
            <a:r>
              <a:rPr lang="cs-CZ" sz="2800" dirty="0" smtClean="0"/>
              <a:t>de</a:t>
            </a:r>
            <a:r>
              <a:rPr lang="fr-FR" sz="2800" dirty="0" smtClean="0"/>
              <a:t> </a:t>
            </a:r>
            <a:r>
              <a:rPr lang="fr-FR" sz="2800" dirty="0"/>
              <a:t>sa réécriture </a:t>
            </a:r>
            <a:r>
              <a:rPr lang="cs-CZ" sz="2800" dirty="0"/>
              <a:t> </a:t>
            </a:r>
            <a:r>
              <a:rPr lang="cs-CZ" sz="2800" dirty="0" smtClean="0"/>
              <a:t>       </a:t>
            </a:r>
            <a:r>
              <a:rPr lang="cs-CZ" sz="2800" i="1" dirty="0" smtClean="0"/>
              <a:t>Les </a:t>
            </a:r>
            <a:r>
              <a:rPr lang="cs-CZ" sz="2800" i="1" dirty="0" err="1" smtClean="0"/>
              <a:t>rois</a:t>
            </a:r>
            <a:r>
              <a:rPr lang="cs-CZ" sz="2800" i="1" dirty="0" smtClean="0"/>
              <a:t> </a:t>
            </a:r>
            <a:r>
              <a:rPr lang="cs-CZ" sz="2800" i="1" dirty="0" err="1" smtClean="0"/>
              <a:t>mages</a:t>
            </a:r>
            <a:r>
              <a:rPr lang="cs-CZ" sz="2800" i="1" dirty="0" smtClean="0"/>
              <a:t> </a:t>
            </a:r>
            <a:r>
              <a:rPr lang="fr-FR" sz="2800" dirty="0" smtClean="0"/>
              <a:t>de </a:t>
            </a:r>
            <a:r>
              <a:rPr lang="fr-FR" sz="2800" dirty="0"/>
              <a:t>1985</a:t>
            </a:r>
            <a:endParaRPr lang="cs-CZ" sz="2800" dirty="0"/>
          </a:p>
        </p:txBody>
      </p:sp>
    </p:spTree>
    <p:extLst>
      <p:ext uri="{BB962C8B-B14F-4D97-AF65-F5344CB8AC3E}">
        <p14:creationId xmlns:p14="http://schemas.microsoft.com/office/powerpoint/2010/main" val="1923891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smtClean="0"/>
              <a:t>Vendredi</a:t>
            </a:r>
            <a:r>
              <a:rPr lang="cs-CZ" dirty="0" smtClean="0"/>
              <a:t> ou la </a:t>
            </a:r>
            <a:r>
              <a:rPr lang="cs-CZ" dirty="0" err="1" smtClean="0"/>
              <a:t>vie</a:t>
            </a:r>
            <a:r>
              <a:rPr lang="cs-CZ" dirty="0" smtClean="0"/>
              <a:t> </a:t>
            </a:r>
            <a:r>
              <a:rPr lang="cs-CZ" dirty="0" err="1" smtClean="0"/>
              <a:t>sauvage</a:t>
            </a:r>
            <a:endParaRPr lang="cs-CZ" dirty="0"/>
          </a:p>
        </p:txBody>
      </p:sp>
      <p:sp>
        <p:nvSpPr>
          <p:cNvPr id="3" name="Zástupný symbol pro obsah 2"/>
          <p:cNvSpPr>
            <a:spLocks noGrp="1"/>
          </p:cNvSpPr>
          <p:nvPr>
            <p:ph idx="1"/>
          </p:nvPr>
        </p:nvSpPr>
        <p:spPr/>
        <p:txBody>
          <a:bodyPr>
            <a:normAutofit lnSpcReduction="10000"/>
          </a:bodyPr>
          <a:lstStyle/>
          <a:p>
            <a:pPr lvl="0"/>
            <a:r>
              <a:rPr lang="cs-CZ" i="1" dirty="0" smtClean="0"/>
              <a:t>Robinson:</a:t>
            </a:r>
          </a:p>
          <a:p>
            <a:pPr lvl="0" algn="just"/>
            <a:r>
              <a:rPr lang="fr-FR" i="1" dirty="0" smtClean="0"/>
              <a:t>«</a:t>
            </a:r>
            <a:r>
              <a:rPr lang="fr-FR" i="1" dirty="0"/>
              <a:t> C’est une histoire extraordinaire que tout le monde connaît et qui m’a permis d’aborder des questions essentielles sur la solitude, les différences entre les hommes, la beauté de la nature qu’il faut préserver… J’ai d’abord écrit une version très longue, Vendredi ou les Limbes du Pacifiques puis, en 1971, je l’ai réécrite complètement en ne gardant que l’essentiel et ça a donné Vendredi ou la Vie sauvage. Mais ce n’est pas une version pour les enfants ! Je n’écris pas pour les enfants. J’écris pour être lu de tous. J’écris de mon mieux. Et quand j’approche de mon mieux, ce que j’écris est si bon que les enfants peuvent me lire aussi. </a:t>
            </a:r>
            <a:r>
              <a:rPr lang="fr-FR" i="1" dirty="0" smtClean="0"/>
              <a:t>»</a:t>
            </a:r>
            <a:r>
              <a:rPr lang="cs-CZ" i="1" dirty="0" smtClean="0"/>
              <a:t> </a:t>
            </a:r>
          </a:p>
          <a:p>
            <a:pPr lvl="0" algn="just"/>
            <a:r>
              <a:rPr lang="cs-CZ" i="1" dirty="0" err="1" smtClean="0"/>
              <a:t>Vendredi</a:t>
            </a:r>
            <a:r>
              <a:rPr lang="cs-CZ" i="1" dirty="0" smtClean="0"/>
              <a:t>:</a:t>
            </a:r>
          </a:p>
          <a:p>
            <a:pPr algn="just"/>
            <a:r>
              <a:rPr lang="fr-FR" i="1" dirty="0"/>
              <a:t>« C’est un inventeur, un poète, un personnage merveilleux et attachant auquel je voulais donner le premier rôle. </a:t>
            </a:r>
            <a:r>
              <a:rPr lang="fr-FR" i="1" dirty="0" smtClean="0"/>
              <a:t>»</a:t>
            </a:r>
            <a:r>
              <a:rPr lang="cs-CZ" i="1" dirty="0"/>
              <a:t> (M. </a:t>
            </a:r>
            <a:r>
              <a:rPr lang="cs-CZ" i="1" dirty="0" err="1"/>
              <a:t>Tournier</a:t>
            </a:r>
            <a:r>
              <a:rPr lang="cs-CZ" i="1" dirty="0"/>
              <a:t> </a:t>
            </a:r>
            <a:r>
              <a:rPr lang="cs-CZ" i="1" dirty="0" err="1"/>
              <a:t>dans</a:t>
            </a:r>
            <a:r>
              <a:rPr lang="cs-CZ" i="1" dirty="0"/>
              <a:t> </a:t>
            </a:r>
            <a:r>
              <a:rPr lang="cs-CZ" i="1" dirty="0" err="1"/>
              <a:t>l‘entretien</a:t>
            </a:r>
            <a:r>
              <a:rPr lang="cs-CZ" i="1" dirty="0"/>
              <a:t> </a:t>
            </a:r>
            <a:r>
              <a:rPr lang="cs-CZ" i="1" dirty="0" err="1"/>
              <a:t>pour</a:t>
            </a:r>
            <a:r>
              <a:rPr lang="cs-CZ" i="1" dirty="0"/>
              <a:t> Folio Junior)</a:t>
            </a:r>
          </a:p>
          <a:p>
            <a:pPr lvl="0" algn="just"/>
            <a:endParaRPr lang="cs-CZ" dirty="0"/>
          </a:p>
          <a:p>
            <a:endParaRPr lang="cs-CZ" dirty="0"/>
          </a:p>
        </p:txBody>
      </p:sp>
    </p:spTree>
    <p:extLst>
      <p:ext uri="{BB962C8B-B14F-4D97-AF65-F5344CB8AC3E}">
        <p14:creationId xmlns:p14="http://schemas.microsoft.com/office/powerpoint/2010/main" val="21056118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smtClean="0"/>
              <a:t>Popularité</a:t>
            </a:r>
            <a:r>
              <a:rPr lang="cs-CZ" dirty="0" smtClean="0"/>
              <a:t> de </a:t>
            </a:r>
            <a:r>
              <a:rPr lang="cs-CZ" dirty="0" err="1" smtClean="0"/>
              <a:t>vendredi</a:t>
            </a:r>
            <a:endParaRPr lang="cs-CZ" dirty="0"/>
          </a:p>
        </p:txBody>
      </p:sp>
      <p:sp>
        <p:nvSpPr>
          <p:cNvPr id="3" name="Zástupný symbol pro obsah 2"/>
          <p:cNvSpPr>
            <a:spLocks noGrp="1"/>
          </p:cNvSpPr>
          <p:nvPr>
            <p:ph idx="1"/>
          </p:nvPr>
        </p:nvSpPr>
        <p:spPr/>
        <p:txBody>
          <a:bodyPr/>
          <a:lstStyle/>
          <a:p>
            <a:pPr algn="just"/>
            <a:r>
              <a:rPr lang="cs-CZ" dirty="0" smtClean="0"/>
              <a:t>Michel </a:t>
            </a:r>
            <a:r>
              <a:rPr lang="cs-CZ" dirty="0" err="1" smtClean="0"/>
              <a:t>Tournier</a:t>
            </a:r>
            <a:r>
              <a:rPr lang="cs-CZ" dirty="0" smtClean="0"/>
              <a:t> </a:t>
            </a:r>
            <a:r>
              <a:rPr lang="cs-CZ" dirty="0" err="1" smtClean="0"/>
              <a:t>sensible</a:t>
            </a:r>
            <a:r>
              <a:rPr lang="cs-CZ" dirty="0" smtClean="0"/>
              <a:t> </a:t>
            </a:r>
            <a:r>
              <a:rPr lang="cs-CZ" dirty="0" err="1" smtClean="0"/>
              <a:t>aux</a:t>
            </a:r>
            <a:r>
              <a:rPr lang="cs-CZ" dirty="0" smtClean="0"/>
              <a:t> </a:t>
            </a:r>
            <a:r>
              <a:rPr lang="cs-CZ" dirty="0" err="1" smtClean="0"/>
              <a:t>dates</a:t>
            </a:r>
            <a:r>
              <a:rPr lang="cs-CZ" dirty="0" smtClean="0"/>
              <a:t> : </a:t>
            </a:r>
          </a:p>
          <a:p>
            <a:pPr algn="just"/>
            <a:r>
              <a:rPr lang="cs-CZ" dirty="0" err="1" smtClean="0"/>
              <a:t>né</a:t>
            </a:r>
            <a:r>
              <a:rPr lang="cs-CZ" dirty="0" smtClean="0"/>
              <a:t> </a:t>
            </a:r>
            <a:r>
              <a:rPr lang="cs-CZ" dirty="0" err="1" smtClean="0"/>
              <a:t>le</a:t>
            </a:r>
            <a:r>
              <a:rPr lang="cs-CZ" dirty="0" smtClean="0"/>
              <a:t> </a:t>
            </a:r>
            <a:r>
              <a:rPr lang="cs-CZ" dirty="0" err="1" smtClean="0"/>
              <a:t>même</a:t>
            </a:r>
            <a:r>
              <a:rPr lang="cs-CZ" dirty="0" smtClean="0"/>
              <a:t> </a:t>
            </a:r>
            <a:r>
              <a:rPr lang="cs-CZ" dirty="0" err="1" smtClean="0"/>
              <a:t>jour</a:t>
            </a:r>
            <a:r>
              <a:rPr lang="cs-CZ" dirty="0" smtClean="0"/>
              <a:t> </a:t>
            </a:r>
            <a:r>
              <a:rPr lang="cs-CZ" dirty="0" err="1" smtClean="0"/>
              <a:t>que</a:t>
            </a:r>
            <a:r>
              <a:rPr lang="cs-CZ" dirty="0" smtClean="0"/>
              <a:t> Robinson </a:t>
            </a:r>
            <a:r>
              <a:rPr lang="cs-CZ" dirty="0" err="1" smtClean="0"/>
              <a:t>Crusoé</a:t>
            </a:r>
            <a:r>
              <a:rPr lang="cs-CZ" dirty="0" smtClean="0"/>
              <a:t> de Daniel </a:t>
            </a:r>
            <a:r>
              <a:rPr lang="cs-CZ" dirty="0" err="1" smtClean="0"/>
              <a:t>Defoe</a:t>
            </a:r>
            <a:r>
              <a:rPr lang="cs-CZ" dirty="0" smtClean="0"/>
              <a:t> </a:t>
            </a:r>
          </a:p>
          <a:p>
            <a:pPr algn="just"/>
            <a:r>
              <a:rPr lang="cs-CZ" dirty="0" smtClean="0"/>
              <a:t>– </a:t>
            </a:r>
            <a:r>
              <a:rPr lang="cs-CZ" dirty="0" err="1" smtClean="0"/>
              <a:t>le</a:t>
            </a:r>
            <a:r>
              <a:rPr lang="cs-CZ" dirty="0" smtClean="0"/>
              <a:t> 19 </a:t>
            </a:r>
            <a:r>
              <a:rPr lang="cs-CZ" dirty="0" err="1" smtClean="0"/>
              <a:t>décembre</a:t>
            </a:r>
            <a:r>
              <a:rPr lang="cs-CZ" dirty="0" smtClean="0"/>
              <a:t> 1737 X 1924</a:t>
            </a:r>
          </a:p>
          <a:p>
            <a:pPr algn="just"/>
            <a:endParaRPr lang="cs-CZ" i="1" dirty="0"/>
          </a:p>
          <a:p>
            <a:pPr algn="just"/>
            <a:r>
              <a:rPr lang="fr-FR" i="1" dirty="0" smtClean="0"/>
              <a:t>«</a:t>
            </a:r>
            <a:r>
              <a:rPr lang="fr-FR" i="1" dirty="0"/>
              <a:t> J’ai reçu ces jours-ci la plus belle lettre qui m’ai jamais été envoyée. Elle provenait d’un instituteur de la Drôme qui venait de prendre sa retraite et me remerciait d’avoir écrit </a:t>
            </a:r>
            <a:r>
              <a:rPr lang="fr-FR" dirty="0"/>
              <a:t>Vendredi ou la Vie sauvage</a:t>
            </a:r>
            <a:r>
              <a:rPr lang="fr-FR" i="1" dirty="0"/>
              <a:t>, son livre de base pendant toute sa vie dans son école communale. Ça, c’est mon Nobel de littérature, c’est le sommet de ma carrière. </a:t>
            </a:r>
            <a:endParaRPr lang="cs-CZ" i="1" dirty="0" smtClean="0"/>
          </a:p>
          <a:p>
            <a:pPr algn="just"/>
            <a:r>
              <a:rPr lang="fr-FR" i="1" dirty="0" smtClean="0"/>
              <a:t>Si </a:t>
            </a:r>
            <a:r>
              <a:rPr lang="fr-FR" i="1" dirty="0"/>
              <a:t>dans cent ans, en 2111, on dit : « Tournier, c’est l’auteur de </a:t>
            </a:r>
            <a:r>
              <a:rPr lang="fr-FR" dirty="0"/>
              <a:t>Vendredi ou la Vie sauvage</a:t>
            </a:r>
            <a:r>
              <a:rPr lang="fr-FR" i="1" dirty="0"/>
              <a:t> », ça me suffit ! </a:t>
            </a:r>
            <a:r>
              <a:rPr lang="fr-FR" i="1" dirty="0" smtClean="0"/>
              <a:t>»</a:t>
            </a:r>
            <a:r>
              <a:rPr lang="cs-CZ" i="1" dirty="0" smtClean="0"/>
              <a:t> (M</a:t>
            </a:r>
            <a:r>
              <a:rPr lang="cs-CZ" i="1" dirty="0" smtClean="0"/>
              <a:t>. </a:t>
            </a:r>
            <a:r>
              <a:rPr lang="cs-CZ" i="1" dirty="0" err="1" smtClean="0"/>
              <a:t>Tournier</a:t>
            </a:r>
            <a:r>
              <a:rPr lang="cs-CZ" i="1" dirty="0" smtClean="0"/>
              <a:t> </a:t>
            </a:r>
            <a:r>
              <a:rPr lang="cs-CZ" i="1" dirty="0" err="1" smtClean="0"/>
              <a:t>dans</a:t>
            </a:r>
            <a:r>
              <a:rPr lang="cs-CZ" i="1" dirty="0" smtClean="0"/>
              <a:t> les </a:t>
            </a:r>
            <a:r>
              <a:rPr lang="cs-CZ" i="1" dirty="0" err="1" smtClean="0"/>
              <a:t>entretiens</a:t>
            </a:r>
            <a:r>
              <a:rPr lang="cs-CZ" i="1" dirty="0" smtClean="0"/>
              <a:t> </a:t>
            </a:r>
            <a:r>
              <a:rPr lang="cs-CZ" i="1" dirty="0" err="1" smtClean="0"/>
              <a:t>avec</a:t>
            </a:r>
            <a:r>
              <a:rPr lang="cs-CZ" i="1" dirty="0" smtClean="0"/>
              <a:t> Michel Martin-Roland)</a:t>
            </a:r>
            <a:endParaRPr lang="cs-CZ" dirty="0"/>
          </a:p>
        </p:txBody>
      </p:sp>
    </p:spTree>
    <p:extLst>
      <p:ext uri="{BB962C8B-B14F-4D97-AF65-F5344CB8AC3E}">
        <p14:creationId xmlns:p14="http://schemas.microsoft.com/office/powerpoint/2010/main" val="419878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Les </a:t>
            </a:r>
            <a:r>
              <a:rPr lang="cs-CZ" dirty="0" err="1" smtClean="0"/>
              <a:t>rois</a:t>
            </a:r>
            <a:r>
              <a:rPr lang="cs-CZ" dirty="0" smtClean="0"/>
              <a:t> </a:t>
            </a:r>
            <a:r>
              <a:rPr lang="cs-CZ" dirty="0" err="1" smtClean="0"/>
              <a:t>mages</a:t>
            </a:r>
            <a:endParaRPr lang="cs-CZ" dirty="0"/>
          </a:p>
        </p:txBody>
      </p:sp>
      <p:sp>
        <p:nvSpPr>
          <p:cNvPr id="3" name="Zástupný symbol pro obsah 2"/>
          <p:cNvSpPr>
            <a:spLocks noGrp="1"/>
          </p:cNvSpPr>
          <p:nvPr>
            <p:ph idx="1"/>
          </p:nvPr>
        </p:nvSpPr>
        <p:spPr/>
        <p:txBody>
          <a:bodyPr/>
          <a:lstStyle/>
          <a:p>
            <a:pPr lvl="0"/>
            <a:r>
              <a:rPr lang="cs-CZ" dirty="0" smtClean="0"/>
              <a:t>- </a:t>
            </a:r>
            <a:r>
              <a:rPr lang="fr-FR" dirty="0" smtClean="0"/>
              <a:t>On </a:t>
            </a:r>
            <a:r>
              <a:rPr lang="fr-FR" dirty="0"/>
              <a:t>vous parle politique et vous répondez spiritualité. Avez-vous la foi ?</a:t>
            </a:r>
            <a:endParaRPr lang="cs-CZ" dirty="0"/>
          </a:p>
          <a:p>
            <a:pPr lvl="0" algn="just"/>
            <a:r>
              <a:rPr lang="cs-CZ" i="1" dirty="0" smtClean="0"/>
              <a:t>- </a:t>
            </a:r>
            <a:r>
              <a:rPr lang="fr-FR" i="1" dirty="0" smtClean="0"/>
              <a:t>Je </a:t>
            </a:r>
            <a:r>
              <a:rPr lang="fr-FR" i="1" dirty="0"/>
              <a:t>ne peux pas vous dire que j’ai la foi, mais j’ai la substance chrétienne. Je suis chrétien, je respire, je mange, je bois, je pisse chrétien. L’église collée à ma maison a été récemment confiée à un nouveau prêtre qui est venu me voir. Je lui ai dit : </a:t>
            </a:r>
            <a:r>
              <a:rPr lang="fr-FR" dirty="0"/>
              <a:t>« Mon père j’ai écrit un roman chrétien, </a:t>
            </a:r>
            <a:r>
              <a:rPr lang="fr-FR" i="1" dirty="0"/>
              <a:t>Gaspard, Melchior &amp; Balthazar</a:t>
            </a:r>
            <a:r>
              <a:rPr lang="fr-FR" dirty="0"/>
              <a:t>, mais en ce qui me concerne ne me demandez pas si j’ai la foi ou si je suis pratiquant. Je suis tout autre chose : j’ai été fabriqué comme ça, je suis un produit de l’éducation chrétienne, pensionnaire de collèges catholiques pendant des années, avec des professeurs en soutane. C’est ma substance. Je suis substantiellement chrétien, de même que je suis substantiellement français. »</a:t>
            </a:r>
            <a:r>
              <a:rPr lang="fr-FR" i="1" dirty="0"/>
              <a:t> </a:t>
            </a:r>
            <a:r>
              <a:rPr lang="fr-FR" i="1" dirty="0" smtClean="0"/>
              <a:t>(</a:t>
            </a:r>
            <a:r>
              <a:rPr lang="cs-CZ" dirty="0" err="1" smtClean="0"/>
              <a:t>entretiens</a:t>
            </a:r>
            <a:r>
              <a:rPr lang="cs-CZ" dirty="0" smtClean="0"/>
              <a:t> </a:t>
            </a:r>
            <a:r>
              <a:rPr lang="cs-CZ" dirty="0" err="1" smtClean="0"/>
              <a:t>avec</a:t>
            </a:r>
            <a:r>
              <a:rPr lang="cs-CZ" dirty="0" smtClean="0"/>
              <a:t> Michel Martin-Roland</a:t>
            </a:r>
            <a:r>
              <a:rPr lang="fr-FR" i="1" dirty="0" smtClean="0"/>
              <a:t>)</a:t>
            </a:r>
            <a:endParaRPr lang="cs-CZ" dirty="0"/>
          </a:p>
          <a:p>
            <a:endParaRPr lang="cs-CZ" dirty="0"/>
          </a:p>
        </p:txBody>
      </p:sp>
    </p:spTree>
    <p:extLst>
      <p:ext uri="{BB962C8B-B14F-4D97-AF65-F5344CB8AC3E}">
        <p14:creationId xmlns:p14="http://schemas.microsoft.com/office/powerpoint/2010/main" val="1148904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smtClean="0"/>
              <a:t>intertextualité</a:t>
            </a:r>
            <a:endParaRPr lang="cs-CZ" dirty="0"/>
          </a:p>
        </p:txBody>
      </p:sp>
      <p:sp>
        <p:nvSpPr>
          <p:cNvPr id="3" name="Zástupný symbol pro obsah 2"/>
          <p:cNvSpPr>
            <a:spLocks noGrp="1"/>
          </p:cNvSpPr>
          <p:nvPr>
            <p:ph idx="1"/>
          </p:nvPr>
        </p:nvSpPr>
        <p:spPr/>
        <p:txBody>
          <a:bodyPr/>
          <a:lstStyle/>
          <a:p>
            <a:endParaRPr lang="cs-CZ" dirty="0" smtClean="0"/>
          </a:p>
          <a:p>
            <a:r>
              <a:rPr lang="cs-CZ" dirty="0" err="1" smtClean="0"/>
              <a:t>Nous</a:t>
            </a:r>
            <a:r>
              <a:rPr lang="cs-CZ" dirty="0" smtClean="0"/>
              <a:t> </a:t>
            </a:r>
            <a:r>
              <a:rPr lang="cs-CZ" dirty="0" err="1" smtClean="0"/>
              <a:t>pouvons</a:t>
            </a:r>
            <a:r>
              <a:rPr lang="cs-CZ" dirty="0" smtClean="0"/>
              <a:t> </a:t>
            </a:r>
            <a:r>
              <a:rPr lang="cs-CZ" dirty="0" err="1" smtClean="0"/>
              <a:t>parler</a:t>
            </a:r>
            <a:r>
              <a:rPr lang="cs-CZ" dirty="0" smtClean="0"/>
              <a:t> </a:t>
            </a:r>
            <a:r>
              <a:rPr lang="cs-CZ" dirty="0" err="1" smtClean="0"/>
              <a:t>d‘intertextualité</a:t>
            </a:r>
            <a:r>
              <a:rPr lang="cs-CZ" dirty="0" smtClean="0"/>
              <a:t> … </a:t>
            </a:r>
            <a:r>
              <a:rPr lang="fr-FR" dirty="0"/>
              <a:t>« </a:t>
            </a:r>
            <a:r>
              <a:rPr lang="cs-CZ" i="1" dirty="0" err="1" smtClean="0"/>
              <a:t>lorsqu‘on</a:t>
            </a:r>
            <a:r>
              <a:rPr lang="cs-CZ" i="1" dirty="0" smtClean="0"/>
              <a:t> </a:t>
            </a:r>
            <a:r>
              <a:rPr lang="cs-CZ" i="1" dirty="0" err="1" smtClean="0"/>
              <a:t>est</a:t>
            </a:r>
            <a:r>
              <a:rPr lang="cs-CZ" i="1" dirty="0" smtClean="0"/>
              <a:t> en </a:t>
            </a:r>
            <a:r>
              <a:rPr lang="cs-CZ" i="1" dirty="0" err="1" smtClean="0"/>
              <a:t>mesure</a:t>
            </a:r>
            <a:r>
              <a:rPr lang="cs-CZ" i="1" dirty="0" smtClean="0"/>
              <a:t> de </a:t>
            </a:r>
            <a:r>
              <a:rPr lang="cs-CZ" i="1" dirty="0" err="1" smtClean="0"/>
              <a:t>répérer</a:t>
            </a:r>
            <a:r>
              <a:rPr lang="cs-CZ" i="1" dirty="0" smtClean="0"/>
              <a:t> </a:t>
            </a:r>
            <a:r>
              <a:rPr lang="cs-CZ" i="1" dirty="0" err="1" smtClean="0"/>
              <a:t>dans</a:t>
            </a:r>
            <a:r>
              <a:rPr lang="cs-CZ" i="1" dirty="0" smtClean="0"/>
              <a:t> </a:t>
            </a:r>
            <a:r>
              <a:rPr lang="cs-CZ" i="1" dirty="0" err="1" smtClean="0"/>
              <a:t>un</a:t>
            </a:r>
            <a:r>
              <a:rPr lang="cs-CZ" i="1" dirty="0" smtClean="0"/>
              <a:t> texte, des </a:t>
            </a:r>
            <a:r>
              <a:rPr lang="cs-CZ" i="1" dirty="0" err="1" smtClean="0"/>
              <a:t>éléments</a:t>
            </a:r>
            <a:r>
              <a:rPr lang="cs-CZ" i="1" dirty="0" smtClean="0"/>
              <a:t> </a:t>
            </a:r>
            <a:r>
              <a:rPr lang="cs-CZ" i="1" dirty="0" err="1" smtClean="0"/>
              <a:t>structurés</a:t>
            </a:r>
            <a:r>
              <a:rPr lang="cs-CZ" i="1" dirty="0" smtClean="0"/>
              <a:t> </a:t>
            </a:r>
            <a:r>
              <a:rPr lang="cs-CZ" i="1" dirty="0" err="1" smtClean="0"/>
              <a:t>antérieurement</a:t>
            </a:r>
            <a:r>
              <a:rPr lang="cs-CZ" i="1" dirty="0" smtClean="0"/>
              <a:t> à </a:t>
            </a:r>
            <a:r>
              <a:rPr lang="cs-CZ" i="1" dirty="0" err="1" smtClean="0"/>
              <a:t>lui</a:t>
            </a:r>
            <a:r>
              <a:rPr lang="fr-FR" dirty="0"/>
              <a:t> </a:t>
            </a:r>
            <a:r>
              <a:rPr lang="fr-FR" dirty="0" smtClean="0"/>
              <a:t>»</a:t>
            </a:r>
            <a:r>
              <a:rPr lang="cs-CZ" dirty="0" smtClean="0"/>
              <a:t>. </a:t>
            </a:r>
            <a:r>
              <a:rPr lang="cs-CZ" i="1" dirty="0" smtClean="0"/>
              <a:t>(</a:t>
            </a:r>
            <a:r>
              <a:rPr lang="cs-CZ" i="1" dirty="0" err="1" smtClean="0"/>
              <a:t>Gignoux</a:t>
            </a:r>
            <a:r>
              <a:rPr lang="cs-CZ" i="1" dirty="0" smtClean="0"/>
              <a:t>)</a:t>
            </a:r>
          </a:p>
          <a:p>
            <a:r>
              <a:rPr lang="cs-CZ" i="1" dirty="0" smtClean="0"/>
              <a:t>Les </a:t>
            </a:r>
            <a:r>
              <a:rPr lang="cs-CZ" i="1" dirty="0" err="1" smtClean="0"/>
              <a:t>rois</a:t>
            </a:r>
            <a:r>
              <a:rPr lang="cs-CZ" i="1" dirty="0" smtClean="0"/>
              <a:t> </a:t>
            </a:r>
            <a:r>
              <a:rPr lang="cs-CZ" i="1" dirty="0" err="1" smtClean="0"/>
              <a:t>mages</a:t>
            </a:r>
            <a:r>
              <a:rPr lang="cs-CZ" dirty="0" smtClean="0"/>
              <a:t> – </a:t>
            </a:r>
            <a:r>
              <a:rPr lang="cs-CZ" dirty="0" err="1" smtClean="0"/>
              <a:t>l‘écho</a:t>
            </a:r>
            <a:r>
              <a:rPr lang="cs-CZ" dirty="0" smtClean="0"/>
              <a:t> de </a:t>
            </a:r>
            <a:r>
              <a:rPr lang="cs-CZ" dirty="0" err="1" smtClean="0"/>
              <a:t>quelques</a:t>
            </a:r>
            <a:r>
              <a:rPr lang="cs-CZ" dirty="0" smtClean="0"/>
              <a:t> </a:t>
            </a:r>
            <a:r>
              <a:rPr lang="cs-CZ" dirty="0" err="1" smtClean="0"/>
              <a:t>passages</a:t>
            </a:r>
            <a:r>
              <a:rPr lang="cs-CZ" dirty="0" smtClean="0"/>
              <a:t> </a:t>
            </a:r>
            <a:r>
              <a:rPr lang="cs-CZ" dirty="0" err="1" smtClean="0"/>
              <a:t>bibliques</a:t>
            </a:r>
            <a:r>
              <a:rPr lang="cs-CZ" dirty="0" smtClean="0"/>
              <a:t>, </a:t>
            </a:r>
            <a:r>
              <a:rPr lang="cs-CZ" dirty="0" err="1" smtClean="0"/>
              <a:t>transposition</a:t>
            </a:r>
            <a:r>
              <a:rPr lang="cs-CZ" dirty="0" smtClean="0"/>
              <a:t> </a:t>
            </a:r>
            <a:r>
              <a:rPr lang="cs-CZ" dirty="0" err="1" smtClean="0"/>
              <a:t>sérieuse</a:t>
            </a:r>
            <a:endParaRPr lang="cs-CZ" dirty="0" smtClean="0"/>
          </a:p>
          <a:p>
            <a:r>
              <a:rPr lang="fr-FR" dirty="0"/>
              <a:t>« </a:t>
            </a:r>
            <a:r>
              <a:rPr lang="cs-CZ" i="1" dirty="0" err="1" smtClean="0"/>
              <a:t>Jésus</a:t>
            </a:r>
            <a:r>
              <a:rPr lang="cs-CZ" i="1" dirty="0" smtClean="0"/>
              <a:t> </a:t>
            </a:r>
            <a:r>
              <a:rPr lang="cs-CZ" i="1" dirty="0" err="1" smtClean="0"/>
              <a:t>donc</a:t>
            </a:r>
            <a:r>
              <a:rPr lang="cs-CZ" i="1" dirty="0" smtClean="0"/>
              <a:t> </a:t>
            </a:r>
            <a:r>
              <a:rPr lang="cs-CZ" i="1" dirty="0" err="1" smtClean="0"/>
              <a:t>étant</a:t>
            </a:r>
            <a:r>
              <a:rPr lang="cs-CZ" i="1" dirty="0" smtClean="0"/>
              <a:t> </a:t>
            </a:r>
            <a:r>
              <a:rPr lang="cs-CZ" i="1" dirty="0" err="1" smtClean="0"/>
              <a:t>né</a:t>
            </a:r>
            <a:r>
              <a:rPr lang="cs-CZ" i="1" dirty="0" smtClean="0"/>
              <a:t> à </a:t>
            </a:r>
            <a:r>
              <a:rPr lang="cs-CZ" i="1" dirty="0" err="1" smtClean="0"/>
              <a:t>Bethléem</a:t>
            </a:r>
            <a:r>
              <a:rPr lang="cs-CZ" i="1" dirty="0" smtClean="0"/>
              <a:t> de Juda, </a:t>
            </a:r>
            <a:r>
              <a:rPr lang="cs-CZ" i="1" dirty="0" err="1" smtClean="0"/>
              <a:t>aux</a:t>
            </a:r>
            <a:r>
              <a:rPr lang="cs-CZ" i="1" dirty="0" smtClean="0"/>
              <a:t> </a:t>
            </a:r>
            <a:r>
              <a:rPr lang="cs-CZ" i="1" dirty="0" err="1" smtClean="0"/>
              <a:t>jours</a:t>
            </a:r>
            <a:r>
              <a:rPr lang="cs-CZ" i="1" dirty="0" smtClean="0"/>
              <a:t> </a:t>
            </a:r>
            <a:r>
              <a:rPr lang="cs-CZ" i="1" dirty="0" err="1" smtClean="0"/>
              <a:t>du</a:t>
            </a:r>
            <a:r>
              <a:rPr lang="cs-CZ" i="1" dirty="0" smtClean="0"/>
              <a:t> </a:t>
            </a:r>
            <a:r>
              <a:rPr lang="cs-CZ" i="1" dirty="0" err="1" smtClean="0"/>
              <a:t>roi</a:t>
            </a:r>
            <a:r>
              <a:rPr lang="cs-CZ" i="1" dirty="0" smtClean="0"/>
              <a:t> </a:t>
            </a:r>
            <a:r>
              <a:rPr lang="cs-CZ" i="1" dirty="0" err="1" smtClean="0"/>
              <a:t>Hérode</a:t>
            </a:r>
            <a:r>
              <a:rPr lang="cs-CZ" i="1" dirty="0" smtClean="0"/>
              <a:t>, </a:t>
            </a:r>
            <a:r>
              <a:rPr lang="cs-CZ" b="1" i="1" dirty="0" err="1" smtClean="0"/>
              <a:t>voilà</a:t>
            </a:r>
            <a:r>
              <a:rPr lang="cs-CZ" b="1" i="1" dirty="0" smtClean="0"/>
              <a:t> </a:t>
            </a:r>
            <a:r>
              <a:rPr lang="cs-CZ" b="1" i="1" dirty="0" err="1" smtClean="0"/>
              <a:t>que</a:t>
            </a:r>
            <a:r>
              <a:rPr lang="cs-CZ" b="1" i="1" dirty="0" smtClean="0"/>
              <a:t> des </a:t>
            </a:r>
            <a:r>
              <a:rPr lang="cs-CZ" b="1" i="1" dirty="0" err="1" smtClean="0"/>
              <a:t>mages</a:t>
            </a:r>
            <a:r>
              <a:rPr lang="cs-CZ" b="1" i="1" dirty="0" smtClean="0"/>
              <a:t> </a:t>
            </a:r>
            <a:r>
              <a:rPr lang="cs-CZ" b="1" i="1" dirty="0" err="1" smtClean="0"/>
              <a:t>vinrent</a:t>
            </a:r>
            <a:r>
              <a:rPr lang="cs-CZ" b="1" i="1" dirty="0" smtClean="0"/>
              <a:t> </a:t>
            </a:r>
            <a:r>
              <a:rPr lang="cs-CZ" b="1" i="1" dirty="0" err="1" smtClean="0"/>
              <a:t>d‘Orient</a:t>
            </a:r>
            <a:r>
              <a:rPr lang="cs-CZ" b="1" i="1" dirty="0" smtClean="0"/>
              <a:t> à </a:t>
            </a:r>
            <a:r>
              <a:rPr lang="cs-CZ" b="1" i="1" dirty="0" err="1" smtClean="0"/>
              <a:t>Jérusalem</a:t>
            </a:r>
            <a:r>
              <a:rPr lang="cs-CZ" i="1" dirty="0" smtClean="0"/>
              <a:t>.</a:t>
            </a:r>
            <a:r>
              <a:rPr lang="fr-FR" dirty="0"/>
              <a:t> </a:t>
            </a:r>
            <a:r>
              <a:rPr lang="fr-FR" dirty="0" smtClean="0"/>
              <a:t>»</a:t>
            </a:r>
            <a:r>
              <a:rPr lang="cs-CZ" dirty="0" smtClean="0"/>
              <a:t> (</a:t>
            </a:r>
            <a:r>
              <a:rPr lang="cs-CZ" dirty="0" err="1" smtClean="0"/>
              <a:t>Évangile</a:t>
            </a:r>
            <a:r>
              <a:rPr lang="cs-CZ" dirty="0" smtClean="0"/>
              <a:t>, </a:t>
            </a:r>
            <a:r>
              <a:rPr lang="cs-CZ" dirty="0" err="1" smtClean="0"/>
              <a:t>Mathieu</a:t>
            </a:r>
            <a:r>
              <a:rPr lang="cs-CZ" dirty="0" smtClean="0"/>
              <a:t>)</a:t>
            </a:r>
          </a:p>
          <a:p>
            <a:r>
              <a:rPr lang="cs-CZ" dirty="0" err="1" smtClean="0"/>
              <a:t>Réduction</a:t>
            </a:r>
            <a:endParaRPr lang="cs-CZ" dirty="0" smtClean="0"/>
          </a:p>
          <a:p>
            <a:r>
              <a:rPr lang="cs-CZ" dirty="0" err="1" smtClean="0"/>
              <a:t>Augmentation</a:t>
            </a:r>
            <a:endParaRPr lang="cs-CZ" dirty="0"/>
          </a:p>
        </p:txBody>
      </p:sp>
    </p:spTree>
    <p:extLst>
      <p:ext uri="{BB962C8B-B14F-4D97-AF65-F5344CB8AC3E}">
        <p14:creationId xmlns:p14="http://schemas.microsoft.com/office/powerpoint/2010/main" val="370513700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á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475</TotalTime>
  <Words>379</Words>
  <Application>Microsoft Office PowerPoint</Application>
  <PresentationFormat>Širokoúhlá obrazovka</PresentationFormat>
  <Paragraphs>70</Paragraphs>
  <Slides>13</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13</vt:i4>
      </vt:variant>
    </vt:vector>
  </HeadingPairs>
  <TitlesOfParts>
    <vt:vector size="17" baseType="lpstr">
      <vt:lpstr>Tw Cen MT</vt:lpstr>
      <vt:lpstr>Tw Cen MT Condensed</vt:lpstr>
      <vt:lpstr>Wingdings 3</vt:lpstr>
      <vt:lpstr>Integrál</vt:lpstr>
      <vt:lpstr>Quelques personnages mythiques présentés aux jeunes par Michel Tournier </vt:lpstr>
      <vt:lpstr>Michel tournier (1924-2016)</vt:lpstr>
      <vt:lpstr>Oeuvre littéraire</vt:lpstr>
      <vt:lpstr>littérature de jeunesse</vt:lpstr>
      <vt:lpstr>Personnages réécrits</vt:lpstr>
      <vt:lpstr>Vendredi ou la vie sauvage</vt:lpstr>
      <vt:lpstr>Popularité de vendredi</vt:lpstr>
      <vt:lpstr>Les rois mages</vt:lpstr>
      <vt:lpstr>intertextualité</vt:lpstr>
      <vt:lpstr>Les rois mages</vt:lpstr>
      <vt:lpstr>Titres réécrits</vt:lpstr>
      <vt:lpstr>Communication avec les textes </vt:lpstr>
      <vt:lpstr>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Quelques personnages mythiques présentés aux jeunes par Michel Tournier</dc:title>
  <dc:creator>Bakesova</dc:creator>
  <cp:lastModifiedBy>Bakesova</cp:lastModifiedBy>
  <cp:revision>13</cp:revision>
  <dcterms:created xsi:type="dcterms:W3CDTF">2016-03-21T16:58:18Z</dcterms:created>
  <dcterms:modified xsi:type="dcterms:W3CDTF">2016-03-22T11:06:13Z</dcterms:modified>
</cp:coreProperties>
</file>