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62" r:id="rId4"/>
    <p:sldId id="263" r:id="rId5"/>
    <p:sldId id="264" r:id="rId6"/>
    <p:sldId id="257" r:id="rId7"/>
    <p:sldId id="258" r:id="rId8"/>
    <p:sldId id="259" r:id="rId9"/>
    <p:sldId id="260" r:id="rId10"/>
    <p:sldId id="269" r:id="rId11"/>
    <p:sldId id="270" r:id="rId12"/>
    <p:sldId id="271" r:id="rId13"/>
    <p:sldId id="265" r:id="rId14"/>
    <p:sldId id="261" r:id="rId15"/>
    <p:sldId id="268" r:id="rId16"/>
    <p:sldId id="266" r:id="rId17"/>
    <p:sldId id="26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158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DC412-E29F-4F0C-9D30-8F5A608EEA1E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C4C15-61A5-4BD1-B64D-029B28E91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38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0EDD95A6-A9E6-43BF-8F9D-6B72A4DA83CC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829" y="748358"/>
            <a:ext cx="5395066" cy="369063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713" y="4675777"/>
            <a:ext cx="6104902" cy="443022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smtClean="0"/>
              <a:t>Frekvenční analýza obou signálů. Na pozadí je barevně znázorněna frekvence v jednotlivých okamžicích. </a:t>
            </a:r>
          </a:p>
          <a:p>
            <a:r>
              <a:rPr lang="cs-CZ" smtClean="0"/>
              <a:t>Ve chvíli sloučení obou objektů se frekvence generované gravitační vlny zvýší až na 500 Hz. </a:t>
            </a:r>
          </a:p>
          <a:p>
            <a:r>
              <a:rPr lang="cs-CZ" smtClean="0"/>
              <a:t>Tomu odpovídá vlnová délka 600 kilometrů. </a:t>
            </a:r>
          </a:p>
          <a:p>
            <a:r>
              <a:rPr lang="cs-CZ" smtClean="0"/>
              <a:t>Balík gravitačních vln byl zachycen detektorem se vzdáleností zrcadel necelých 6 kilometrů.</a:t>
            </a:r>
          </a:p>
          <a:p>
            <a:r>
              <a:rPr lang="cs-CZ" smtClean="0"/>
              <a:t> Ideální by samozřejmě byla vzdálenost odpovídající vlnové délce, takový detektor je ale na zemském povrchu technicky nerealizovatelný. </a:t>
            </a:r>
          </a:p>
          <a:p>
            <a:endParaRPr lang="cs-CZ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EEDFA9A4-178B-4EF7-8891-62BB6EC17695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77F15B2F-AFCF-4BA0-968A-333FBB8CA28C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829" y="748358"/>
            <a:ext cx="5395066" cy="369063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713" y="4675777"/>
            <a:ext cx="6104902" cy="443022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096F3FE-9E95-4707-B6E6-CE63073B2896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4138" y="747713"/>
            <a:ext cx="4921250" cy="36909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713" y="4675777"/>
            <a:ext cx="6104902" cy="443022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E77469CA-34C5-4F21-BE69-C948D80DB1CE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829" y="748358"/>
            <a:ext cx="5395066" cy="369063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713" y="4675777"/>
            <a:ext cx="6104902" cy="443022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67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84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593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8013" cy="5849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B4943-648B-4DB7-8073-28C069151047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35CD-A9E5-4C5E-918D-E6CEC750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92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2F9F-2688-475E-B2C8-04671CF860E5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7D6A9-D80A-4677-A9EA-E0C4FBC7F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3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47453-6330-4618-A779-C99489A61D6A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83251-E8C8-4DC8-B882-1BB871100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F6EC8-F900-43B1-B250-BB52372CAB36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5E280-1CD6-4AED-9018-E4C3BDC7D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8C74B-7BD0-493D-B393-A51EEC97DB34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71E94-B33F-4E1E-92C7-8E3ABC0FB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6A03E-7ED1-41C7-B097-AEBC329F8763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3F625-59E6-433E-AF8C-8E4CF24C9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BCF27-6E41-43BE-8992-0C3A651D887F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9CCF3-41EB-4634-95B2-76479E3A8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89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03FF6-7086-4EC5-9EAD-502EC06C8407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3875-2157-4522-8842-112BBF76A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6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63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001C-AFBD-425A-AEDD-EE4214ACEDC9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F18AE-4128-4604-BC11-2B8E3710F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79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C6C8D-A20E-4836-986B-3152B1CC3342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E4140-7C28-4375-A666-3AB58279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55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CEA08-1360-455B-9380-9BB272CC34C2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294CB-2B7A-4EED-9370-D0484E2E6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36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EC4F-AA8A-4A30-ABF0-308303B10ED5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CB7C-D3C3-4CCD-B00C-8CB4C84D9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6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8013" cy="5849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23BE5-8C71-4A53-A58A-EA494EC89BB5}" type="datetime1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0C6F-D90E-4240-8ACC-23DCA0AA0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4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2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63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35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59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35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70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10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015E-31E7-4A9B-B2DF-12EBBBCE881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636C-8161-4A84-8B44-8D06F4067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1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6B86EDE0-3D7F-446B-B34A-69748A4F159F}" type="datetime1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10/6/2017</a:t>
            </a:fld>
            <a:endParaRPr lang="en-US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6C0A284C-2FB2-4E20-9E7A-9EA9A10C0EFD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1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algn="l" defTabSz="457200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2pPr>
      <a:lvl3pPr algn="l" defTabSz="457200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3pPr>
      <a:lvl4pPr algn="l" defTabSz="457200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4pPr>
      <a:lvl5pPr algn="l" defTabSz="457200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5pPr>
      <a:lvl6pPr marL="25146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6pPr>
      <a:lvl7pPr marL="29718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7pPr>
      <a:lvl8pPr marL="3429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8pPr>
      <a:lvl9pPr marL="3886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6.png"/><Relationship Id="rId4" Type="http://schemas.openxmlformats.org/officeDocument/2006/relationships/hyperlink" Target="http://www.aldebaran.cz/animace/BH_collision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88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8840"/>
            <a:ext cx="59055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88640"/>
            <a:ext cx="298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Nobelova cena za fyziku 2017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27025"/>
            <a:ext cx="1660525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27025"/>
            <a:ext cx="18796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836988"/>
            <a:ext cx="4476750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776538"/>
            <a:ext cx="3817937" cy="38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27013" y="3244850"/>
            <a:ext cx="2965277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dirty="0" err="1" smtClean="0">
                <a:solidFill>
                  <a:srgbClr val="000000"/>
                </a:solidFill>
              </a:rPr>
              <a:t>Možn</a:t>
            </a:r>
            <a:r>
              <a:rPr lang="cs-CZ" dirty="0" smtClean="0">
                <a:solidFill>
                  <a:srgbClr val="000000"/>
                </a:solidFill>
              </a:rPr>
              <a:t>é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zdroj</a:t>
            </a:r>
            <a:r>
              <a:rPr lang="cs-CZ" dirty="0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gravitačních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vln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7" name="Picture 9" descr="http://www.esa.int/var/esa/storage/images/esa_multimedia/images/2016/02/gravitational_waves/15806630-2-eng-GB/Gravitational_waves_larg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2400"/>
            <a:ext cx="3967162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39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0962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957263" y="188913"/>
            <a:ext cx="435292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b="1">
                <a:solidFill>
                  <a:srgbClr val="000000"/>
                </a:solidFill>
              </a:rPr>
              <a:t>Joseph Weber 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b="1">
                <a:solidFill>
                  <a:srgbClr val="000000"/>
                </a:solidFill>
              </a:rPr>
              <a:t>kontroverzní pionýr měření  gravitačních vln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95288" y="5672138"/>
            <a:ext cx="820896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>
                <a:solidFill>
                  <a:srgbClr val="000000"/>
                </a:solidFill>
              </a:rPr>
              <a:t>Zprovozněno v roce 1966 a v roce 1972 byla naměřena jediná koincidence, která se již nikdy nezopakovala. Dnes se soudí, že relativní citlivost  byla malá.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150" name="AutoShape 5"/>
          <p:cNvGraphicFramePr>
            <a:graphicFrameLocks noChangeAspect="1"/>
          </p:cNvGraphicFramePr>
          <p:nvPr/>
        </p:nvGraphicFramePr>
        <p:xfrm>
          <a:off x="7019925" y="6045200"/>
          <a:ext cx="12906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6045200"/>
                        <a:ext cx="12906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32500"/>
            <a:ext cx="12827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7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" y="116632"/>
            <a:ext cx="900552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4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60350"/>
            <a:ext cx="8737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ýsledek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-23906"/>
            <a:ext cx="8820980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6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6200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02412" cy="26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2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47625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6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70" y="180600"/>
            <a:ext cx="6775087" cy="45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41727" y="6093296"/>
            <a:ext cx="2525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https://youtu.be/zLAmF0H-FTM</a:t>
            </a:r>
            <a:endParaRPr lang="cs-CZ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4717085"/>
            <a:ext cx="3939455" cy="204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0833"/>
            <a:ext cx="6768752" cy="339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38616"/>
            <a:ext cx="3240360" cy="318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paceplace.nasa.gov/gravitational-waves/en/gravitational-wave-detection.e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27" y="332656"/>
            <a:ext cx="643594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" y="5085184"/>
            <a:ext cx="1014444" cy="15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3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50800"/>
            <a:ext cx="4854575" cy="675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481013"/>
            <a:ext cx="3557587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1504950"/>
            <a:ext cx="355600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4149725"/>
            <a:ext cx="3557587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246" name="AutoShape 6"/>
          <p:cNvCxnSpPr>
            <a:cxnSpLocks noChangeShapeType="1"/>
          </p:cNvCxnSpPr>
          <p:nvPr/>
        </p:nvCxnSpPr>
        <p:spPr bwMode="auto">
          <a:xfrm flipH="1" flipV="1">
            <a:off x="4068763" y="1951038"/>
            <a:ext cx="1363662" cy="1766887"/>
          </a:xfrm>
          <a:prstGeom prst="straightConnector1">
            <a:avLst/>
          </a:prstGeom>
          <a:noFill/>
          <a:ln w="3240">
            <a:solidFill>
              <a:srgbClr val="EEECE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47" name="AutoShape 7"/>
          <p:cNvCxnSpPr>
            <a:cxnSpLocks noChangeShapeType="1"/>
          </p:cNvCxnSpPr>
          <p:nvPr/>
        </p:nvCxnSpPr>
        <p:spPr bwMode="auto">
          <a:xfrm flipH="1" flipV="1">
            <a:off x="4211638" y="3573463"/>
            <a:ext cx="1944687" cy="2160587"/>
          </a:xfrm>
          <a:prstGeom prst="straightConnector1">
            <a:avLst/>
          </a:prstGeom>
          <a:noFill/>
          <a:ln w="3240">
            <a:solidFill>
              <a:srgbClr val="EEECE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437188" y="123825"/>
            <a:ext cx="11080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14.9.2015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4025900" y="3244850"/>
            <a:ext cx="1092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 3200 km.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737475" y="1525588"/>
            <a:ext cx="1041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3200 km.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208588" y="1525588"/>
            <a:ext cx="958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 b="1">
                <a:solidFill>
                  <a:srgbClr val="000000"/>
                </a:solidFill>
                <a:latin typeface="Calibri" charset="0"/>
              </a:rPr>
              <a:t>Hanford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5222875" y="4149725"/>
            <a:ext cx="1262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 b="1">
                <a:solidFill>
                  <a:srgbClr val="000000"/>
                </a:solidFill>
                <a:latin typeface="Calibri" charset="0"/>
              </a:rPr>
              <a:t>Livingstone</a:t>
            </a:r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7192963" y="131763"/>
            <a:ext cx="16541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charset="0"/>
              </a:rPr>
              <a:t>11. února 2016 </a:t>
            </a:r>
          </a:p>
        </p:txBody>
      </p:sp>
    </p:spTree>
    <p:extLst>
      <p:ext uri="{BB962C8B-B14F-4D97-AF65-F5344CB8AC3E}">
        <p14:creationId xmlns:p14="http://schemas.microsoft.com/office/powerpoint/2010/main" val="1005391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6863"/>
            <a:ext cx="7848600" cy="614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3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60350"/>
            <a:ext cx="805815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342900" y="188913"/>
            <a:ext cx="3222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>
                <a:solidFill>
                  <a:srgbClr val="FFC000"/>
                </a:solidFill>
                <a:latin typeface="Calibri" charset="0"/>
              </a:rPr>
              <a:t>Odhad místa spojení černých děr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79400" y="6396038"/>
            <a:ext cx="63928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200">
                <a:solidFill>
                  <a:srgbClr val="000000"/>
                </a:solidFill>
                <a:latin typeface="Calibri" charset="0"/>
              </a:rPr>
              <a:t>Aldebaran Bulletin, únor 2016     Petr Kulhánek: http://www.aldebaran.cz/bulletin/2016_06_gra.php</a:t>
            </a:r>
          </a:p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99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467544" y="5761040"/>
            <a:ext cx="76462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sz="1400" dirty="0" err="1"/>
              <a:t>Vizualizace</a:t>
            </a:r>
            <a:r>
              <a:rPr lang="en-GB" sz="1400" dirty="0"/>
              <a:t> </a:t>
            </a:r>
            <a:r>
              <a:rPr lang="en-GB" sz="1400" dirty="0" err="1"/>
              <a:t>sloučení</a:t>
            </a:r>
            <a:r>
              <a:rPr lang="en-GB" sz="1400" dirty="0"/>
              <a:t>  </a:t>
            </a:r>
            <a:r>
              <a:rPr lang="en-GB" sz="1400" dirty="0" err="1"/>
              <a:t>černých</a:t>
            </a:r>
            <a:r>
              <a:rPr lang="en-GB" sz="1400" dirty="0"/>
              <a:t> </a:t>
            </a:r>
            <a:r>
              <a:rPr lang="en-GB" sz="1400" dirty="0" err="1"/>
              <a:t>děr</a:t>
            </a:r>
            <a:r>
              <a:rPr lang="en-GB" sz="1400" dirty="0"/>
              <a:t>. </a:t>
            </a:r>
            <a:r>
              <a:rPr lang="en-GB" sz="1400" dirty="0" err="1"/>
              <a:t>Obíhající</a:t>
            </a:r>
            <a:r>
              <a:rPr lang="en-GB" sz="1400" dirty="0"/>
              <a:t> </a:t>
            </a:r>
            <a:r>
              <a:rPr lang="en-GB" sz="1400" dirty="0" err="1"/>
              <a:t>černé</a:t>
            </a:r>
            <a:r>
              <a:rPr lang="en-GB" sz="1400" dirty="0"/>
              <a:t> </a:t>
            </a:r>
            <a:r>
              <a:rPr lang="en-GB" sz="1400" dirty="0" err="1"/>
              <a:t>díry</a:t>
            </a:r>
            <a:r>
              <a:rPr lang="en-GB" sz="1400" dirty="0"/>
              <a:t> </a:t>
            </a:r>
            <a:r>
              <a:rPr lang="en-GB" sz="1400" dirty="0" err="1"/>
              <a:t>ztrácejí</a:t>
            </a:r>
            <a:r>
              <a:rPr lang="en-GB" sz="1400" dirty="0"/>
              <a:t> </a:t>
            </a:r>
            <a:r>
              <a:rPr lang="en-GB" sz="1400" dirty="0" err="1"/>
              <a:t>energii</a:t>
            </a:r>
            <a:r>
              <a:rPr lang="en-GB" sz="1400" dirty="0"/>
              <a:t> </a:t>
            </a:r>
            <a:r>
              <a:rPr lang="en-GB" sz="1400" dirty="0" err="1"/>
              <a:t>vyzařováním</a:t>
            </a:r>
            <a:r>
              <a:rPr lang="en-GB" sz="1400" dirty="0"/>
              <a:t> </a:t>
            </a:r>
            <a:r>
              <a:rPr lang="en-GB" sz="1400" dirty="0" err="1"/>
              <a:t>gravitačních</a:t>
            </a:r>
            <a:r>
              <a:rPr lang="en-GB" sz="1400" dirty="0"/>
              <a:t> </a:t>
            </a:r>
            <a:r>
              <a:rPr lang="en-GB" sz="1400" dirty="0" err="1"/>
              <a:t>vln</a:t>
            </a:r>
            <a:r>
              <a:rPr lang="en-GB" sz="1400" dirty="0"/>
              <a:t>. Ty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znázorněny</a:t>
            </a:r>
            <a:r>
              <a:rPr lang="en-GB" sz="1400" dirty="0"/>
              <a:t> </a:t>
            </a:r>
            <a:r>
              <a:rPr lang="cs-CZ" sz="1400" dirty="0" smtClean="0"/>
              <a:t> </a:t>
            </a:r>
            <a:r>
              <a:rPr lang="en-GB" sz="1400" dirty="0" err="1" smtClean="0"/>
              <a:t>zprohýbanou</a:t>
            </a:r>
            <a:r>
              <a:rPr lang="en-GB" sz="1400" dirty="0" smtClean="0"/>
              <a:t> </a:t>
            </a:r>
            <a:r>
              <a:rPr lang="en-GB" sz="1400" dirty="0" err="1"/>
              <a:t>plochou</a:t>
            </a:r>
            <a:r>
              <a:rPr lang="en-GB" sz="1400" dirty="0"/>
              <a:t> v </a:t>
            </a:r>
            <a:r>
              <a:rPr lang="en-GB" sz="1400" dirty="0" err="1"/>
              <a:t>okolí</a:t>
            </a:r>
            <a:r>
              <a:rPr lang="en-GB" sz="1400" dirty="0"/>
              <a:t> </a:t>
            </a:r>
            <a:r>
              <a:rPr lang="en-GB" sz="1400" dirty="0" err="1"/>
              <a:t>černých</a:t>
            </a:r>
            <a:r>
              <a:rPr lang="en-GB" sz="1400" dirty="0"/>
              <a:t> </a:t>
            </a:r>
            <a:r>
              <a:rPr lang="en-GB" sz="1400" dirty="0" err="1" smtClean="0"/>
              <a:t>děr</a:t>
            </a:r>
            <a:endParaRPr lang="en-GB" sz="1400" dirty="0"/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936488" y="6540047"/>
            <a:ext cx="9715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/>
              <a:t>aldebaran</a:t>
            </a:r>
          </a:p>
        </p:txBody>
      </p:sp>
      <p:sp>
        <p:nvSpPr>
          <p:cNvPr id="4" name="5-Point Star 3">
            <a:hlinkClick r:id="rId4"/>
          </p:cNvPr>
          <p:cNvSpPr/>
          <p:nvPr/>
        </p:nvSpPr>
        <p:spPr bwMode="auto">
          <a:xfrm>
            <a:off x="8496300" y="258762"/>
            <a:ext cx="431800" cy="433388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" name="aaaligo20160211v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19" y="258762"/>
            <a:ext cx="9406803" cy="52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ligo20160211v5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177</Words>
  <Application>Microsoft Office PowerPoint</Application>
  <PresentationFormat>On-screen Show (4:3)</PresentationFormat>
  <Paragraphs>26</Paragraphs>
  <Slides>16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nv</dc:subject>
  <dc:creator>js-mu</dc:creator>
  <cp:lastModifiedBy>js-mu</cp:lastModifiedBy>
  <cp:revision>20</cp:revision>
  <dcterms:created xsi:type="dcterms:W3CDTF">2017-10-06T12:31:57Z</dcterms:created>
  <dcterms:modified xsi:type="dcterms:W3CDTF">2017-10-06T18:48:53Z</dcterms:modified>
</cp:coreProperties>
</file>