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6" r:id="rId2"/>
    <p:sldId id="258" r:id="rId3"/>
    <p:sldId id="288" r:id="rId4"/>
    <p:sldId id="259" r:id="rId5"/>
    <p:sldId id="260" r:id="rId6"/>
    <p:sldId id="261" r:id="rId7"/>
    <p:sldId id="262" r:id="rId8"/>
    <p:sldId id="263" r:id="rId9"/>
    <p:sldId id="264" r:id="rId10"/>
    <p:sldId id="265" r:id="rId11"/>
    <p:sldId id="266" r:id="rId12"/>
    <p:sldId id="267" r:id="rId13"/>
    <p:sldId id="268" r:id="rId14"/>
    <p:sldId id="269" r:id="rId15"/>
    <p:sldId id="289" r:id="rId16"/>
    <p:sldId id="290" r:id="rId17"/>
    <p:sldId id="270" r:id="rId18"/>
    <p:sldId id="271" r:id="rId19"/>
    <p:sldId id="272" r:id="rId20"/>
    <p:sldId id="273" r:id="rId21"/>
    <p:sldId id="274" r:id="rId22"/>
    <p:sldId id="275" r:id="rId23"/>
    <p:sldId id="276" r:id="rId24"/>
    <p:sldId id="291" r:id="rId25"/>
    <p:sldId id="277" r:id="rId26"/>
    <p:sldId id="278" r:id="rId27"/>
    <p:sldId id="279" r:id="rId28"/>
    <p:sldId id="280" r:id="rId29"/>
    <p:sldId id="281" r:id="rId30"/>
    <p:sldId id="282" r:id="rId31"/>
    <p:sldId id="283" r:id="rId32"/>
    <p:sldId id="284" r:id="rId33"/>
    <p:sldId id="285" r:id="rId34"/>
    <p:sldId id="286" r:id="rId35"/>
    <p:sldId id="28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22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544CBD-AE90-BC43-BF9C-A2B3117BEEFE}" type="datetime1">
              <a:rPr lang="sk-SK" smtClean="0"/>
              <a:t>28.9.17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Všetky práva vyhradené. Mgr. Ivana Trellová, BCBA </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EF04A4-5FEB-B943-A64C-DFAC8DB71901}" type="slidenum">
              <a:rPr lang="en-US" smtClean="0"/>
              <a:t>‹#›</a:t>
            </a:fld>
            <a:endParaRPr lang="en-US"/>
          </a:p>
        </p:txBody>
      </p:sp>
    </p:spTree>
    <p:extLst>
      <p:ext uri="{BB962C8B-B14F-4D97-AF65-F5344CB8AC3E}">
        <p14:creationId xmlns:p14="http://schemas.microsoft.com/office/powerpoint/2010/main" val="131725978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9F22A4-932D-0544-B6E7-7730AAAC7A67}" type="datetime1">
              <a:rPr lang="sk-SK" smtClean="0"/>
              <a:t>28.9.17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Všetky práva vyhradené. Mgr. Ivana Trellová, BCBA </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AE0598-FDDA-5248-9725-4EE253077F6E}" type="slidenum">
              <a:rPr lang="en-US" smtClean="0"/>
              <a:t>‹#›</a:t>
            </a:fld>
            <a:endParaRPr lang="en-US"/>
          </a:p>
        </p:txBody>
      </p:sp>
    </p:spTree>
    <p:extLst>
      <p:ext uri="{BB962C8B-B14F-4D97-AF65-F5344CB8AC3E}">
        <p14:creationId xmlns:p14="http://schemas.microsoft.com/office/powerpoint/2010/main" val="423579989"/>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 Všetky práva vyhradené. Mgr. Ivana Trellová, BCBA </a:t>
            </a:r>
            <a:endParaRPr lang="en-US"/>
          </a:p>
        </p:txBody>
      </p:sp>
      <p:sp>
        <p:nvSpPr>
          <p:cNvPr id="5" name="Slide Number Placeholder 4"/>
          <p:cNvSpPr>
            <a:spLocks noGrp="1"/>
          </p:cNvSpPr>
          <p:nvPr>
            <p:ph type="sldNum" sz="quarter" idx="11"/>
          </p:nvPr>
        </p:nvSpPr>
        <p:spPr/>
        <p:txBody>
          <a:bodyPr/>
          <a:lstStyle/>
          <a:p>
            <a:fld id="{36AE0598-FDDA-5248-9725-4EE253077F6E}" type="slidenum">
              <a:rPr lang="en-US" smtClean="0"/>
              <a:t>1</a:t>
            </a:fld>
            <a:endParaRPr lang="en-US"/>
          </a:p>
        </p:txBody>
      </p:sp>
    </p:spTree>
    <p:extLst>
      <p:ext uri="{BB962C8B-B14F-4D97-AF65-F5344CB8AC3E}">
        <p14:creationId xmlns:p14="http://schemas.microsoft.com/office/powerpoint/2010/main" val="2508686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5F1CED-A227-4544-B10B-89C204AAFABD}" type="slidenum">
              <a:rPr lang="en-US" smtClean="0"/>
              <a:t>2</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17156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5F1CED-A227-4544-B10B-89C204AAFABD}" type="slidenum">
              <a:rPr lang="en-US" smtClean="0"/>
              <a:t>3</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171567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5F1CED-A227-4544-B10B-89C204AAFABD}" type="slidenum">
              <a:rPr lang="en-US" smtClean="0"/>
              <a:t>25</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761677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k-SK"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Click to edit Master subtitle style</a:t>
            </a:r>
            <a:endParaRPr lang="en-US"/>
          </a:p>
        </p:txBody>
      </p:sp>
      <p:sp>
        <p:nvSpPr>
          <p:cNvPr id="4" name="Date Placeholder 3"/>
          <p:cNvSpPr>
            <a:spLocks noGrp="1"/>
          </p:cNvSpPr>
          <p:nvPr>
            <p:ph type="dt" sz="half" idx="10"/>
          </p:nvPr>
        </p:nvSpPr>
        <p:spPr/>
        <p:txBody>
          <a:bodyPr/>
          <a:lstStyle/>
          <a:p>
            <a:fld id="{B0402B93-BEC4-AF4F-9B34-440E681A614C}" type="datetime1">
              <a:rPr lang="sk-SK" smtClean="0"/>
              <a:t>28.9.17</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
        <p:nvSpPr>
          <p:cNvPr id="6" name="Slide Number Placeholder 5"/>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338585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4" name="Date Placeholder 3"/>
          <p:cNvSpPr>
            <a:spLocks noGrp="1"/>
          </p:cNvSpPr>
          <p:nvPr>
            <p:ph type="dt" sz="half" idx="10"/>
          </p:nvPr>
        </p:nvSpPr>
        <p:spPr/>
        <p:txBody>
          <a:bodyPr/>
          <a:lstStyle/>
          <a:p>
            <a:fld id="{6889EE69-28C7-2942-B4C1-2E445BBC23AE}" type="datetime1">
              <a:rPr lang="sk-SK" smtClean="0"/>
              <a:t>28.9.17</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
        <p:nvSpPr>
          <p:cNvPr id="6" name="Slide Number Placeholder 5"/>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284703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4" name="Date Placeholder 3"/>
          <p:cNvSpPr>
            <a:spLocks noGrp="1"/>
          </p:cNvSpPr>
          <p:nvPr>
            <p:ph type="dt" sz="half" idx="10"/>
          </p:nvPr>
        </p:nvSpPr>
        <p:spPr/>
        <p:txBody>
          <a:bodyPr/>
          <a:lstStyle/>
          <a:p>
            <a:fld id="{5B9E8854-3F46-E740-ADB3-9F3CA2FCA6F0}" type="datetime1">
              <a:rPr lang="sk-SK" smtClean="0"/>
              <a:t>28.9.17</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
        <p:nvSpPr>
          <p:cNvPr id="6" name="Slide Number Placeholder 5"/>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305022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Click to edit Master title style</a:t>
            </a:r>
            <a:endParaRPr lang="en-US"/>
          </a:p>
        </p:txBody>
      </p:sp>
      <p:sp>
        <p:nvSpPr>
          <p:cNvPr id="3" name="Content Placeholder 2"/>
          <p:cNvSpPr>
            <a:spLocks noGrp="1"/>
          </p:cNvSpPr>
          <p:nvPr>
            <p:ph idx="1"/>
          </p:nvPr>
        </p:nvSpPr>
        <p:spPr/>
        <p:txBody>
          <a:body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4" name="Date Placeholder 3"/>
          <p:cNvSpPr>
            <a:spLocks noGrp="1"/>
          </p:cNvSpPr>
          <p:nvPr>
            <p:ph type="dt" sz="half" idx="10"/>
          </p:nvPr>
        </p:nvSpPr>
        <p:spPr/>
        <p:txBody>
          <a:bodyPr/>
          <a:lstStyle/>
          <a:p>
            <a:fld id="{B3DE55AE-8F26-3B45-9A91-52F4163294A7}" type="datetime1">
              <a:rPr lang="sk-SK" smtClean="0"/>
              <a:t>28.9.17</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
        <p:nvSpPr>
          <p:cNvPr id="6" name="Slide Number Placeholder 5"/>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59901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Click to edit Master text styles</a:t>
            </a:r>
          </a:p>
        </p:txBody>
      </p:sp>
      <p:sp>
        <p:nvSpPr>
          <p:cNvPr id="4" name="Date Placeholder 3"/>
          <p:cNvSpPr>
            <a:spLocks noGrp="1"/>
          </p:cNvSpPr>
          <p:nvPr>
            <p:ph type="dt" sz="half" idx="10"/>
          </p:nvPr>
        </p:nvSpPr>
        <p:spPr/>
        <p:txBody>
          <a:bodyPr/>
          <a:lstStyle/>
          <a:p>
            <a:fld id="{C6E37247-FFDC-8647-99FB-B1C65B9F4F12}" type="datetime1">
              <a:rPr lang="sk-SK" smtClean="0"/>
              <a:t>28.9.17</a:t>
            </a:fld>
            <a:endParaRPr lang="en-US"/>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
        <p:nvSpPr>
          <p:cNvPr id="6" name="Slide Number Placeholder 5"/>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43321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5" name="Date Placeholder 4"/>
          <p:cNvSpPr>
            <a:spLocks noGrp="1"/>
          </p:cNvSpPr>
          <p:nvPr>
            <p:ph type="dt" sz="half" idx="10"/>
          </p:nvPr>
        </p:nvSpPr>
        <p:spPr/>
        <p:txBody>
          <a:bodyPr/>
          <a:lstStyle/>
          <a:p>
            <a:fld id="{BC907D04-57D2-8444-B800-9AEDFCAB12F9}" type="datetime1">
              <a:rPr lang="sk-SK" smtClean="0"/>
              <a:t>28.9.17</a:t>
            </a:fld>
            <a:endParaRPr lang="en-US"/>
          </a:p>
        </p:txBody>
      </p:sp>
      <p:sp>
        <p:nvSpPr>
          <p:cNvPr id="6" name="Footer Placeholder 5"/>
          <p:cNvSpPr>
            <a:spLocks noGrp="1"/>
          </p:cNvSpPr>
          <p:nvPr>
            <p:ph type="ftr" sz="quarter" idx="11"/>
          </p:nvPr>
        </p:nvSpPr>
        <p:spPr/>
        <p:txBody>
          <a:bodyPr/>
          <a:lstStyle/>
          <a:p>
            <a:r>
              <a:rPr lang="en-US" smtClean="0"/>
              <a:t>© Všetky práva vyhradené. Mgr. Ivana Trellová, BCBA </a:t>
            </a:r>
            <a:endParaRPr lang="en-US"/>
          </a:p>
        </p:txBody>
      </p:sp>
      <p:sp>
        <p:nvSpPr>
          <p:cNvPr id="7" name="Slide Number Placeholder 6"/>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739344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7" name="Date Placeholder 6"/>
          <p:cNvSpPr>
            <a:spLocks noGrp="1"/>
          </p:cNvSpPr>
          <p:nvPr>
            <p:ph type="dt" sz="half" idx="10"/>
          </p:nvPr>
        </p:nvSpPr>
        <p:spPr/>
        <p:txBody>
          <a:bodyPr/>
          <a:lstStyle/>
          <a:p>
            <a:fld id="{51F28EF4-7AEB-024C-9ABD-2CD3BA72DED5}" type="datetime1">
              <a:rPr lang="sk-SK" smtClean="0"/>
              <a:t>28.9.17</a:t>
            </a:fld>
            <a:endParaRPr lang="en-US"/>
          </a:p>
        </p:txBody>
      </p:sp>
      <p:sp>
        <p:nvSpPr>
          <p:cNvPr id="8" name="Footer Placeholder 7"/>
          <p:cNvSpPr>
            <a:spLocks noGrp="1"/>
          </p:cNvSpPr>
          <p:nvPr>
            <p:ph type="ftr" sz="quarter" idx="11"/>
          </p:nvPr>
        </p:nvSpPr>
        <p:spPr/>
        <p:txBody>
          <a:bodyPr/>
          <a:lstStyle/>
          <a:p>
            <a:r>
              <a:rPr lang="en-US" smtClean="0"/>
              <a:t>© Všetky práva vyhradené. Mgr. Ivana Trellová, BCBA </a:t>
            </a:r>
            <a:endParaRPr lang="en-US"/>
          </a:p>
        </p:txBody>
      </p:sp>
      <p:sp>
        <p:nvSpPr>
          <p:cNvPr id="9" name="Slide Number Placeholder 8"/>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202756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Click to edit Master title style</a:t>
            </a:r>
            <a:endParaRPr lang="en-US"/>
          </a:p>
        </p:txBody>
      </p:sp>
      <p:sp>
        <p:nvSpPr>
          <p:cNvPr id="3" name="Date Placeholder 2"/>
          <p:cNvSpPr>
            <a:spLocks noGrp="1"/>
          </p:cNvSpPr>
          <p:nvPr>
            <p:ph type="dt" sz="half" idx="10"/>
          </p:nvPr>
        </p:nvSpPr>
        <p:spPr/>
        <p:txBody>
          <a:bodyPr/>
          <a:lstStyle/>
          <a:p>
            <a:fld id="{ED5D7242-8FCE-C642-95A2-AAFD561D19DE}" type="datetime1">
              <a:rPr lang="sk-SK" smtClean="0"/>
              <a:t>28.9.17</a:t>
            </a:fld>
            <a:endParaRPr lang="en-US"/>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
        <p:nvSpPr>
          <p:cNvPr id="5" name="Slide Number Placeholder 4"/>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26898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E7D77-FBC0-3643-8DB6-E53BA95CC400}" type="datetime1">
              <a:rPr lang="sk-SK" smtClean="0"/>
              <a:t>28.9.17</a:t>
            </a:fld>
            <a:endParaRPr lang="en-US"/>
          </a:p>
        </p:txBody>
      </p:sp>
      <p:sp>
        <p:nvSpPr>
          <p:cNvPr id="3" name="Footer Placeholder 2"/>
          <p:cNvSpPr>
            <a:spLocks noGrp="1"/>
          </p:cNvSpPr>
          <p:nvPr>
            <p:ph type="ftr" sz="quarter" idx="11"/>
          </p:nvPr>
        </p:nvSpPr>
        <p:spPr/>
        <p:txBody>
          <a:bodyPr/>
          <a:lstStyle/>
          <a:p>
            <a:r>
              <a:rPr lang="en-US" smtClean="0"/>
              <a:t>© Všetky práva vyhradené. Mgr. Ivana Trellová, BCBA </a:t>
            </a:r>
            <a:endParaRPr lang="en-US"/>
          </a:p>
        </p:txBody>
      </p:sp>
      <p:sp>
        <p:nvSpPr>
          <p:cNvPr id="4" name="Slide Number Placeholder 3"/>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498123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Click to edit Master text styles</a:t>
            </a:r>
          </a:p>
        </p:txBody>
      </p:sp>
      <p:sp>
        <p:nvSpPr>
          <p:cNvPr id="5" name="Date Placeholder 4"/>
          <p:cNvSpPr>
            <a:spLocks noGrp="1"/>
          </p:cNvSpPr>
          <p:nvPr>
            <p:ph type="dt" sz="half" idx="10"/>
          </p:nvPr>
        </p:nvSpPr>
        <p:spPr/>
        <p:txBody>
          <a:bodyPr/>
          <a:lstStyle/>
          <a:p>
            <a:fld id="{CCBE351E-95A5-2543-BCC0-DEDB86458183}" type="datetime1">
              <a:rPr lang="sk-SK" smtClean="0"/>
              <a:t>28.9.17</a:t>
            </a:fld>
            <a:endParaRPr lang="en-US"/>
          </a:p>
        </p:txBody>
      </p:sp>
      <p:sp>
        <p:nvSpPr>
          <p:cNvPr id="6" name="Footer Placeholder 5"/>
          <p:cNvSpPr>
            <a:spLocks noGrp="1"/>
          </p:cNvSpPr>
          <p:nvPr>
            <p:ph type="ftr" sz="quarter" idx="11"/>
          </p:nvPr>
        </p:nvSpPr>
        <p:spPr/>
        <p:txBody>
          <a:bodyPr/>
          <a:lstStyle/>
          <a:p>
            <a:r>
              <a:rPr lang="en-US" smtClean="0"/>
              <a:t>© Všetky práva vyhradené. Mgr. Ivana Trellová, BCBA </a:t>
            </a:r>
            <a:endParaRPr lang="en-US"/>
          </a:p>
        </p:txBody>
      </p:sp>
      <p:sp>
        <p:nvSpPr>
          <p:cNvPr id="7" name="Slide Number Placeholder 6"/>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284328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Click to edit Master text styles</a:t>
            </a:r>
          </a:p>
        </p:txBody>
      </p:sp>
      <p:sp>
        <p:nvSpPr>
          <p:cNvPr id="5" name="Date Placeholder 4"/>
          <p:cNvSpPr>
            <a:spLocks noGrp="1"/>
          </p:cNvSpPr>
          <p:nvPr>
            <p:ph type="dt" sz="half" idx="10"/>
          </p:nvPr>
        </p:nvSpPr>
        <p:spPr/>
        <p:txBody>
          <a:bodyPr/>
          <a:lstStyle/>
          <a:p>
            <a:fld id="{6F9629C0-99CC-D244-AD43-F9F2514E5721}" type="datetime1">
              <a:rPr lang="sk-SK" smtClean="0"/>
              <a:t>28.9.17</a:t>
            </a:fld>
            <a:endParaRPr lang="en-US"/>
          </a:p>
        </p:txBody>
      </p:sp>
      <p:sp>
        <p:nvSpPr>
          <p:cNvPr id="6" name="Footer Placeholder 5"/>
          <p:cNvSpPr>
            <a:spLocks noGrp="1"/>
          </p:cNvSpPr>
          <p:nvPr>
            <p:ph type="ftr" sz="quarter" idx="11"/>
          </p:nvPr>
        </p:nvSpPr>
        <p:spPr/>
        <p:txBody>
          <a:bodyPr/>
          <a:lstStyle/>
          <a:p>
            <a:r>
              <a:rPr lang="en-US" smtClean="0"/>
              <a:t>© Všetky práva vyhradené. Mgr. Ivana Trellová, BCBA </a:t>
            </a:r>
            <a:endParaRPr lang="en-US"/>
          </a:p>
        </p:txBody>
      </p:sp>
      <p:sp>
        <p:nvSpPr>
          <p:cNvPr id="7" name="Slide Number Placeholder 6"/>
          <p:cNvSpPr>
            <a:spLocks noGrp="1"/>
          </p:cNvSpPr>
          <p:nvPr>
            <p:ph type="sldNum" sz="quarter" idx="12"/>
          </p:nvPr>
        </p:nvSpPr>
        <p:spPr/>
        <p:txBody>
          <a:bodyPr/>
          <a:lstStyle/>
          <a:p>
            <a:fld id="{A01FBCE1-F3A7-404B-A8D3-E7C03AAD722F}" type="slidenum">
              <a:rPr lang="en-US" smtClean="0"/>
              <a:t>‹#›</a:t>
            </a:fld>
            <a:endParaRPr lang="en-US"/>
          </a:p>
        </p:txBody>
      </p:sp>
    </p:spTree>
    <p:extLst>
      <p:ext uri="{BB962C8B-B14F-4D97-AF65-F5344CB8AC3E}">
        <p14:creationId xmlns:p14="http://schemas.microsoft.com/office/powerpoint/2010/main" val="3239110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9DD72-AD9A-ED44-A84E-2C8306919ED7}" type="datetime1">
              <a:rPr lang="sk-SK" smtClean="0"/>
              <a:t>28.9.17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Všetky práva vyhradené. Mgr. Ivana Trellová, BCBA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FBCE1-F3A7-404B-A8D3-E7C03AAD722F}" type="slidenum">
              <a:rPr lang="en-US" smtClean="0"/>
              <a:t>‹#›</a:t>
            </a:fld>
            <a:endParaRPr lang="en-US"/>
          </a:p>
        </p:txBody>
      </p:sp>
    </p:spTree>
    <p:extLst>
      <p:ext uri="{BB962C8B-B14F-4D97-AF65-F5344CB8AC3E}">
        <p14:creationId xmlns:p14="http://schemas.microsoft.com/office/powerpoint/2010/main" val="443483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Measurement and Experimental Design 1</a:t>
            </a:r>
            <a:br>
              <a:rPr lang="en-US" dirty="0" smtClean="0"/>
            </a:br>
            <a:r>
              <a:rPr lang="en-US" b="1" dirty="0" smtClean="0"/>
              <a:t>ASRs</a:t>
            </a:r>
            <a:endParaRPr lang="en-US" dirty="0"/>
          </a:p>
        </p:txBody>
      </p:sp>
      <p:sp>
        <p:nvSpPr>
          <p:cNvPr id="3" name="Subtitle 2"/>
          <p:cNvSpPr>
            <a:spLocks noGrp="1"/>
          </p:cNvSpPr>
          <p:nvPr>
            <p:ph type="subTitle" idx="1"/>
          </p:nvPr>
        </p:nvSpPr>
        <p:spPr/>
        <p:txBody>
          <a:bodyPr/>
          <a:lstStyle/>
          <a:p>
            <a:endParaRPr lang="en-US" dirty="0" smtClean="0"/>
          </a:p>
          <a:p>
            <a:r>
              <a:rPr lang="en-US" dirty="0" smtClean="0"/>
              <a:t>Mgr. Ivana </a:t>
            </a:r>
            <a:r>
              <a:rPr lang="en-US" dirty="0" err="1" smtClean="0"/>
              <a:t>Trellová</a:t>
            </a:r>
            <a:r>
              <a:rPr lang="en-US" dirty="0" smtClean="0"/>
              <a:t>, BCBA</a:t>
            </a:r>
          </a:p>
          <a:p>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945752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9</a:t>
            </a:r>
            <a:endParaRPr lang="en-US" dirty="0"/>
          </a:p>
        </p:txBody>
      </p:sp>
      <p:sp>
        <p:nvSpPr>
          <p:cNvPr id="3" name="Content Placeholder 2"/>
          <p:cNvSpPr>
            <a:spLocks noGrp="1"/>
          </p:cNvSpPr>
          <p:nvPr>
            <p:ph idx="1"/>
          </p:nvPr>
        </p:nvSpPr>
        <p:spPr/>
        <p:txBody>
          <a:bodyPr/>
          <a:lstStyle/>
          <a:p>
            <a:r>
              <a:rPr lang="en-US" dirty="0" smtClean="0"/>
              <a:t>Topographical or function based definition?</a:t>
            </a:r>
            <a:endParaRPr lang="en-US" dirty="0"/>
          </a:p>
          <a:p>
            <a:pPr marL="0" indent="0">
              <a:buNone/>
            </a:pPr>
            <a:endParaRPr lang="en-US" dirty="0"/>
          </a:p>
          <a:p>
            <a:r>
              <a:rPr lang="en-US" dirty="0" smtClean="0"/>
              <a:t>A child makes sounds </a:t>
            </a:r>
            <a:r>
              <a:rPr lang="en-US" dirty="0"/>
              <a:t>accompanied by facial contraction with or without </a:t>
            </a:r>
            <a:r>
              <a:rPr lang="en-US" dirty="0" smtClean="0"/>
              <a:t>tears, hits his head and legs with enough force to make an audible sound and/or create a redness. </a:t>
            </a:r>
            <a:endParaRPr lang="en-US" dirty="0"/>
          </a:p>
          <a:p>
            <a:pPr marL="0" indent="0">
              <a:buNone/>
            </a:pP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571016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10</a:t>
            </a:r>
            <a:endParaRPr lang="en-US" dirty="0"/>
          </a:p>
        </p:txBody>
      </p:sp>
      <p:sp>
        <p:nvSpPr>
          <p:cNvPr id="3" name="Content Placeholder 2"/>
          <p:cNvSpPr>
            <a:spLocks noGrp="1"/>
          </p:cNvSpPr>
          <p:nvPr>
            <p:ph idx="1"/>
          </p:nvPr>
        </p:nvSpPr>
        <p:spPr/>
        <p:txBody>
          <a:bodyPr/>
          <a:lstStyle/>
          <a:p>
            <a:r>
              <a:rPr lang="en-US" dirty="0"/>
              <a:t>A response occurs during some amount of </a:t>
            </a:r>
            <a:r>
              <a:rPr lang="en-US" dirty="0" smtClean="0"/>
              <a:t>time.</a:t>
            </a:r>
          </a:p>
          <a:p>
            <a:pPr marL="0" indent="0">
              <a:buNone/>
            </a:pPr>
            <a:r>
              <a:rPr lang="en-US" dirty="0" smtClean="0"/>
              <a:t>Fundamental property?</a:t>
            </a:r>
          </a:p>
          <a:p>
            <a:pPr marL="514350" indent="-514350">
              <a:buFont typeface="+mj-lt"/>
              <a:buAutoNum type="alphaLcParenR"/>
            </a:pPr>
            <a:r>
              <a:rPr lang="en-US" dirty="0" smtClean="0"/>
              <a:t>Repeatability</a:t>
            </a:r>
          </a:p>
          <a:p>
            <a:pPr marL="514350" indent="-514350">
              <a:buFont typeface="+mj-lt"/>
              <a:buAutoNum type="alphaLcParenR"/>
            </a:pPr>
            <a:r>
              <a:rPr lang="en-US" dirty="0" smtClean="0"/>
              <a:t>Temporal locus</a:t>
            </a:r>
          </a:p>
          <a:p>
            <a:pPr marL="514350" indent="-514350">
              <a:buFont typeface="+mj-lt"/>
              <a:buAutoNum type="alphaLcParenR"/>
            </a:pPr>
            <a:r>
              <a:rPr lang="en-US" dirty="0" smtClean="0"/>
              <a:t>Temporal extent</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661782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11</a:t>
            </a:r>
            <a:endParaRPr lang="en-US" dirty="0"/>
          </a:p>
        </p:txBody>
      </p:sp>
      <p:sp>
        <p:nvSpPr>
          <p:cNvPr id="3" name="Content Placeholder 2"/>
          <p:cNvSpPr>
            <a:spLocks noGrp="1"/>
          </p:cNvSpPr>
          <p:nvPr>
            <p:ph idx="1"/>
          </p:nvPr>
        </p:nvSpPr>
        <p:spPr/>
        <p:txBody>
          <a:bodyPr/>
          <a:lstStyle/>
          <a:p>
            <a:r>
              <a:rPr lang="en-US" dirty="0"/>
              <a:t>A response can occur repeatedly through time.</a:t>
            </a:r>
          </a:p>
          <a:p>
            <a:pPr marL="0" indent="0">
              <a:buNone/>
            </a:pPr>
            <a:r>
              <a:rPr lang="en-US" dirty="0" smtClean="0"/>
              <a:t>Fundamental property?</a:t>
            </a:r>
          </a:p>
          <a:p>
            <a:pPr marL="514350" indent="-514350">
              <a:buFont typeface="+mj-lt"/>
              <a:buAutoNum type="alphaLcParenR"/>
            </a:pPr>
            <a:r>
              <a:rPr lang="en-US" dirty="0" smtClean="0"/>
              <a:t>Repeatability</a:t>
            </a:r>
          </a:p>
          <a:p>
            <a:pPr marL="514350" indent="-514350">
              <a:buFont typeface="+mj-lt"/>
              <a:buAutoNum type="alphaLcParenR"/>
            </a:pPr>
            <a:r>
              <a:rPr lang="en-US" dirty="0" smtClean="0"/>
              <a:t>Temporal locus</a:t>
            </a:r>
          </a:p>
          <a:p>
            <a:pPr marL="514350" indent="-514350">
              <a:buFont typeface="+mj-lt"/>
              <a:buAutoNum type="alphaLcParenR"/>
            </a:pPr>
            <a:r>
              <a:rPr lang="en-US" dirty="0" smtClean="0"/>
              <a:t>Temporal extent</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528077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12</a:t>
            </a:r>
            <a:endParaRPr lang="en-US" dirty="0"/>
          </a:p>
        </p:txBody>
      </p:sp>
      <p:sp>
        <p:nvSpPr>
          <p:cNvPr id="3" name="Content Placeholder 2"/>
          <p:cNvSpPr>
            <a:spLocks noGrp="1"/>
          </p:cNvSpPr>
          <p:nvPr>
            <p:ph idx="1"/>
          </p:nvPr>
        </p:nvSpPr>
        <p:spPr/>
        <p:txBody>
          <a:bodyPr/>
          <a:lstStyle/>
          <a:p>
            <a:r>
              <a:rPr lang="en-US" dirty="0" smtClean="0"/>
              <a:t>A </a:t>
            </a:r>
            <a:r>
              <a:rPr lang="en-US" dirty="0"/>
              <a:t>response occurs at a certain point in time with respect to other events.</a:t>
            </a:r>
          </a:p>
          <a:p>
            <a:pPr marL="0" indent="0">
              <a:buNone/>
            </a:pPr>
            <a:r>
              <a:rPr lang="en-US" dirty="0" smtClean="0"/>
              <a:t>Fundamental property?</a:t>
            </a:r>
          </a:p>
          <a:p>
            <a:pPr marL="514350" indent="-514350">
              <a:buFont typeface="+mj-lt"/>
              <a:buAutoNum type="alphaLcParenR"/>
            </a:pPr>
            <a:r>
              <a:rPr lang="en-US" dirty="0" smtClean="0"/>
              <a:t>Repeatability</a:t>
            </a:r>
          </a:p>
          <a:p>
            <a:pPr marL="514350" indent="-514350">
              <a:buFont typeface="+mj-lt"/>
              <a:buAutoNum type="alphaLcParenR"/>
            </a:pPr>
            <a:r>
              <a:rPr lang="en-US" dirty="0" smtClean="0"/>
              <a:t>Temporal locus</a:t>
            </a:r>
          </a:p>
          <a:p>
            <a:pPr marL="514350" indent="-514350">
              <a:buFont typeface="+mj-lt"/>
              <a:buAutoNum type="alphaLcParenR"/>
            </a:pPr>
            <a:r>
              <a:rPr lang="en-US" dirty="0" smtClean="0"/>
              <a:t>Temporal extent</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971871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13</a:t>
            </a:r>
            <a:endParaRPr lang="en-US" dirty="0"/>
          </a:p>
        </p:txBody>
      </p:sp>
      <p:sp>
        <p:nvSpPr>
          <p:cNvPr id="3" name="Content Placeholder 2"/>
          <p:cNvSpPr>
            <a:spLocks noGrp="1"/>
          </p:cNvSpPr>
          <p:nvPr>
            <p:ph idx="1"/>
          </p:nvPr>
        </p:nvSpPr>
        <p:spPr/>
        <p:txBody>
          <a:bodyPr/>
          <a:lstStyle/>
          <a:p>
            <a:r>
              <a:rPr lang="en-US" dirty="0" smtClean="0"/>
              <a:t>Which dimensional quantity?</a:t>
            </a:r>
          </a:p>
          <a:p>
            <a:pPr marL="0" indent="0">
              <a:buNone/>
            </a:pPr>
            <a:endParaRPr lang="en-US" dirty="0" smtClean="0"/>
          </a:p>
          <a:p>
            <a:pPr marL="0" indent="0">
              <a:buNone/>
            </a:pPr>
            <a:r>
              <a:rPr lang="en-US" dirty="0" smtClean="0"/>
              <a:t>Repeatability </a:t>
            </a:r>
          </a:p>
          <a:p>
            <a:pPr marL="914400" lvl="1" indent="-514350">
              <a:buFont typeface="+mj-lt"/>
              <a:buAutoNum type="alphaLcParenR"/>
            </a:pPr>
            <a:r>
              <a:rPr lang="en-US" dirty="0" err="1" smtClean="0"/>
              <a:t>countability</a:t>
            </a:r>
            <a:endParaRPr lang="en-US" dirty="0" smtClean="0"/>
          </a:p>
          <a:p>
            <a:pPr marL="914400" lvl="1" indent="-514350">
              <a:buFont typeface="+mj-lt"/>
              <a:buAutoNum type="alphaLcParenR"/>
            </a:pPr>
            <a:r>
              <a:rPr lang="en-US" dirty="0" smtClean="0"/>
              <a:t>duration,</a:t>
            </a:r>
          </a:p>
          <a:p>
            <a:pPr marL="914400" lvl="1" indent="-514350">
              <a:buFont typeface="+mj-lt"/>
              <a:buAutoNum type="alphaLcParenR"/>
            </a:pPr>
            <a:r>
              <a:rPr lang="en-US" dirty="0" smtClean="0"/>
              <a:t>Latency</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3278595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14</a:t>
            </a:r>
            <a:endParaRPr lang="en-US" dirty="0"/>
          </a:p>
        </p:txBody>
      </p:sp>
      <p:sp>
        <p:nvSpPr>
          <p:cNvPr id="3" name="Content Placeholder 2"/>
          <p:cNvSpPr>
            <a:spLocks noGrp="1"/>
          </p:cNvSpPr>
          <p:nvPr>
            <p:ph idx="1"/>
          </p:nvPr>
        </p:nvSpPr>
        <p:spPr/>
        <p:txBody>
          <a:bodyPr/>
          <a:lstStyle/>
          <a:p>
            <a:r>
              <a:rPr lang="en-US" dirty="0" smtClean="0"/>
              <a:t>Which dimensional quantity?</a:t>
            </a:r>
          </a:p>
          <a:p>
            <a:pPr marL="0" indent="0">
              <a:buNone/>
            </a:pPr>
            <a:endParaRPr lang="en-US" dirty="0" smtClean="0"/>
          </a:p>
          <a:p>
            <a:pPr marL="0" indent="0">
              <a:buNone/>
            </a:pPr>
            <a:r>
              <a:rPr lang="en-US" dirty="0" smtClean="0"/>
              <a:t>Temporal locus </a:t>
            </a:r>
          </a:p>
          <a:p>
            <a:pPr marL="914400" lvl="1" indent="-514350">
              <a:buFont typeface="+mj-lt"/>
              <a:buAutoNum type="alphaLcParenR"/>
            </a:pPr>
            <a:r>
              <a:rPr lang="en-US" dirty="0" err="1" smtClean="0"/>
              <a:t>countability</a:t>
            </a:r>
            <a:endParaRPr lang="en-US" dirty="0" smtClean="0"/>
          </a:p>
          <a:p>
            <a:pPr marL="914400" lvl="1" indent="-514350">
              <a:buFont typeface="+mj-lt"/>
              <a:buAutoNum type="alphaLcParenR"/>
            </a:pPr>
            <a:r>
              <a:rPr lang="en-US" dirty="0" smtClean="0"/>
              <a:t>duration,</a:t>
            </a:r>
          </a:p>
          <a:p>
            <a:pPr marL="914400" lvl="1" indent="-514350">
              <a:buFont typeface="+mj-lt"/>
              <a:buAutoNum type="alphaLcParenR"/>
            </a:pPr>
            <a:r>
              <a:rPr lang="en-US" dirty="0" smtClean="0"/>
              <a:t>latency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374213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15</a:t>
            </a:r>
            <a:endParaRPr lang="en-US" dirty="0"/>
          </a:p>
        </p:txBody>
      </p:sp>
      <p:sp>
        <p:nvSpPr>
          <p:cNvPr id="3" name="Content Placeholder 2"/>
          <p:cNvSpPr>
            <a:spLocks noGrp="1"/>
          </p:cNvSpPr>
          <p:nvPr>
            <p:ph idx="1"/>
          </p:nvPr>
        </p:nvSpPr>
        <p:spPr/>
        <p:txBody>
          <a:bodyPr/>
          <a:lstStyle/>
          <a:p>
            <a:r>
              <a:rPr lang="en-US" dirty="0" smtClean="0"/>
              <a:t>Which dimensional quantity?</a:t>
            </a:r>
          </a:p>
          <a:p>
            <a:pPr marL="0" indent="0">
              <a:buNone/>
            </a:pPr>
            <a:endParaRPr lang="en-US" dirty="0" smtClean="0"/>
          </a:p>
          <a:p>
            <a:pPr marL="0" indent="0">
              <a:buNone/>
            </a:pPr>
            <a:r>
              <a:rPr lang="en-US" dirty="0" smtClean="0"/>
              <a:t>Temporal extent </a:t>
            </a:r>
          </a:p>
          <a:p>
            <a:pPr marL="914400" lvl="1" indent="-514350">
              <a:buFont typeface="+mj-lt"/>
              <a:buAutoNum type="alphaLcParenR"/>
            </a:pPr>
            <a:r>
              <a:rPr lang="en-US" dirty="0" err="1" smtClean="0"/>
              <a:t>countability</a:t>
            </a:r>
            <a:endParaRPr lang="en-US" dirty="0" smtClean="0"/>
          </a:p>
          <a:p>
            <a:pPr marL="914400" lvl="1" indent="-514350">
              <a:buFont typeface="+mj-lt"/>
              <a:buAutoNum type="alphaLcParenR"/>
            </a:pPr>
            <a:r>
              <a:rPr lang="en-US" dirty="0" smtClean="0"/>
              <a:t>duration,</a:t>
            </a:r>
          </a:p>
          <a:p>
            <a:pPr marL="914400" lvl="1" indent="-514350">
              <a:buFont typeface="+mj-lt"/>
              <a:buAutoNum type="alphaLcParenR"/>
            </a:pPr>
            <a:r>
              <a:rPr lang="en-US" dirty="0" smtClean="0"/>
              <a:t>latency</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354819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16</a:t>
            </a:r>
            <a:endParaRPr lang="en-US" dirty="0"/>
          </a:p>
        </p:txBody>
      </p:sp>
      <p:sp>
        <p:nvSpPr>
          <p:cNvPr id="3" name="Content Placeholder 2"/>
          <p:cNvSpPr>
            <a:spLocks noGrp="1"/>
          </p:cNvSpPr>
          <p:nvPr>
            <p:ph idx="1"/>
          </p:nvPr>
        </p:nvSpPr>
        <p:spPr/>
        <p:txBody>
          <a:bodyPr/>
          <a:lstStyle/>
          <a:p>
            <a:r>
              <a:rPr lang="en-US" dirty="0" smtClean="0"/>
              <a:t>Dimensional quantities derived from the combination of repeatability and temporal locus?</a:t>
            </a:r>
          </a:p>
          <a:p>
            <a:pPr marL="0" indent="0">
              <a:buNone/>
            </a:pPr>
            <a:endParaRPr lang="en-US" dirty="0"/>
          </a:p>
          <a:p>
            <a:pPr marL="514350" indent="-514350">
              <a:buFont typeface="+mj-lt"/>
              <a:buAutoNum type="alphaLcParenR"/>
            </a:pPr>
            <a:r>
              <a:rPr lang="en-US" dirty="0"/>
              <a:t>c</a:t>
            </a:r>
            <a:r>
              <a:rPr lang="en-US" dirty="0" smtClean="0"/>
              <a:t>ount, rate, </a:t>
            </a:r>
            <a:r>
              <a:rPr lang="en-US" dirty="0" err="1" smtClean="0"/>
              <a:t>celeration</a:t>
            </a:r>
            <a:endParaRPr lang="en-US" dirty="0" smtClean="0"/>
          </a:p>
          <a:p>
            <a:pPr marL="514350" indent="-514350">
              <a:buFont typeface="+mj-lt"/>
              <a:buAutoNum type="alphaLcParenR"/>
            </a:pPr>
            <a:r>
              <a:rPr lang="en-US" dirty="0"/>
              <a:t>r</a:t>
            </a:r>
            <a:r>
              <a:rPr lang="en-US" dirty="0" smtClean="0"/>
              <a:t>ate, </a:t>
            </a:r>
            <a:r>
              <a:rPr lang="en-US" dirty="0" err="1" smtClean="0"/>
              <a:t>celeration</a:t>
            </a:r>
            <a:r>
              <a:rPr lang="en-US" dirty="0" smtClean="0"/>
              <a:t>, duration</a:t>
            </a:r>
          </a:p>
          <a:p>
            <a:pPr marL="514350" indent="-514350">
              <a:buFont typeface="+mj-lt"/>
              <a:buAutoNum type="alphaLcParenR"/>
            </a:pPr>
            <a:r>
              <a:rPr lang="en-US" dirty="0" smtClean="0"/>
              <a:t>IRT, rate, </a:t>
            </a:r>
            <a:r>
              <a:rPr lang="en-US" dirty="0" err="1" smtClean="0"/>
              <a:t>celeration</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051186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17</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During the intensive teaching (ITT), you tell a student the instruction </a:t>
            </a:r>
            <a:r>
              <a:rPr lang="en-US" i="1" dirty="0" smtClean="0"/>
              <a:t>“put your hands up”</a:t>
            </a:r>
            <a:r>
              <a:rPr lang="en-US" dirty="0" smtClean="0"/>
              <a:t>. He puts his hands up 15 seconds after he is given this instruction.</a:t>
            </a:r>
          </a:p>
          <a:p>
            <a:pPr marL="0" indent="0">
              <a:buNone/>
            </a:pPr>
            <a:r>
              <a:rPr lang="en-US" i="1" dirty="0" smtClean="0"/>
              <a:t>This is an example of what dimension?</a:t>
            </a:r>
            <a:endParaRPr lang="en-US" dirty="0" smtClean="0"/>
          </a:p>
          <a:p>
            <a:pPr marL="0" indent="0">
              <a:buNone/>
            </a:pPr>
            <a:endParaRPr lang="en-US" dirty="0"/>
          </a:p>
          <a:p>
            <a:pPr marL="514350" indent="-514350">
              <a:buFont typeface="+mj-lt"/>
              <a:buAutoNum type="alphaLcParenR"/>
            </a:pPr>
            <a:r>
              <a:rPr lang="en-US" dirty="0" smtClean="0"/>
              <a:t>Latency</a:t>
            </a:r>
          </a:p>
          <a:p>
            <a:pPr marL="514350" indent="-514350">
              <a:buFont typeface="+mj-lt"/>
              <a:buAutoNum type="alphaLcParenR"/>
            </a:pPr>
            <a:r>
              <a:rPr lang="en-US" dirty="0" smtClean="0"/>
              <a:t>Duration</a:t>
            </a:r>
          </a:p>
          <a:p>
            <a:pPr marL="514350" indent="-514350">
              <a:buFont typeface="+mj-lt"/>
              <a:buAutoNum type="alphaLcParenR"/>
            </a:pPr>
            <a:r>
              <a:rPr lang="en-US" dirty="0" err="1" smtClean="0"/>
              <a:t>Celeration</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49431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18</a:t>
            </a:r>
            <a:endParaRPr lang="en-US" dirty="0"/>
          </a:p>
        </p:txBody>
      </p:sp>
      <p:sp>
        <p:nvSpPr>
          <p:cNvPr id="3" name="Content Placeholder 2"/>
          <p:cNvSpPr>
            <a:spLocks noGrp="1"/>
          </p:cNvSpPr>
          <p:nvPr>
            <p:ph idx="1"/>
          </p:nvPr>
        </p:nvSpPr>
        <p:spPr/>
        <p:txBody>
          <a:bodyPr>
            <a:normAutofit fontScale="92500" lnSpcReduction="20000"/>
          </a:bodyPr>
          <a:lstStyle/>
          <a:p>
            <a:r>
              <a:rPr lang="en-US" dirty="0"/>
              <a:t>Y</a:t>
            </a:r>
            <a:r>
              <a:rPr lang="en-US" dirty="0" smtClean="0"/>
              <a:t>ou give the student another instruction </a:t>
            </a:r>
            <a:r>
              <a:rPr lang="en-US" i="1" dirty="0" smtClean="0"/>
              <a:t>“what is this?” </a:t>
            </a:r>
            <a:r>
              <a:rPr lang="en-US" dirty="0" smtClean="0"/>
              <a:t> 2 seconds after </a:t>
            </a:r>
            <a:r>
              <a:rPr lang="en-US" dirty="0"/>
              <a:t>you reinforce </a:t>
            </a:r>
            <a:r>
              <a:rPr lang="en-US" dirty="0" smtClean="0"/>
              <a:t>him for </a:t>
            </a:r>
            <a:r>
              <a:rPr lang="en-US" dirty="0"/>
              <a:t>putting his hands </a:t>
            </a:r>
            <a:r>
              <a:rPr lang="en-US" dirty="0" smtClean="0"/>
              <a:t>up. The time between reinforcing one successful response and giving another one is….</a:t>
            </a:r>
          </a:p>
          <a:p>
            <a:pPr marL="0" indent="0">
              <a:buNone/>
            </a:pPr>
            <a:r>
              <a:rPr lang="en-US" i="1" dirty="0"/>
              <a:t>A</a:t>
            </a:r>
            <a:r>
              <a:rPr lang="en-US" i="1" dirty="0" smtClean="0"/>
              <a:t>n </a:t>
            </a:r>
            <a:r>
              <a:rPr lang="en-US" i="1" dirty="0"/>
              <a:t>example of what dimension?</a:t>
            </a:r>
            <a:endParaRPr lang="en-US" dirty="0"/>
          </a:p>
          <a:p>
            <a:pPr marL="0" indent="0">
              <a:buNone/>
            </a:pPr>
            <a:endParaRPr lang="en-US" dirty="0"/>
          </a:p>
          <a:p>
            <a:pPr marL="514350" indent="-514350">
              <a:buFont typeface="+mj-lt"/>
              <a:buAutoNum type="alphaLcParenR"/>
            </a:pPr>
            <a:r>
              <a:rPr lang="en-US" dirty="0"/>
              <a:t>Latency</a:t>
            </a:r>
          </a:p>
          <a:p>
            <a:pPr marL="514350" indent="-514350">
              <a:buFont typeface="+mj-lt"/>
              <a:buAutoNum type="alphaLcParenR"/>
            </a:pPr>
            <a:r>
              <a:rPr lang="en-US" dirty="0" smtClean="0"/>
              <a:t>Frequency</a:t>
            </a:r>
            <a:endParaRPr lang="en-US" dirty="0"/>
          </a:p>
          <a:p>
            <a:pPr marL="514350" indent="-514350">
              <a:buFont typeface="+mj-lt"/>
              <a:buAutoNum type="alphaLcParenR"/>
            </a:pPr>
            <a:r>
              <a:rPr lang="en-US" dirty="0" smtClean="0"/>
              <a:t>IRT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1766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 (A- 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Is this a behavior?</a:t>
            </a:r>
          </a:p>
          <a:p>
            <a:pPr marL="0" indent="0">
              <a:buNone/>
            </a:pPr>
            <a:endParaRPr lang="en-US" dirty="0" smtClean="0">
              <a:solidFill>
                <a:srgbClr val="FF0000"/>
              </a:solidFill>
            </a:endParaRPr>
          </a:p>
          <a:p>
            <a:pPr marL="514350" indent="-514350">
              <a:buFont typeface="+mj-lt"/>
              <a:buAutoNum type="alphaUcPeriod"/>
            </a:pPr>
            <a:r>
              <a:rPr lang="en-US" dirty="0" smtClean="0">
                <a:solidFill>
                  <a:srgbClr val="000000"/>
                </a:solidFill>
              </a:rPr>
              <a:t>Closing the window</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r>
              <a:rPr lang="en-US" dirty="0" smtClean="0">
                <a:solidFill>
                  <a:srgbClr val="000000"/>
                </a:solidFill>
              </a:rPr>
              <a:t>Eating an apple</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r>
              <a:rPr lang="en-US" dirty="0" smtClean="0">
                <a:solidFill>
                  <a:srgbClr val="000000"/>
                </a:solidFill>
              </a:rPr>
              <a:t>Anger </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r>
              <a:rPr lang="en-US" dirty="0" smtClean="0">
                <a:solidFill>
                  <a:srgbClr val="000000"/>
                </a:solidFill>
              </a:rPr>
              <a:t>Non-compliance</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0" indent="0">
              <a:buNone/>
            </a:pPr>
            <a:endParaRPr lang="en-US" dirty="0" smtClean="0">
              <a:solidFill>
                <a:srgbClr val="000000"/>
              </a:solidFill>
            </a:endParaRPr>
          </a:p>
          <a:p>
            <a:pPr marL="0" indent="0">
              <a:buNone/>
            </a:pPr>
            <a:endParaRPr lang="en-US" dirty="0" smtClean="0">
              <a:solidFill>
                <a:srgbClr val="000000"/>
              </a:solidFill>
            </a:endParaRPr>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4250562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19</a:t>
            </a:r>
            <a:endParaRPr lang="en-US" dirty="0"/>
          </a:p>
        </p:txBody>
      </p:sp>
      <p:sp>
        <p:nvSpPr>
          <p:cNvPr id="3" name="Content Placeholder 2"/>
          <p:cNvSpPr>
            <a:spLocks noGrp="1"/>
          </p:cNvSpPr>
          <p:nvPr>
            <p:ph idx="1"/>
          </p:nvPr>
        </p:nvSpPr>
        <p:spPr/>
        <p:txBody>
          <a:bodyPr/>
          <a:lstStyle/>
          <a:p>
            <a:r>
              <a:rPr lang="en-US" dirty="0" smtClean="0"/>
              <a:t>You are doing an intensive teaching with the student for 7 minutes before he moves to the play area.</a:t>
            </a:r>
          </a:p>
          <a:p>
            <a:pPr marL="0" indent="0">
              <a:buNone/>
            </a:pPr>
            <a:r>
              <a:rPr lang="en-US" i="1" dirty="0"/>
              <a:t>This is an example of what dimension?</a:t>
            </a:r>
            <a:endParaRPr lang="en-US" dirty="0"/>
          </a:p>
          <a:p>
            <a:pPr marL="0" indent="0">
              <a:buNone/>
            </a:pPr>
            <a:endParaRPr lang="en-US" dirty="0"/>
          </a:p>
          <a:p>
            <a:pPr marL="514350" indent="-514350">
              <a:buFont typeface="+mj-lt"/>
              <a:buAutoNum type="alphaLcParenR"/>
            </a:pPr>
            <a:r>
              <a:rPr lang="en-US" dirty="0" smtClean="0"/>
              <a:t>IRT</a:t>
            </a:r>
            <a:endParaRPr lang="en-US" dirty="0"/>
          </a:p>
          <a:p>
            <a:pPr marL="514350" indent="-514350">
              <a:buFont typeface="+mj-lt"/>
              <a:buAutoNum type="alphaLcParenR"/>
            </a:pPr>
            <a:r>
              <a:rPr lang="en-US" dirty="0"/>
              <a:t>Duration</a:t>
            </a:r>
          </a:p>
          <a:p>
            <a:pPr marL="514350" indent="-514350">
              <a:buFont typeface="+mj-lt"/>
              <a:buAutoNum type="alphaLcParenR"/>
            </a:pPr>
            <a:r>
              <a:rPr lang="en-US" dirty="0" smtClean="0"/>
              <a:t>Rate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193902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20</a:t>
            </a:r>
            <a:endParaRPr lang="en-US" dirty="0"/>
          </a:p>
        </p:txBody>
      </p:sp>
      <p:sp>
        <p:nvSpPr>
          <p:cNvPr id="3" name="Content Placeholder 2"/>
          <p:cNvSpPr>
            <a:spLocks noGrp="1"/>
          </p:cNvSpPr>
          <p:nvPr>
            <p:ph idx="1"/>
          </p:nvPr>
        </p:nvSpPr>
        <p:spPr/>
        <p:txBody>
          <a:bodyPr/>
          <a:lstStyle/>
          <a:p>
            <a:r>
              <a:rPr lang="en-US" dirty="0" smtClean="0"/>
              <a:t>The student responses correctly on 15 given instructions during the 7 minutes intensive teaching.  </a:t>
            </a:r>
          </a:p>
          <a:p>
            <a:pPr marL="0" indent="0">
              <a:buNone/>
            </a:pPr>
            <a:r>
              <a:rPr lang="en-US" i="1" dirty="0"/>
              <a:t>This is an example of what dimension?</a:t>
            </a:r>
            <a:endParaRPr lang="en-US" dirty="0"/>
          </a:p>
          <a:p>
            <a:pPr marL="0" indent="0">
              <a:buNone/>
            </a:pPr>
            <a:endParaRPr lang="en-US" dirty="0"/>
          </a:p>
          <a:p>
            <a:pPr marL="514350" indent="-514350">
              <a:buFont typeface="+mj-lt"/>
              <a:buAutoNum type="alphaLcParenR"/>
            </a:pPr>
            <a:r>
              <a:rPr lang="en-US" dirty="0" smtClean="0"/>
              <a:t>Frequency</a:t>
            </a:r>
            <a:endParaRPr lang="en-US" dirty="0"/>
          </a:p>
          <a:p>
            <a:pPr marL="514350" indent="-514350">
              <a:buFont typeface="+mj-lt"/>
              <a:buAutoNum type="alphaLcParenR"/>
            </a:pPr>
            <a:r>
              <a:rPr lang="en-US" dirty="0"/>
              <a:t>Duration</a:t>
            </a:r>
          </a:p>
          <a:p>
            <a:pPr marL="514350" indent="-514350">
              <a:buFont typeface="+mj-lt"/>
              <a:buAutoNum type="alphaLcParenR"/>
            </a:pPr>
            <a:r>
              <a:rPr lang="en-US" dirty="0" smtClean="0"/>
              <a:t>Rate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3014019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21</a:t>
            </a:r>
            <a:endParaRPr lang="en-US" dirty="0"/>
          </a:p>
        </p:txBody>
      </p:sp>
      <p:sp>
        <p:nvSpPr>
          <p:cNvPr id="3" name="Content Placeholder 2"/>
          <p:cNvSpPr>
            <a:spLocks noGrp="1"/>
          </p:cNvSpPr>
          <p:nvPr>
            <p:ph idx="1"/>
          </p:nvPr>
        </p:nvSpPr>
        <p:spPr/>
        <p:txBody>
          <a:bodyPr/>
          <a:lstStyle/>
          <a:p>
            <a:r>
              <a:rPr lang="en-US" dirty="0" smtClean="0"/>
              <a:t>The student responses incorrectly 7 times. </a:t>
            </a:r>
          </a:p>
          <a:p>
            <a:pPr marL="0" indent="0">
              <a:buNone/>
            </a:pPr>
            <a:r>
              <a:rPr lang="en-US" i="1" dirty="0"/>
              <a:t>This is an example of what dimension?</a:t>
            </a:r>
            <a:endParaRPr lang="en-US" dirty="0"/>
          </a:p>
          <a:p>
            <a:pPr marL="0" indent="0">
              <a:buNone/>
            </a:pPr>
            <a:endParaRPr lang="en-US" dirty="0"/>
          </a:p>
          <a:p>
            <a:pPr marL="514350" indent="-514350">
              <a:buFont typeface="+mj-lt"/>
              <a:buAutoNum type="alphaLcParenR"/>
            </a:pPr>
            <a:r>
              <a:rPr lang="en-US" dirty="0" smtClean="0"/>
              <a:t>Frequency</a:t>
            </a:r>
            <a:endParaRPr lang="en-US" dirty="0"/>
          </a:p>
          <a:p>
            <a:pPr marL="514350" indent="-514350">
              <a:buFont typeface="+mj-lt"/>
              <a:buAutoNum type="alphaLcParenR"/>
            </a:pPr>
            <a:r>
              <a:rPr lang="en-US" dirty="0" smtClean="0"/>
              <a:t>IRT</a:t>
            </a:r>
            <a:endParaRPr lang="en-US" dirty="0"/>
          </a:p>
          <a:p>
            <a:pPr marL="514350" indent="-514350">
              <a:buFont typeface="+mj-lt"/>
              <a:buAutoNum type="alphaLcParenR"/>
            </a:pPr>
            <a:r>
              <a:rPr lang="en-US" dirty="0" smtClean="0"/>
              <a:t>Rate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254807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22 (A-C)</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Are these data? </a:t>
            </a:r>
          </a:p>
          <a:p>
            <a:pPr marL="0" indent="0">
              <a:buNone/>
            </a:pPr>
            <a:endParaRPr lang="en-US" dirty="0" smtClean="0"/>
          </a:p>
          <a:p>
            <a:pPr marL="514350" indent="-514350">
              <a:buFont typeface="+mj-lt"/>
              <a:buAutoNum type="alphaUcPeriod"/>
            </a:pPr>
            <a:r>
              <a:rPr lang="en-US" dirty="0" smtClean="0"/>
              <a:t>Number of times a student hits his head</a:t>
            </a:r>
          </a:p>
          <a:p>
            <a:pPr marL="914400" lvl="1" indent="-514350">
              <a:buFont typeface="+mj-lt"/>
              <a:buAutoNum type="alphaLcParenR"/>
            </a:pPr>
            <a:r>
              <a:rPr lang="en-US" dirty="0" smtClean="0"/>
              <a:t>Yes</a:t>
            </a:r>
          </a:p>
          <a:p>
            <a:pPr marL="914400" lvl="1" indent="-514350">
              <a:buFont typeface="+mj-lt"/>
              <a:buAutoNum type="alphaLcParenR"/>
            </a:pPr>
            <a:r>
              <a:rPr lang="en-US" dirty="0" smtClean="0"/>
              <a:t>No</a:t>
            </a:r>
          </a:p>
          <a:p>
            <a:pPr marL="514350" indent="-514350">
              <a:buFont typeface="+mj-lt"/>
              <a:buAutoNum type="alphaUcPeriod"/>
            </a:pPr>
            <a:r>
              <a:rPr lang="en-US" dirty="0" smtClean="0"/>
              <a:t>A session notes</a:t>
            </a:r>
          </a:p>
          <a:p>
            <a:pPr marL="914400" lvl="1" indent="-514350">
              <a:buFont typeface="+mj-lt"/>
              <a:buAutoNum type="alphaLcParenR"/>
            </a:pPr>
            <a:r>
              <a:rPr lang="en-US" dirty="0" smtClean="0"/>
              <a:t>Yes</a:t>
            </a:r>
          </a:p>
          <a:p>
            <a:pPr marL="914400" lvl="1" indent="-514350">
              <a:buFont typeface="+mj-lt"/>
              <a:buAutoNum type="alphaLcParenR"/>
            </a:pPr>
            <a:r>
              <a:rPr lang="en-US" dirty="0" smtClean="0"/>
              <a:t>No</a:t>
            </a:r>
          </a:p>
          <a:p>
            <a:pPr marL="0" indent="0">
              <a:buNone/>
            </a:pPr>
            <a:endParaRPr lang="en-US" dirty="0" smtClean="0"/>
          </a:p>
          <a:p>
            <a:pPr marL="514350" indent="-514350">
              <a:buFont typeface="+mj-lt"/>
              <a:buAutoNum type="alphaUcPeriod"/>
            </a:pPr>
            <a:r>
              <a:rPr lang="en-US" dirty="0" smtClean="0"/>
              <a:t>Number of words spelled out correctly</a:t>
            </a:r>
          </a:p>
          <a:p>
            <a:pPr marL="914400" lvl="1" indent="-514350">
              <a:buFont typeface="+mj-lt"/>
              <a:buAutoNum type="alphaLcParenR"/>
            </a:pPr>
            <a:r>
              <a:rPr lang="en-US" dirty="0" smtClean="0"/>
              <a:t>Yes</a:t>
            </a:r>
          </a:p>
          <a:p>
            <a:pPr marL="914400" lvl="1" indent="-514350">
              <a:buFont typeface="+mj-lt"/>
              <a:buAutoNum type="alphaLcParenR"/>
            </a:pPr>
            <a:r>
              <a:rPr lang="en-US" dirty="0" smtClean="0"/>
              <a:t>No</a:t>
            </a:r>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273728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23 (A-B)</a:t>
            </a:r>
            <a:endParaRPr lang="en-US" dirty="0"/>
          </a:p>
        </p:txBody>
      </p:sp>
      <p:sp>
        <p:nvSpPr>
          <p:cNvPr id="3" name="Content Placeholder 2"/>
          <p:cNvSpPr>
            <a:spLocks noGrp="1"/>
          </p:cNvSpPr>
          <p:nvPr>
            <p:ph idx="1"/>
          </p:nvPr>
        </p:nvSpPr>
        <p:spPr/>
        <p:txBody>
          <a:bodyPr/>
          <a:lstStyle/>
          <a:p>
            <a:pPr marL="0" indent="0">
              <a:buNone/>
            </a:pPr>
            <a:r>
              <a:rPr lang="en-US" dirty="0" smtClean="0"/>
              <a:t>Are these data? </a:t>
            </a:r>
          </a:p>
          <a:p>
            <a:pPr marL="0" indent="0">
              <a:buNone/>
            </a:pPr>
            <a:endParaRPr lang="en-US" dirty="0" smtClean="0"/>
          </a:p>
          <a:p>
            <a:pPr marL="514350" indent="-514350">
              <a:buFont typeface="+mj-lt"/>
              <a:buAutoNum type="alphaUcPeriod"/>
            </a:pPr>
            <a:r>
              <a:rPr lang="en-US" dirty="0" smtClean="0"/>
              <a:t>Estimated percentage of correct responding</a:t>
            </a:r>
          </a:p>
          <a:p>
            <a:pPr marL="914400" lvl="1" indent="-514350">
              <a:buFont typeface="+mj-lt"/>
              <a:buAutoNum type="alphaLcParenR"/>
            </a:pPr>
            <a:r>
              <a:rPr lang="en-US" dirty="0" smtClean="0"/>
              <a:t>Yes</a:t>
            </a:r>
          </a:p>
          <a:p>
            <a:pPr marL="914400" lvl="1" indent="-514350">
              <a:buFont typeface="+mj-lt"/>
              <a:buAutoNum type="alphaLcParenR"/>
            </a:pPr>
            <a:r>
              <a:rPr lang="en-US" dirty="0" smtClean="0"/>
              <a:t>No</a:t>
            </a:r>
          </a:p>
          <a:p>
            <a:pPr marL="514350" indent="-514350">
              <a:buFont typeface="+mj-lt"/>
              <a:buAutoNum type="alphaUcPeriod"/>
            </a:pPr>
            <a:r>
              <a:rPr lang="en-US" dirty="0" smtClean="0"/>
              <a:t>Apparent less frequent aggression </a:t>
            </a:r>
          </a:p>
          <a:p>
            <a:pPr marL="914400" lvl="1" indent="-514350">
              <a:buFont typeface="+mj-lt"/>
              <a:buAutoNum type="alphaLcParenR"/>
            </a:pPr>
            <a:r>
              <a:rPr lang="en-US" dirty="0" smtClean="0"/>
              <a:t>Yes</a:t>
            </a:r>
          </a:p>
          <a:p>
            <a:pPr marL="914400" lvl="1" indent="-514350">
              <a:buFont typeface="+mj-lt"/>
              <a:buAutoNum type="alphaLcParenR"/>
            </a:pPr>
            <a:r>
              <a:rPr lang="en-US" dirty="0" smtClean="0"/>
              <a:t>No</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1251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24</a:t>
            </a:r>
            <a:endParaRPr lang="en-US" dirty="0"/>
          </a:p>
        </p:txBody>
      </p:sp>
      <p:sp>
        <p:nvSpPr>
          <p:cNvPr id="3" name="Content Placeholder 2"/>
          <p:cNvSpPr>
            <a:spLocks noGrp="1"/>
          </p:cNvSpPr>
          <p:nvPr>
            <p:ph idx="1"/>
          </p:nvPr>
        </p:nvSpPr>
        <p:spPr/>
        <p:txBody>
          <a:bodyPr/>
          <a:lstStyle/>
          <a:p>
            <a:r>
              <a:rPr lang="en-US" dirty="0" smtClean="0"/>
              <a:t>You teach a student to request independently. One day he requests 10 out of 20 times independently. The next day he requests 25 out of 40 times. Did his independent requesting improved? And why?</a:t>
            </a:r>
          </a:p>
          <a:p>
            <a:pPr marL="514350" indent="-514350">
              <a:buFont typeface="+mj-lt"/>
              <a:buAutoNum type="alphaLcParenR"/>
            </a:pPr>
            <a:r>
              <a:rPr lang="en-US" dirty="0" smtClean="0"/>
              <a:t>Yes</a:t>
            </a:r>
          </a:p>
          <a:p>
            <a:pPr marL="514350" indent="-514350">
              <a:buFont typeface="+mj-lt"/>
              <a:buAutoNum type="alphaLcParenR"/>
            </a:pPr>
            <a:r>
              <a:rPr lang="en-US" dirty="0" smtClean="0"/>
              <a:t>No</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76448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25</a:t>
            </a:r>
            <a:endParaRPr lang="en-US" dirty="0"/>
          </a:p>
        </p:txBody>
      </p:sp>
      <p:sp>
        <p:nvSpPr>
          <p:cNvPr id="3" name="Content Placeholder 2"/>
          <p:cNvSpPr>
            <a:spLocks noGrp="1"/>
          </p:cNvSpPr>
          <p:nvPr>
            <p:ph idx="1"/>
          </p:nvPr>
        </p:nvSpPr>
        <p:spPr/>
        <p:txBody>
          <a:bodyPr/>
          <a:lstStyle/>
          <a:p>
            <a:r>
              <a:rPr lang="en-US" dirty="0" smtClean="0"/>
              <a:t>2 types of behavior assessment are:</a:t>
            </a:r>
          </a:p>
          <a:p>
            <a:pPr marL="0" indent="0">
              <a:buNone/>
            </a:pPr>
            <a:endParaRPr lang="en-US" dirty="0"/>
          </a:p>
          <a:p>
            <a:pPr marL="514350" indent="-514350">
              <a:buFont typeface="+mj-lt"/>
              <a:buAutoNum type="alphaLcParenR"/>
            </a:pPr>
            <a:r>
              <a:rPr lang="en-US" dirty="0" smtClean="0"/>
              <a:t>Direct and preference assessment</a:t>
            </a:r>
          </a:p>
          <a:p>
            <a:pPr marL="514350" indent="-514350">
              <a:buFont typeface="+mj-lt"/>
              <a:buAutoNum type="alphaLcParenR"/>
            </a:pPr>
            <a:r>
              <a:rPr lang="en-US" dirty="0" smtClean="0"/>
              <a:t>Continuous and discontinuous</a:t>
            </a:r>
          </a:p>
          <a:p>
            <a:pPr marL="514350" indent="-514350">
              <a:buFont typeface="+mj-lt"/>
              <a:buAutoNum type="alphaLcParenR"/>
            </a:pPr>
            <a:r>
              <a:rPr lang="en-US" dirty="0" smtClean="0"/>
              <a:t>Functional assessment and preference assessment </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350360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26</a:t>
            </a:r>
            <a:endParaRPr lang="en-US" dirty="0"/>
          </a:p>
        </p:txBody>
      </p:sp>
      <p:sp>
        <p:nvSpPr>
          <p:cNvPr id="3" name="Content Placeholder 2"/>
          <p:cNvSpPr>
            <a:spLocks noGrp="1"/>
          </p:cNvSpPr>
          <p:nvPr>
            <p:ph idx="1"/>
          </p:nvPr>
        </p:nvSpPr>
        <p:spPr/>
        <p:txBody>
          <a:bodyPr/>
          <a:lstStyle/>
          <a:p>
            <a:r>
              <a:rPr lang="en-US" dirty="0" smtClean="0"/>
              <a:t>Which ones are direct/continuous response measures:</a:t>
            </a:r>
          </a:p>
          <a:p>
            <a:pPr marL="514350" indent="-514350">
              <a:buFont typeface="+mj-lt"/>
              <a:buAutoNum type="alphaLcParenR"/>
            </a:pPr>
            <a:r>
              <a:rPr lang="en-US" dirty="0" smtClean="0"/>
              <a:t>Frequency and rate</a:t>
            </a:r>
          </a:p>
          <a:p>
            <a:pPr marL="514350" indent="-514350">
              <a:buFont typeface="+mj-lt"/>
              <a:buAutoNum type="alphaLcParenR"/>
            </a:pPr>
            <a:r>
              <a:rPr lang="en-US" dirty="0" smtClean="0"/>
              <a:t>Interval recording</a:t>
            </a:r>
          </a:p>
          <a:p>
            <a:pPr marL="514350" indent="-514350">
              <a:buFont typeface="+mj-lt"/>
              <a:buAutoNum type="alphaLcParenR"/>
            </a:pPr>
            <a:r>
              <a:rPr lang="en-US" dirty="0" smtClean="0"/>
              <a:t>Latency</a:t>
            </a:r>
          </a:p>
          <a:p>
            <a:pPr marL="514350" indent="-514350">
              <a:buFont typeface="+mj-lt"/>
              <a:buAutoNum type="alphaLcParenR"/>
            </a:pPr>
            <a:r>
              <a:rPr lang="en-US" dirty="0"/>
              <a:t>a</a:t>
            </a:r>
            <a:r>
              <a:rPr lang="en-US" dirty="0" smtClean="0"/>
              <a:t> + c </a:t>
            </a: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021660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27	</a:t>
            </a:r>
            <a:endParaRPr lang="en-US" dirty="0"/>
          </a:p>
        </p:txBody>
      </p:sp>
      <p:sp>
        <p:nvSpPr>
          <p:cNvPr id="3" name="Content Placeholder 2"/>
          <p:cNvSpPr>
            <a:spLocks noGrp="1"/>
          </p:cNvSpPr>
          <p:nvPr>
            <p:ph idx="1"/>
          </p:nvPr>
        </p:nvSpPr>
        <p:spPr/>
        <p:txBody>
          <a:bodyPr/>
          <a:lstStyle/>
          <a:p>
            <a:r>
              <a:rPr lang="en-US" dirty="0" smtClean="0"/>
              <a:t>What data collection method you should choose for this type of behavior:</a:t>
            </a:r>
          </a:p>
          <a:p>
            <a:pPr marL="0" indent="0">
              <a:buNone/>
            </a:pPr>
            <a:endParaRPr lang="en-US" i="1" dirty="0" smtClean="0"/>
          </a:p>
          <a:p>
            <a:pPr marL="0" indent="0">
              <a:buNone/>
            </a:pPr>
            <a:r>
              <a:rPr lang="en-US" i="1" dirty="0" smtClean="0"/>
              <a:t>The behavior does not occur often, but when it does, it occurs at long durations.</a:t>
            </a:r>
          </a:p>
          <a:p>
            <a:pPr marL="514350" indent="-514350">
              <a:buFont typeface="+mj-lt"/>
              <a:buAutoNum type="alphaLcParenR"/>
            </a:pPr>
            <a:r>
              <a:rPr lang="en-US" dirty="0" smtClean="0"/>
              <a:t>Rate</a:t>
            </a:r>
          </a:p>
          <a:p>
            <a:pPr marL="514350" indent="-514350">
              <a:buFont typeface="+mj-lt"/>
              <a:buAutoNum type="alphaLcParenR"/>
            </a:pPr>
            <a:r>
              <a:rPr lang="en-US" dirty="0" smtClean="0"/>
              <a:t>Interval</a:t>
            </a:r>
          </a:p>
          <a:p>
            <a:pPr marL="514350" indent="-514350">
              <a:buFont typeface="+mj-lt"/>
              <a:buAutoNum type="alphaLcParenR"/>
            </a:pPr>
            <a:r>
              <a:rPr lang="en-US" dirty="0" smtClean="0"/>
              <a:t>Duration</a:t>
            </a:r>
          </a:p>
          <a:p>
            <a:pPr marL="0" indent="0">
              <a:buNone/>
            </a:pPr>
            <a:endParaRPr lang="en-US" dirty="0"/>
          </a:p>
          <a:p>
            <a:pPr marL="0" indent="0">
              <a:buNone/>
            </a:pPr>
            <a:endParaRPr lang="en-US" b="1" i="1"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3599400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28	</a:t>
            </a:r>
            <a:endParaRPr lang="en-US" dirty="0"/>
          </a:p>
        </p:txBody>
      </p:sp>
      <p:sp>
        <p:nvSpPr>
          <p:cNvPr id="3" name="Content Placeholder 2"/>
          <p:cNvSpPr>
            <a:spLocks noGrp="1"/>
          </p:cNvSpPr>
          <p:nvPr>
            <p:ph idx="1"/>
          </p:nvPr>
        </p:nvSpPr>
        <p:spPr/>
        <p:txBody>
          <a:bodyPr/>
          <a:lstStyle/>
          <a:p>
            <a:r>
              <a:rPr lang="en-US" dirty="0" smtClean="0"/>
              <a:t>What data collection method you should choose for this type of behavior:</a:t>
            </a:r>
          </a:p>
          <a:p>
            <a:pPr marL="0" indent="0">
              <a:buNone/>
            </a:pPr>
            <a:endParaRPr lang="en-US" i="1" dirty="0" smtClean="0"/>
          </a:p>
          <a:p>
            <a:pPr marL="0" indent="0">
              <a:buNone/>
            </a:pPr>
            <a:r>
              <a:rPr lang="en-US" i="1" dirty="0" smtClean="0"/>
              <a:t>You need to know exactly how many times the behavior occurs per hour.</a:t>
            </a:r>
          </a:p>
          <a:p>
            <a:pPr marL="514350" indent="-514350">
              <a:buFont typeface="+mj-lt"/>
              <a:buAutoNum type="alphaLcParenR"/>
            </a:pPr>
            <a:r>
              <a:rPr lang="en-US" dirty="0" smtClean="0"/>
              <a:t>Rate</a:t>
            </a:r>
          </a:p>
          <a:p>
            <a:pPr marL="514350" indent="-514350">
              <a:buFont typeface="+mj-lt"/>
              <a:buAutoNum type="alphaLcParenR"/>
            </a:pPr>
            <a:r>
              <a:rPr lang="en-US" dirty="0" smtClean="0"/>
              <a:t>Permanent product</a:t>
            </a:r>
          </a:p>
          <a:p>
            <a:pPr marL="514350" indent="-514350">
              <a:buFont typeface="+mj-lt"/>
              <a:buAutoNum type="alphaLcParenR"/>
            </a:pPr>
            <a:r>
              <a:rPr lang="en-US" dirty="0" smtClean="0"/>
              <a:t>Frequency</a:t>
            </a:r>
          </a:p>
          <a:p>
            <a:pPr marL="0" indent="0">
              <a:buNone/>
            </a:pPr>
            <a:endParaRPr lang="en-US" dirty="0"/>
          </a:p>
          <a:p>
            <a:pPr marL="0" indent="0">
              <a:buNone/>
            </a:pPr>
            <a:endParaRPr lang="en-US" b="1" i="1"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335325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 (A- 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Is this a behavior?</a:t>
            </a:r>
          </a:p>
          <a:p>
            <a:pPr marL="0" indent="0">
              <a:buNone/>
            </a:pPr>
            <a:endParaRPr lang="en-US" dirty="0" smtClean="0">
              <a:solidFill>
                <a:srgbClr val="FF0000"/>
              </a:solidFill>
            </a:endParaRPr>
          </a:p>
          <a:p>
            <a:pPr marL="514350" indent="-514350">
              <a:buFont typeface="+mj-lt"/>
              <a:buAutoNum type="alphaUcPeriod"/>
            </a:pPr>
            <a:r>
              <a:rPr lang="en-US" dirty="0" smtClean="0">
                <a:solidFill>
                  <a:srgbClr val="000000"/>
                </a:solidFill>
              </a:rPr>
              <a:t>Face-slapping </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r>
              <a:rPr lang="en-US" dirty="0" smtClean="0">
                <a:solidFill>
                  <a:srgbClr val="000000"/>
                </a:solidFill>
              </a:rPr>
              <a:t>Receiving a token</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r>
              <a:rPr lang="en-US" dirty="0" smtClean="0">
                <a:solidFill>
                  <a:srgbClr val="000000"/>
                </a:solidFill>
              </a:rPr>
              <a:t>Doing a homework</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r>
              <a:rPr lang="en-US" dirty="0" smtClean="0">
                <a:solidFill>
                  <a:srgbClr val="000000"/>
                </a:solidFill>
              </a:rPr>
              <a:t>Eloping from the room</a:t>
            </a:r>
          </a:p>
          <a:p>
            <a:pPr marL="914400" lvl="1" indent="-514350">
              <a:buFont typeface="+mj-lt"/>
              <a:buAutoNum type="alphaLcParenR"/>
            </a:pPr>
            <a:r>
              <a:rPr lang="en-US" dirty="0" smtClean="0">
                <a:solidFill>
                  <a:srgbClr val="000000"/>
                </a:solidFill>
              </a:rPr>
              <a:t>Yes</a:t>
            </a:r>
          </a:p>
          <a:p>
            <a:pPr marL="914400" lvl="1" indent="-514350">
              <a:buFont typeface="+mj-lt"/>
              <a:buAutoNum type="alphaLcParenR"/>
            </a:pPr>
            <a:r>
              <a:rPr lang="en-US" dirty="0" smtClean="0">
                <a:solidFill>
                  <a:srgbClr val="000000"/>
                </a:solidFill>
              </a:rPr>
              <a:t>No</a:t>
            </a:r>
          </a:p>
          <a:p>
            <a:pPr marL="514350" indent="-514350">
              <a:buFont typeface="+mj-lt"/>
              <a:buAutoNum type="alphaUcPeriod"/>
            </a:pPr>
            <a:endParaRPr lang="en-US" dirty="0" smtClean="0">
              <a:solidFill>
                <a:srgbClr val="000000"/>
              </a:solidFill>
            </a:endParaRPr>
          </a:p>
        </p:txBody>
      </p:sp>
      <p:sp>
        <p:nvSpPr>
          <p:cNvPr id="4" name="TextBox 3"/>
          <p:cNvSpPr txBox="1"/>
          <p:nvPr/>
        </p:nvSpPr>
        <p:spPr>
          <a:xfrm>
            <a:off x="5453251" y="933696"/>
            <a:ext cx="184666" cy="369332"/>
          </a:xfrm>
          <a:prstGeom prst="rect">
            <a:avLst/>
          </a:prstGeom>
          <a:noFill/>
        </p:spPr>
        <p:txBody>
          <a:bodyPr wrap="none" rtlCol="0">
            <a:spAutoFit/>
          </a:bodyPr>
          <a:lstStyle/>
          <a:p>
            <a:endParaRPr lang="en-US" dirty="0"/>
          </a:p>
        </p:txBody>
      </p:sp>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933923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29	</a:t>
            </a:r>
            <a:endParaRPr lang="en-US" dirty="0"/>
          </a:p>
        </p:txBody>
      </p:sp>
      <p:sp>
        <p:nvSpPr>
          <p:cNvPr id="3" name="Content Placeholder 2"/>
          <p:cNvSpPr>
            <a:spLocks noGrp="1"/>
          </p:cNvSpPr>
          <p:nvPr>
            <p:ph idx="1"/>
          </p:nvPr>
        </p:nvSpPr>
        <p:spPr/>
        <p:txBody>
          <a:bodyPr/>
          <a:lstStyle/>
          <a:p>
            <a:r>
              <a:rPr lang="en-US" dirty="0" smtClean="0"/>
              <a:t>What data collection method you should choose for this type of behavior:</a:t>
            </a:r>
          </a:p>
          <a:p>
            <a:pPr marL="0" indent="0">
              <a:buNone/>
            </a:pPr>
            <a:endParaRPr lang="en-US" i="1" dirty="0" smtClean="0"/>
          </a:p>
          <a:p>
            <a:pPr marL="0" indent="0">
              <a:buNone/>
            </a:pPr>
            <a:r>
              <a:rPr lang="en-US" i="1" dirty="0" smtClean="0"/>
              <a:t>The behavior occurs frequently.</a:t>
            </a:r>
          </a:p>
          <a:p>
            <a:pPr marL="514350" indent="-514350">
              <a:buFont typeface="+mj-lt"/>
              <a:buAutoNum type="alphaLcParenR"/>
            </a:pPr>
            <a:r>
              <a:rPr lang="en-US" dirty="0" smtClean="0"/>
              <a:t>Interval</a:t>
            </a:r>
          </a:p>
          <a:p>
            <a:pPr marL="514350" indent="-514350">
              <a:buFont typeface="+mj-lt"/>
              <a:buAutoNum type="alphaLcParenR"/>
            </a:pPr>
            <a:r>
              <a:rPr lang="en-US" dirty="0" smtClean="0"/>
              <a:t>Duration</a:t>
            </a:r>
          </a:p>
          <a:p>
            <a:pPr marL="514350" indent="-514350">
              <a:buFont typeface="+mj-lt"/>
              <a:buAutoNum type="alphaLcParenR"/>
            </a:pPr>
            <a:r>
              <a:rPr lang="en-US" dirty="0" smtClean="0"/>
              <a:t>Frequency</a:t>
            </a:r>
          </a:p>
          <a:p>
            <a:pPr marL="0" indent="0">
              <a:buNone/>
            </a:pPr>
            <a:endParaRPr lang="en-US" dirty="0"/>
          </a:p>
          <a:p>
            <a:pPr marL="0" indent="0">
              <a:buNone/>
            </a:pPr>
            <a:endParaRPr lang="en-US" b="1" i="1"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876967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30	</a:t>
            </a:r>
            <a:endParaRPr lang="en-US" dirty="0"/>
          </a:p>
        </p:txBody>
      </p:sp>
      <p:sp>
        <p:nvSpPr>
          <p:cNvPr id="3" name="Content Placeholder 2"/>
          <p:cNvSpPr>
            <a:spLocks noGrp="1"/>
          </p:cNvSpPr>
          <p:nvPr>
            <p:ph idx="1"/>
          </p:nvPr>
        </p:nvSpPr>
        <p:spPr/>
        <p:txBody>
          <a:bodyPr/>
          <a:lstStyle/>
          <a:p>
            <a:r>
              <a:rPr lang="en-US" dirty="0" smtClean="0"/>
              <a:t>What data collection method you should choose for this type of behavior:</a:t>
            </a:r>
          </a:p>
          <a:p>
            <a:pPr marL="0" indent="0">
              <a:buNone/>
            </a:pPr>
            <a:endParaRPr lang="en-US" i="1" dirty="0" smtClean="0"/>
          </a:p>
          <a:p>
            <a:pPr marL="0" indent="0">
              <a:buNone/>
            </a:pPr>
            <a:r>
              <a:rPr lang="en-US" i="1" dirty="0" smtClean="0"/>
              <a:t>You want to increase the length of practicing the handwriting.</a:t>
            </a:r>
          </a:p>
          <a:p>
            <a:pPr marL="514350" indent="-514350">
              <a:buFont typeface="+mj-lt"/>
              <a:buAutoNum type="alphaLcParenR"/>
            </a:pPr>
            <a:r>
              <a:rPr lang="en-US" dirty="0" smtClean="0"/>
              <a:t>Whole Interval</a:t>
            </a:r>
          </a:p>
          <a:p>
            <a:pPr marL="514350" indent="-514350">
              <a:buFont typeface="+mj-lt"/>
              <a:buAutoNum type="alphaLcParenR"/>
            </a:pPr>
            <a:r>
              <a:rPr lang="en-US" dirty="0" smtClean="0"/>
              <a:t>Momentary time sampling</a:t>
            </a:r>
          </a:p>
          <a:p>
            <a:pPr marL="514350" indent="-514350">
              <a:buFont typeface="+mj-lt"/>
              <a:buAutoNum type="alphaLcParenR"/>
            </a:pPr>
            <a:r>
              <a:rPr lang="en-US" dirty="0" smtClean="0"/>
              <a:t>Partial Interval</a:t>
            </a:r>
          </a:p>
          <a:p>
            <a:pPr marL="0" indent="0">
              <a:buNone/>
            </a:pPr>
            <a:endParaRPr lang="en-US" dirty="0"/>
          </a:p>
          <a:p>
            <a:pPr marL="0" indent="0">
              <a:buNone/>
            </a:pPr>
            <a:endParaRPr lang="en-US" b="1" i="1"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523591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31	</a:t>
            </a:r>
            <a:endParaRPr lang="en-US" dirty="0"/>
          </a:p>
        </p:txBody>
      </p:sp>
      <p:sp>
        <p:nvSpPr>
          <p:cNvPr id="3" name="Content Placeholder 2"/>
          <p:cNvSpPr>
            <a:spLocks noGrp="1"/>
          </p:cNvSpPr>
          <p:nvPr>
            <p:ph idx="1"/>
          </p:nvPr>
        </p:nvSpPr>
        <p:spPr/>
        <p:txBody>
          <a:bodyPr/>
          <a:lstStyle/>
          <a:p>
            <a:r>
              <a:rPr lang="en-US" dirty="0" smtClean="0"/>
              <a:t>What data collection method you should choose for this type of behavior:</a:t>
            </a:r>
          </a:p>
          <a:p>
            <a:pPr marL="0" indent="0">
              <a:buNone/>
            </a:pPr>
            <a:endParaRPr lang="en-US" i="1" dirty="0" smtClean="0"/>
          </a:p>
          <a:p>
            <a:pPr marL="0" indent="0">
              <a:buNone/>
            </a:pPr>
            <a:r>
              <a:rPr lang="en-US" i="1" dirty="0" smtClean="0"/>
              <a:t>The behavior occurs for a long period of time with clear beginning and the end.</a:t>
            </a:r>
          </a:p>
          <a:p>
            <a:pPr marL="514350" indent="-514350">
              <a:buFont typeface="+mj-lt"/>
              <a:buAutoNum type="alphaLcParenR"/>
            </a:pPr>
            <a:r>
              <a:rPr lang="en-US" dirty="0"/>
              <a:t>D</a:t>
            </a:r>
            <a:r>
              <a:rPr lang="en-US" dirty="0" smtClean="0"/>
              <a:t>uration</a:t>
            </a:r>
          </a:p>
          <a:p>
            <a:pPr marL="514350" indent="-514350">
              <a:buFont typeface="+mj-lt"/>
              <a:buAutoNum type="alphaLcParenR"/>
            </a:pPr>
            <a:r>
              <a:rPr lang="en-US" dirty="0" smtClean="0"/>
              <a:t>Whole interval</a:t>
            </a:r>
          </a:p>
          <a:p>
            <a:pPr marL="514350" indent="-514350">
              <a:buFont typeface="+mj-lt"/>
              <a:buAutoNum type="alphaLcParenR"/>
            </a:pPr>
            <a:r>
              <a:rPr lang="en-US" dirty="0" smtClean="0"/>
              <a:t>Partial Interval</a:t>
            </a:r>
          </a:p>
          <a:p>
            <a:pPr marL="0" indent="0">
              <a:buNone/>
            </a:pPr>
            <a:endParaRPr lang="en-US" dirty="0"/>
          </a:p>
          <a:p>
            <a:pPr marL="0" indent="0">
              <a:buNone/>
            </a:pPr>
            <a:endParaRPr lang="en-US" b="1" i="1"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4977191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32	</a:t>
            </a:r>
            <a:endParaRPr lang="en-US" dirty="0"/>
          </a:p>
        </p:txBody>
      </p:sp>
      <p:sp>
        <p:nvSpPr>
          <p:cNvPr id="3" name="Content Placeholder 2"/>
          <p:cNvSpPr>
            <a:spLocks noGrp="1"/>
          </p:cNvSpPr>
          <p:nvPr>
            <p:ph idx="1"/>
          </p:nvPr>
        </p:nvSpPr>
        <p:spPr/>
        <p:txBody>
          <a:bodyPr/>
          <a:lstStyle/>
          <a:p>
            <a:r>
              <a:rPr lang="en-US" dirty="0" smtClean="0"/>
              <a:t>What data collection method you should choose for this type of behavior:</a:t>
            </a:r>
          </a:p>
          <a:p>
            <a:pPr marL="0" indent="0">
              <a:buNone/>
            </a:pPr>
            <a:endParaRPr lang="en-US" i="1" dirty="0" smtClean="0"/>
          </a:p>
          <a:p>
            <a:pPr marL="0" indent="0">
              <a:buNone/>
            </a:pPr>
            <a:r>
              <a:rPr lang="en-US" i="1" dirty="0" smtClean="0"/>
              <a:t>You want to know specific times when a behavior occurs.</a:t>
            </a:r>
          </a:p>
          <a:p>
            <a:pPr marL="514350" indent="-514350">
              <a:buFont typeface="+mj-lt"/>
              <a:buAutoNum type="alphaLcParenR"/>
            </a:pPr>
            <a:r>
              <a:rPr lang="en-US" dirty="0" smtClean="0"/>
              <a:t>Frequency</a:t>
            </a:r>
          </a:p>
          <a:p>
            <a:pPr marL="514350" indent="-514350">
              <a:buFont typeface="+mj-lt"/>
              <a:buAutoNum type="alphaLcParenR"/>
            </a:pPr>
            <a:r>
              <a:rPr lang="en-US" dirty="0" smtClean="0"/>
              <a:t>Interval</a:t>
            </a:r>
          </a:p>
          <a:p>
            <a:pPr marL="514350" indent="-514350">
              <a:buFont typeface="+mj-lt"/>
              <a:buAutoNum type="alphaLcParenR"/>
            </a:pPr>
            <a:r>
              <a:rPr lang="en-US" dirty="0"/>
              <a:t>S</a:t>
            </a:r>
            <a:r>
              <a:rPr lang="en-US" dirty="0" smtClean="0"/>
              <a:t>catterplot</a:t>
            </a:r>
          </a:p>
          <a:p>
            <a:pPr marL="0" indent="0">
              <a:buNone/>
            </a:pPr>
            <a:endParaRPr lang="en-US" dirty="0"/>
          </a:p>
          <a:p>
            <a:pPr marL="0" indent="0">
              <a:buNone/>
            </a:pPr>
            <a:endParaRPr lang="en-US" b="1" i="1"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838859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33</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Jill and Tom both observed a student during the math class. They recorded occurrence and non occurrence of nail biting in 5 min intervals. What is their IOA?</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514350" indent="-514350">
              <a:buFont typeface="+mj-lt"/>
              <a:buAutoNum type="alphaLcParenR"/>
            </a:pPr>
            <a:r>
              <a:rPr lang="en-US" dirty="0" smtClean="0"/>
              <a:t>56%</a:t>
            </a:r>
          </a:p>
          <a:p>
            <a:pPr marL="514350" indent="-514350">
              <a:buFont typeface="+mj-lt"/>
              <a:buAutoNum type="alphaLcParenR"/>
            </a:pPr>
            <a:r>
              <a:rPr lang="en-US" dirty="0" smtClean="0"/>
              <a:t>33%</a:t>
            </a:r>
          </a:p>
          <a:p>
            <a:pPr marL="514350" indent="-514350">
              <a:buFont typeface="+mj-lt"/>
              <a:buAutoNum type="alphaLcParenR"/>
            </a:pPr>
            <a:r>
              <a:rPr lang="en-US" dirty="0" smtClean="0"/>
              <a:t>44%</a:t>
            </a:r>
          </a:p>
          <a:p>
            <a:pPr marL="514350" indent="-514350">
              <a:buFont typeface="+mj-lt"/>
              <a:buAutoNum type="alphaLcParenR"/>
            </a:pPr>
            <a:r>
              <a:rPr lang="en-US" dirty="0" smtClean="0"/>
              <a:t>78%</a:t>
            </a:r>
          </a:p>
          <a:p>
            <a:pPr marL="0" indent="0">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12284354"/>
              </p:ext>
            </p:extLst>
          </p:nvPr>
        </p:nvGraphicFramePr>
        <p:xfrm>
          <a:off x="598713" y="2685143"/>
          <a:ext cx="7148285" cy="1112520"/>
        </p:xfrm>
        <a:graphic>
          <a:graphicData uri="http://schemas.openxmlformats.org/drawingml/2006/table">
            <a:tbl>
              <a:tblPr firstRow="1" bandRow="1">
                <a:tableStyleId>{5940675A-B579-460E-94D1-54222C63F5DA}</a:tableStyleId>
              </a:tblPr>
              <a:tblGrid>
                <a:gridCol w="787163"/>
                <a:gridCol w="573552"/>
                <a:gridCol w="588818"/>
                <a:gridCol w="649844"/>
                <a:gridCol w="649844"/>
                <a:gridCol w="649844"/>
                <a:gridCol w="649844"/>
                <a:gridCol w="649844"/>
                <a:gridCol w="649844"/>
                <a:gridCol w="649844"/>
                <a:gridCol w="649844"/>
              </a:tblGrid>
              <a:tr h="370840">
                <a:tc>
                  <a:txBody>
                    <a:bodyPr/>
                    <a:lstStyle/>
                    <a:p>
                      <a:r>
                        <a:rPr lang="en-US" sz="1200" dirty="0" smtClean="0"/>
                        <a:t>observer</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4.</a:t>
                      </a:r>
                      <a:endParaRPr lang="en-US" sz="1200" dirty="0"/>
                    </a:p>
                  </a:txBody>
                  <a:tcPr/>
                </a:tc>
                <a:tc>
                  <a:txBody>
                    <a:bodyPr/>
                    <a:lstStyle/>
                    <a:p>
                      <a:pPr algn="ctr"/>
                      <a:r>
                        <a:rPr lang="en-US" sz="1200" dirty="0" smtClean="0"/>
                        <a:t>5.</a:t>
                      </a:r>
                      <a:endParaRPr lang="en-US" sz="1200" dirty="0"/>
                    </a:p>
                  </a:txBody>
                  <a:tcPr/>
                </a:tc>
                <a:tc>
                  <a:txBody>
                    <a:bodyPr/>
                    <a:lstStyle/>
                    <a:p>
                      <a:pPr algn="ctr"/>
                      <a:r>
                        <a:rPr lang="en-US" sz="1200" dirty="0" smtClean="0"/>
                        <a:t>6.</a:t>
                      </a:r>
                      <a:endParaRPr lang="en-US" sz="1200" dirty="0"/>
                    </a:p>
                  </a:txBody>
                  <a:tcPr/>
                </a:tc>
                <a:tc>
                  <a:txBody>
                    <a:bodyPr/>
                    <a:lstStyle/>
                    <a:p>
                      <a:pPr algn="ctr"/>
                      <a:r>
                        <a:rPr lang="en-US" sz="1200" dirty="0" smtClean="0"/>
                        <a:t>7.</a:t>
                      </a:r>
                      <a:endParaRPr lang="en-US" sz="1200" dirty="0"/>
                    </a:p>
                  </a:txBody>
                  <a:tcPr/>
                </a:tc>
                <a:tc>
                  <a:txBody>
                    <a:bodyPr/>
                    <a:lstStyle/>
                    <a:p>
                      <a:pPr algn="ctr"/>
                      <a:r>
                        <a:rPr lang="en-US" sz="1200" dirty="0" smtClean="0"/>
                        <a:t>8.</a:t>
                      </a:r>
                      <a:endParaRPr lang="en-US" sz="1200" dirty="0"/>
                    </a:p>
                  </a:txBody>
                  <a:tcPr/>
                </a:tc>
                <a:tc>
                  <a:txBody>
                    <a:bodyPr/>
                    <a:lstStyle/>
                    <a:p>
                      <a:pPr algn="ctr"/>
                      <a:r>
                        <a:rPr lang="en-US" sz="1200" dirty="0" smtClean="0"/>
                        <a:t>9.</a:t>
                      </a:r>
                      <a:endParaRPr lang="en-US" sz="1200" dirty="0"/>
                    </a:p>
                  </a:txBody>
                  <a:tcPr/>
                </a:tc>
                <a:tc>
                  <a:txBody>
                    <a:bodyPr/>
                    <a:lstStyle/>
                    <a:p>
                      <a:r>
                        <a:rPr lang="en-US" dirty="0" smtClean="0"/>
                        <a:t>Total</a:t>
                      </a:r>
                      <a:endParaRPr lang="en-US" dirty="0"/>
                    </a:p>
                  </a:txBody>
                  <a:tcPr/>
                </a:tc>
              </a:tr>
              <a:tr h="370840">
                <a:tc>
                  <a:txBody>
                    <a:bodyPr/>
                    <a:lstStyle/>
                    <a:p>
                      <a:r>
                        <a:rPr lang="en-US" dirty="0" smtClean="0"/>
                        <a:t>Jill</a:t>
                      </a:r>
                      <a:endParaRPr lang="en-US" dirty="0"/>
                    </a:p>
                  </a:txBody>
                  <a:tcPr/>
                </a:tc>
                <a:tc>
                  <a:txBody>
                    <a:bodyPr/>
                    <a:lstStyle/>
                    <a:p>
                      <a:r>
                        <a:rPr lang="en-US" dirty="0" smtClean="0"/>
                        <a:t>x</a:t>
                      </a:r>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5</a:t>
                      </a:r>
                      <a:endParaRPr lang="en-US" dirty="0"/>
                    </a:p>
                  </a:txBody>
                  <a:tcPr/>
                </a:tc>
              </a:tr>
              <a:tr h="370840">
                <a:tc>
                  <a:txBody>
                    <a:bodyPr/>
                    <a:lstStyle/>
                    <a:p>
                      <a:r>
                        <a:rPr lang="en-US" dirty="0" smtClean="0"/>
                        <a:t>Tom</a:t>
                      </a:r>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endParaRPr lang="en-US" dirty="0"/>
                    </a:p>
                  </a:txBody>
                  <a:tcPr/>
                </a:tc>
                <a:tc>
                  <a:txBody>
                    <a:bodyPr/>
                    <a:lstStyle/>
                    <a:p>
                      <a:r>
                        <a:rPr lang="en-US" dirty="0" smtClean="0"/>
                        <a:t>x</a:t>
                      </a:r>
                      <a:endParaRPr lang="en-US" dirty="0"/>
                    </a:p>
                  </a:txBody>
                  <a:tcPr/>
                </a:tc>
                <a:tc>
                  <a:txBody>
                    <a:bodyPr/>
                    <a:lstStyle/>
                    <a:p>
                      <a:r>
                        <a:rPr lang="en-US" dirty="0" smtClean="0"/>
                        <a:t>5</a:t>
                      </a:r>
                      <a:endParaRPr lang="en-US" dirty="0"/>
                    </a:p>
                  </a:txBody>
                  <a:tcPr/>
                </a:tc>
              </a:tr>
            </a:tbl>
          </a:graphicData>
        </a:graphic>
      </p:graphicFrame>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3672884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34</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Sarah and Katie recorded the frequency of “out of seat” behavior during the school day. What is their IOA?</a:t>
            </a:r>
          </a:p>
          <a:p>
            <a:pPr marL="0" indent="0">
              <a:buNone/>
            </a:pPr>
            <a:endParaRPr lang="en-US" dirty="0" smtClean="0"/>
          </a:p>
          <a:p>
            <a:pPr marL="0" indent="0">
              <a:buNone/>
            </a:pPr>
            <a:endParaRPr lang="en-US" dirty="0"/>
          </a:p>
          <a:p>
            <a:pPr marL="0" indent="0">
              <a:buNone/>
            </a:pPr>
            <a:endParaRPr lang="en-US" dirty="0" smtClean="0"/>
          </a:p>
          <a:p>
            <a:pPr marL="514350" indent="-514350">
              <a:buFont typeface="+mj-lt"/>
              <a:buAutoNum type="alphaLcParenR"/>
            </a:pPr>
            <a:r>
              <a:rPr lang="en-US" dirty="0" smtClean="0"/>
              <a:t>30%</a:t>
            </a:r>
          </a:p>
          <a:p>
            <a:pPr marL="514350" indent="-514350">
              <a:buFont typeface="+mj-lt"/>
              <a:buAutoNum type="alphaLcParenR"/>
            </a:pPr>
            <a:r>
              <a:rPr lang="en-US" dirty="0" smtClean="0"/>
              <a:t>94%</a:t>
            </a:r>
          </a:p>
          <a:p>
            <a:pPr marL="514350" indent="-514350">
              <a:buFont typeface="+mj-lt"/>
              <a:buAutoNum type="alphaLcParenR"/>
            </a:pPr>
            <a:r>
              <a:rPr lang="en-US" dirty="0" smtClean="0"/>
              <a:t>25%</a:t>
            </a:r>
          </a:p>
          <a:p>
            <a:pPr marL="514350" indent="-514350">
              <a:buFont typeface="+mj-lt"/>
              <a:buAutoNum type="alphaLcParenR"/>
            </a:pPr>
            <a:r>
              <a:rPr lang="en-US" dirty="0" smtClean="0"/>
              <a:t>0%</a:t>
            </a:r>
          </a:p>
          <a:p>
            <a:pPr marL="0" indent="0">
              <a:buNone/>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3966303220"/>
              </p:ext>
            </p:extLst>
          </p:nvPr>
        </p:nvGraphicFramePr>
        <p:xfrm>
          <a:off x="997856" y="2576285"/>
          <a:ext cx="4916715" cy="1112520"/>
        </p:xfrm>
        <a:graphic>
          <a:graphicData uri="http://schemas.openxmlformats.org/drawingml/2006/table">
            <a:tbl>
              <a:tblPr firstRow="1" bandRow="1">
                <a:tableStyleId>{5940675A-B579-460E-94D1-54222C63F5DA}</a:tableStyleId>
              </a:tblPr>
              <a:tblGrid>
                <a:gridCol w="961572"/>
                <a:gridCol w="3955143"/>
              </a:tblGrid>
              <a:tr h="370840">
                <a:tc>
                  <a:txBody>
                    <a:bodyPr/>
                    <a:lstStyle/>
                    <a:p>
                      <a:r>
                        <a:rPr lang="en-US" sz="1200" dirty="0" smtClean="0"/>
                        <a:t>observer</a:t>
                      </a:r>
                      <a:endParaRPr lang="en-US" sz="1200" dirty="0"/>
                    </a:p>
                  </a:txBody>
                  <a:tcPr/>
                </a:tc>
                <a:tc>
                  <a:txBody>
                    <a:bodyPr/>
                    <a:lstStyle/>
                    <a:p>
                      <a:r>
                        <a:rPr lang="en-US" dirty="0" smtClean="0"/>
                        <a:t>Frequency recorded</a:t>
                      </a:r>
                      <a:endParaRPr lang="en-US" dirty="0"/>
                    </a:p>
                  </a:txBody>
                  <a:tcPr/>
                </a:tc>
              </a:tr>
              <a:tr h="370840">
                <a:tc>
                  <a:txBody>
                    <a:bodyPr/>
                    <a:lstStyle/>
                    <a:p>
                      <a:r>
                        <a:rPr lang="en-US" dirty="0" smtClean="0"/>
                        <a:t>Sarah</a:t>
                      </a:r>
                      <a:endParaRPr lang="en-US" dirty="0"/>
                    </a:p>
                  </a:txBody>
                  <a:tcPr/>
                </a:tc>
                <a:tc>
                  <a:txBody>
                    <a:bodyPr/>
                    <a:lstStyle/>
                    <a:p>
                      <a:r>
                        <a:rPr lang="en-US" dirty="0" smtClean="0"/>
                        <a:t>IIIII</a:t>
                      </a:r>
                      <a:r>
                        <a:rPr lang="en-US" baseline="0" dirty="0" smtClean="0"/>
                        <a:t>  IIIII  II  IIII</a:t>
                      </a:r>
                      <a:endParaRPr lang="en-US" dirty="0"/>
                    </a:p>
                  </a:txBody>
                  <a:tcPr/>
                </a:tc>
              </a:tr>
              <a:tr h="370840">
                <a:tc>
                  <a:txBody>
                    <a:bodyPr/>
                    <a:lstStyle/>
                    <a:p>
                      <a:r>
                        <a:rPr lang="en-US" dirty="0" smtClean="0"/>
                        <a:t>Katie</a:t>
                      </a:r>
                      <a:endParaRPr lang="en-US" dirty="0"/>
                    </a:p>
                  </a:txBody>
                  <a:tcPr/>
                </a:tc>
                <a:tc>
                  <a:txBody>
                    <a:bodyPr/>
                    <a:lstStyle/>
                    <a:p>
                      <a:r>
                        <a:rPr lang="en-US" dirty="0" smtClean="0"/>
                        <a:t>IIIII  IIII   III  IIIII </a:t>
                      </a:r>
                      <a:endParaRPr lang="en-US" dirty="0"/>
                    </a:p>
                  </a:txBody>
                  <a:tcPr/>
                </a:tc>
              </a:tr>
            </a:tbl>
          </a:graphicData>
        </a:graphic>
      </p:graphicFrame>
      <p:sp>
        <p:nvSpPr>
          <p:cNvPr id="5" name="Footer Placeholder 4"/>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30171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Is this a good definition?</a:t>
            </a:r>
          </a:p>
          <a:p>
            <a:pPr marL="0" indent="0">
              <a:buNone/>
            </a:pPr>
            <a:endParaRPr lang="en-US" dirty="0" smtClean="0"/>
          </a:p>
          <a:p>
            <a:pPr marL="0" indent="0">
              <a:buNone/>
            </a:pPr>
            <a:r>
              <a:rPr lang="en-US" dirty="0"/>
              <a:t>Episodes of agitation, defined as instances of crushing things (foods or classroom materials), rubbing his ears and eyes, crying or </a:t>
            </a:r>
            <a:r>
              <a:rPr lang="en-US" dirty="0" smtClean="0"/>
              <a:t>whining. It </a:t>
            </a:r>
            <a:r>
              <a:rPr lang="en-US" dirty="0"/>
              <a:t>may be accompanied with Physical aggression, biting or SIB.</a:t>
            </a:r>
            <a:r>
              <a:rPr lang="en-US" b="1" dirty="0"/>
              <a:t> A new episode begins after 1 minutes of not engaging in agitation as defined. </a:t>
            </a:r>
            <a:endParaRPr lang="en-US" b="1" dirty="0" smtClean="0"/>
          </a:p>
          <a:p>
            <a:pPr marL="0" indent="0">
              <a:buNone/>
            </a:pPr>
            <a:r>
              <a:rPr lang="en-US" b="1" dirty="0" smtClean="0"/>
              <a:t>Duration </a:t>
            </a:r>
            <a:r>
              <a:rPr lang="en-US" b="1" dirty="0"/>
              <a:t>of each episode </a:t>
            </a:r>
            <a:r>
              <a:rPr lang="en-US" dirty="0"/>
              <a:t>is defined as the instance </a:t>
            </a:r>
            <a:r>
              <a:rPr lang="en-US" dirty="0" smtClean="0"/>
              <a:t>student begins </a:t>
            </a:r>
            <a:r>
              <a:rPr lang="en-US" dirty="0"/>
              <a:t>to engage in behaviors described in Agitation, until its last instance.</a:t>
            </a:r>
            <a:endParaRPr lang="sk-SK"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447959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4</a:t>
            </a:r>
            <a:endParaRPr lang="en-US" dirty="0"/>
          </a:p>
        </p:txBody>
      </p:sp>
      <p:sp>
        <p:nvSpPr>
          <p:cNvPr id="3" name="Content Placeholder 2"/>
          <p:cNvSpPr>
            <a:spLocks noGrp="1"/>
          </p:cNvSpPr>
          <p:nvPr>
            <p:ph idx="1"/>
          </p:nvPr>
        </p:nvSpPr>
        <p:spPr/>
        <p:txBody>
          <a:bodyPr/>
          <a:lstStyle/>
          <a:p>
            <a:r>
              <a:rPr lang="en-US" dirty="0" smtClean="0"/>
              <a:t>Is this a good definition?</a:t>
            </a:r>
          </a:p>
          <a:p>
            <a:pPr marL="0" indent="0">
              <a:buNone/>
            </a:pPr>
            <a:endParaRPr lang="en-US" dirty="0" smtClean="0"/>
          </a:p>
          <a:p>
            <a:pPr marL="0" indent="0">
              <a:buNone/>
            </a:pPr>
            <a:r>
              <a:rPr lang="en-US" dirty="0"/>
              <a:t>Self-injurious Behavior (SIB), defined as any instance of hitting self on the head or legs, banging his own head against hard surface, grabbing part of his own body, scratching self, or biting self.</a:t>
            </a:r>
            <a:endParaRPr lang="sk-SK"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681055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5</a:t>
            </a:r>
            <a:endParaRPr lang="en-US" dirty="0"/>
          </a:p>
        </p:txBody>
      </p:sp>
      <p:sp>
        <p:nvSpPr>
          <p:cNvPr id="3" name="Content Placeholder 2"/>
          <p:cNvSpPr>
            <a:spLocks noGrp="1"/>
          </p:cNvSpPr>
          <p:nvPr>
            <p:ph idx="1"/>
          </p:nvPr>
        </p:nvSpPr>
        <p:spPr/>
        <p:txBody>
          <a:bodyPr/>
          <a:lstStyle/>
          <a:p>
            <a:r>
              <a:rPr lang="en-US" dirty="0" smtClean="0"/>
              <a:t>Is this a good definition?</a:t>
            </a:r>
          </a:p>
          <a:p>
            <a:pPr marL="0" indent="0">
              <a:buNone/>
            </a:pPr>
            <a:endParaRPr lang="en-US" dirty="0" smtClean="0"/>
          </a:p>
          <a:p>
            <a:pPr marL="0" indent="0">
              <a:buNone/>
            </a:pPr>
            <a:r>
              <a:rPr lang="en-US" dirty="0"/>
              <a:t>Physical aggression, defined as </a:t>
            </a:r>
            <a:r>
              <a:rPr lang="en-US" dirty="0" smtClean="0"/>
              <a:t>injuring another </a:t>
            </a:r>
            <a:r>
              <a:rPr lang="en-US" dirty="0"/>
              <a:t>individual.</a:t>
            </a:r>
            <a:endParaRPr lang="sk-SK"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496265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6</a:t>
            </a:r>
            <a:endParaRPr lang="en-US" dirty="0"/>
          </a:p>
        </p:txBody>
      </p:sp>
      <p:sp>
        <p:nvSpPr>
          <p:cNvPr id="3" name="Content Placeholder 2"/>
          <p:cNvSpPr>
            <a:spLocks noGrp="1"/>
          </p:cNvSpPr>
          <p:nvPr>
            <p:ph idx="1"/>
          </p:nvPr>
        </p:nvSpPr>
        <p:spPr/>
        <p:txBody>
          <a:bodyPr/>
          <a:lstStyle/>
          <a:p>
            <a:r>
              <a:rPr lang="en-US" dirty="0" smtClean="0"/>
              <a:t>Is this a good definition?</a:t>
            </a:r>
          </a:p>
          <a:p>
            <a:pPr marL="0" indent="0">
              <a:buNone/>
            </a:pPr>
            <a:endParaRPr lang="en-US" dirty="0" smtClean="0"/>
          </a:p>
          <a:p>
            <a:pPr marL="0" indent="0">
              <a:buNone/>
            </a:pPr>
            <a:r>
              <a:rPr lang="en-US" dirty="0"/>
              <a:t>Biting, defined as </a:t>
            </a:r>
            <a:r>
              <a:rPr lang="sk-SK" dirty="0" smtClean="0"/>
              <a:t>putting owns teeth on another individual‘s body.</a:t>
            </a:r>
            <a:endParaRPr lang="sk-SK"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403020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7</a:t>
            </a:r>
            <a:endParaRPr lang="en-US" dirty="0"/>
          </a:p>
        </p:txBody>
      </p:sp>
      <p:sp>
        <p:nvSpPr>
          <p:cNvPr id="3" name="Content Placeholder 2"/>
          <p:cNvSpPr>
            <a:spLocks noGrp="1"/>
          </p:cNvSpPr>
          <p:nvPr>
            <p:ph idx="1"/>
          </p:nvPr>
        </p:nvSpPr>
        <p:spPr/>
        <p:txBody>
          <a:bodyPr/>
          <a:lstStyle/>
          <a:p>
            <a:r>
              <a:rPr lang="en-US" dirty="0" smtClean="0"/>
              <a:t>Is this a good definition?</a:t>
            </a:r>
          </a:p>
          <a:p>
            <a:pPr marL="0" indent="0">
              <a:buNone/>
            </a:pPr>
            <a:endParaRPr lang="en-US" dirty="0" smtClean="0"/>
          </a:p>
          <a:p>
            <a:pPr marL="0" lvl="0" indent="0">
              <a:buNone/>
            </a:pPr>
            <a:r>
              <a:rPr lang="en-US" b="1" dirty="0"/>
              <a:t>Physical aggression</a:t>
            </a:r>
            <a:r>
              <a:rPr lang="en-US" dirty="0"/>
              <a:t>, defined as each time </a:t>
            </a:r>
            <a:r>
              <a:rPr lang="en-US" dirty="0" smtClean="0"/>
              <a:t>student hits, scratches, or pinches </a:t>
            </a:r>
            <a:r>
              <a:rPr lang="en-US" dirty="0"/>
              <a:t>another individual </a:t>
            </a:r>
            <a:endParaRPr lang="sk-SK"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1062097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ASR 8</a:t>
            </a:r>
            <a:endParaRPr lang="en-US" dirty="0"/>
          </a:p>
        </p:txBody>
      </p:sp>
      <p:sp>
        <p:nvSpPr>
          <p:cNvPr id="3" name="Content Placeholder 2"/>
          <p:cNvSpPr>
            <a:spLocks noGrp="1"/>
          </p:cNvSpPr>
          <p:nvPr>
            <p:ph idx="1"/>
          </p:nvPr>
        </p:nvSpPr>
        <p:spPr/>
        <p:txBody>
          <a:bodyPr/>
          <a:lstStyle/>
          <a:p>
            <a:r>
              <a:rPr lang="en-US" dirty="0" smtClean="0"/>
              <a:t>Topographical or function based definition?</a:t>
            </a:r>
            <a:endParaRPr lang="en-US" dirty="0"/>
          </a:p>
          <a:p>
            <a:pPr marL="0" indent="0">
              <a:buNone/>
            </a:pPr>
            <a:endParaRPr lang="en-US" dirty="0"/>
          </a:p>
          <a:p>
            <a:pPr marL="0" indent="0">
              <a:buNone/>
            </a:pPr>
            <a:r>
              <a:rPr lang="en-US" dirty="0" smtClean="0"/>
              <a:t>When outside a child cries and hurt himself in order to get his parents to buy him an ice cream.</a:t>
            </a:r>
          </a:p>
          <a:p>
            <a:pPr marL="0" indent="0">
              <a:buNone/>
            </a:pP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 Všetky práva vyhradené. Mgr. Ivana Trellová, BCBA </a:t>
            </a:r>
            <a:endParaRPr lang="en-US"/>
          </a:p>
        </p:txBody>
      </p:sp>
    </p:spTree>
    <p:extLst>
      <p:ext uri="{BB962C8B-B14F-4D97-AF65-F5344CB8AC3E}">
        <p14:creationId xmlns:p14="http://schemas.microsoft.com/office/powerpoint/2010/main" val="2311744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TotalTime>
  <Words>1534</Words>
  <Application>Microsoft Macintosh PowerPoint</Application>
  <PresentationFormat>On-screen Show (4:3)</PresentationFormat>
  <Paragraphs>317</Paragraphs>
  <Slides>35</Slides>
  <Notes>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Measurement and Experimental Design 1 ASRs</vt:lpstr>
      <vt:lpstr>ASR 1 (A- D)</vt:lpstr>
      <vt:lpstr>ASR 2 (A- D)</vt:lpstr>
      <vt:lpstr>ASR 3</vt:lpstr>
      <vt:lpstr>ASR 4</vt:lpstr>
      <vt:lpstr>ASR 5</vt:lpstr>
      <vt:lpstr>ASR 6</vt:lpstr>
      <vt:lpstr>ASR 7</vt:lpstr>
      <vt:lpstr>ASR 8</vt:lpstr>
      <vt:lpstr>ASR 9</vt:lpstr>
      <vt:lpstr>ASR 10</vt:lpstr>
      <vt:lpstr>ASR 11</vt:lpstr>
      <vt:lpstr>ASR 12</vt:lpstr>
      <vt:lpstr>ASR 13</vt:lpstr>
      <vt:lpstr>ASR 14</vt:lpstr>
      <vt:lpstr>ASR 15</vt:lpstr>
      <vt:lpstr>ASR 16</vt:lpstr>
      <vt:lpstr>ASR 17</vt:lpstr>
      <vt:lpstr>ASR 18</vt:lpstr>
      <vt:lpstr>ASR 19</vt:lpstr>
      <vt:lpstr>ASR 20</vt:lpstr>
      <vt:lpstr>ASR 21</vt:lpstr>
      <vt:lpstr>ASR 22 (A-C)</vt:lpstr>
      <vt:lpstr>ASR 23 (A-B)</vt:lpstr>
      <vt:lpstr>ASR 24</vt:lpstr>
      <vt:lpstr>ASR 25</vt:lpstr>
      <vt:lpstr>ASR 26</vt:lpstr>
      <vt:lpstr>ASR 27 </vt:lpstr>
      <vt:lpstr>ASR 28 </vt:lpstr>
      <vt:lpstr>ASR 29 </vt:lpstr>
      <vt:lpstr>ASR 30 </vt:lpstr>
      <vt:lpstr>ASR 31 </vt:lpstr>
      <vt:lpstr>ASR 32 </vt:lpstr>
      <vt:lpstr>ASR 33</vt:lpstr>
      <vt:lpstr>ASR 34</vt:lpstr>
    </vt:vector>
  </TitlesOfParts>
  <Company>ABA Autism s.r.o.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and Experimental Design 1 ASRs</dc:title>
  <dc:creator>Ivana Trellova</dc:creator>
  <cp:lastModifiedBy>Ivana Trellova</cp:lastModifiedBy>
  <cp:revision>6</cp:revision>
  <dcterms:created xsi:type="dcterms:W3CDTF">2017-09-26T06:02:09Z</dcterms:created>
  <dcterms:modified xsi:type="dcterms:W3CDTF">2017-09-28T12:04:45Z</dcterms:modified>
</cp:coreProperties>
</file>