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8" r:id="rId3"/>
    <p:sldId id="257" r:id="rId4"/>
    <p:sldId id="263" r:id="rId5"/>
    <p:sldId id="265" r:id="rId6"/>
    <p:sldId id="266" r:id="rId7"/>
    <p:sldId id="259" r:id="rId8"/>
    <p:sldId id="262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>
        <p:scale>
          <a:sx n="70" d="100"/>
          <a:sy n="70" d="100"/>
        </p:scale>
        <p:origin x="-1098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6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73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59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55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052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5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638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84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58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17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27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3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0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60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61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3D91-CEA5-4AFF-926A-C27BDE605956}" type="datetimeFigureOut">
              <a:rPr lang="cs-CZ" smtClean="0"/>
              <a:t>19.11.2017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B83171-D2C7-4876-8BF8-EE0697C3427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153697395-proces-h/20756226864-proces-h-den-prvni/" TargetMode="External"/><Relationship Id="rId2" Type="http://schemas.openxmlformats.org/officeDocument/2006/relationships/hyperlink" Target="http://www.miladahorakova.cz/c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uR7plvpfu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id="{368E241F-EB4B-4989-8FAE-5D4D1B6BC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" r="-4" b="11058"/>
          <a:stretch/>
        </p:blipFill>
        <p:spPr bwMode="auto">
          <a:xfrm>
            <a:off x="2032986" y="1218515"/>
            <a:ext cx="3616699" cy="482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3BCEDAD-0B36-463B-9FE7-8441E61898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2788" y="2514598"/>
            <a:ext cx="6399212" cy="2262781"/>
          </a:xfrm>
        </p:spPr>
        <p:txBody>
          <a:bodyPr>
            <a:normAutofit/>
          </a:bodyPr>
          <a:lstStyle/>
          <a:p>
            <a:r>
              <a:rPr lang="cs-CZ" dirty="0"/>
              <a:t>JUDr. Milada HORÁKOVÁ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1EC52F-237C-4FB6-BA12-95B98E129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9731" y="5076968"/>
            <a:ext cx="6523179" cy="112694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cs-CZ" sz="1100" dirty="0"/>
          </a:p>
          <a:p>
            <a:pPr>
              <a:lnSpc>
                <a:spcPct val="90000"/>
              </a:lnSpc>
            </a:pPr>
            <a:endParaRPr lang="cs-CZ" sz="1100" dirty="0"/>
          </a:p>
          <a:p>
            <a:pPr>
              <a:lnSpc>
                <a:spcPct val="90000"/>
              </a:lnSpc>
            </a:pPr>
            <a:endParaRPr lang="cs-CZ" sz="1100" dirty="0"/>
          </a:p>
          <a:p>
            <a:pPr>
              <a:lnSpc>
                <a:spcPct val="90000"/>
              </a:lnSpc>
            </a:pPr>
            <a:r>
              <a:rPr lang="cs-CZ" sz="1700" dirty="0"/>
              <a:t>Lucie Ondrová</a:t>
            </a:r>
          </a:p>
          <a:p>
            <a:pPr>
              <a:lnSpc>
                <a:spcPct val="90000"/>
              </a:lnSpc>
            </a:pP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91697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EED63-F7FB-4F6C-8C8F-40FA1EDB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8CEA6B-B424-412F-A4BA-8B3C17E67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http://www.miladahorakova.cz/cs/</a:t>
            </a:r>
            <a:endParaRPr lang="cs-CZ" dirty="0"/>
          </a:p>
          <a:p>
            <a:r>
              <a:rPr lang="cs-CZ" dirty="0"/>
              <a:t>DVOŘÁK, Miroslav; ČERNÝ, Jaroslav. </a:t>
            </a:r>
            <a:r>
              <a:rPr lang="cs-CZ" i="1" dirty="0"/>
              <a:t>Žoldnéři války: soudní proces s dr. Horákovou a spol</a:t>
            </a:r>
            <a:r>
              <a:rPr lang="cs-CZ" dirty="0"/>
              <a:t>. Praha : Mír, 1950.</a:t>
            </a:r>
          </a:p>
          <a:p>
            <a:r>
              <a:rPr lang="cs-CZ" dirty="0"/>
              <a:t>Ivanov, M.: </a:t>
            </a:r>
            <a:r>
              <a:rPr lang="cs-CZ" i="1" dirty="0"/>
              <a:t>Justiční vražda aneb Smrt Milady Horákové</a:t>
            </a:r>
            <a:endParaRPr lang="cs-CZ" dirty="0"/>
          </a:p>
          <a:p>
            <a:r>
              <a:rPr lang="cs-CZ" dirty="0">
                <a:hlinkClick r:id="rId3"/>
              </a:rPr>
              <a:t>http://www.ceskatelevize.cz/porady/10153697395-proces-h/20756226864-proces-h-den-prvni/</a:t>
            </a:r>
            <a:endParaRPr lang="cs-CZ" dirty="0"/>
          </a:p>
          <a:p>
            <a:r>
              <a:rPr lang="cs-CZ" dirty="0"/>
              <a:t>https://www.youtube.com/watch?v=1iDb9vHNF0s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25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430EF-25DD-4682-96D7-C7C5C502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Historické pozadí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4AD094-5175-4138-A4E0-093D6DD4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světová válka: 28. červenec 1914- 11. listopadu 1918</a:t>
            </a:r>
          </a:p>
          <a:p>
            <a:r>
              <a:rPr lang="cs-CZ" dirty="0"/>
              <a:t>28. října 1918 vznik Československa- zánik 29. září 1938 zabráním Sudet            (mnichovská dohoda)</a:t>
            </a:r>
          </a:p>
          <a:p>
            <a:r>
              <a:rPr lang="cs-CZ" dirty="0"/>
              <a:t>2. světová válka: 1. září 1939-2. září 1945</a:t>
            </a:r>
          </a:p>
          <a:p>
            <a:r>
              <a:rPr lang="cs-CZ" dirty="0"/>
              <a:t>Po 2. světové válce Československo obnoveno, ale bez Podkarpatské Rusi</a:t>
            </a:r>
          </a:p>
          <a:p>
            <a:r>
              <a:rPr lang="cs-CZ" dirty="0"/>
              <a:t>Květen 1946 první poválečné parlamentní volby 38% hlasů Komunistická strana Československa- nové složení vlády- komunisté na vlivných místech- ministr vnitra, zemědělství, ministr obrany, předseda vlády- Klement Gottwald</a:t>
            </a:r>
          </a:p>
          <a:p>
            <a:r>
              <a:rPr lang="cs-CZ" dirty="0"/>
              <a:t>14. června 1948 Gottwald zvolen prezidentem po abdikaci Dr. Edvarda Beneše- úplné komunistické vedení</a:t>
            </a:r>
          </a:p>
        </p:txBody>
      </p:sp>
    </p:spTree>
    <p:extLst>
      <p:ext uri="{BB962C8B-B14F-4D97-AF65-F5344CB8AC3E}">
        <p14:creationId xmlns:p14="http://schemas.microsoft.com/office/powerpoint/2010/main" val="216123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A45303F1-AF94-4311-B5EF-A9C5F6D18D9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11310D98-E16D-4AA1-8834-28F2202C0CC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2" name="Freeform 10">
            <a:extLst>
              <a:ext uri="{FF2B5EF4-FFF2-40B4-BE49-F238E27FC236}">
                <a16:creationId xmlns:a16="http://schemas.microsoft.com/office/drawing/2014/main" id="{5B65E675-687B-4B31-9CB4-880C462053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Výsledek obrázku pro milada horáková">
            <a:extLst>
              <a:ext uri="{FF2B5EF4-FFF2-40B4-BE49-F238E27FC236}">
                <a16:creationId xmlns:a16="http://schemas.microsoft.com/office/drawing/2014/main" id="{D01333DD-9A16-4993-B225-DC3A2829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178" y="645106"/>
            <a:ext cx="3437274" cy="524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5BCC8-6C0D-47AC-85A4-251BC861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2133600"/>
            <a:ext cx="6574535" cy="3759253"/>
          </a:xfrm>
        </p:spPr>
        <p:txBody>
          <a:bodyPr>
            <a:normAutofit/>
          </a:bodyPr>
          <a:lstStyle/>
          <a:p>
            <a:r>
              <a:rPr lang="cs-CZ"/>
              <a:t>Česká právnička a politička, žena s velkým sociálním cítěním</a:t>
            </a:r>
          </a:p>
          <a:p>
            <a:r>
              <a:rPr lang="cs-CZ"/>
              <a:t>25. prosince 1901- 27. června 1950</a:t>
            </a:r>
          </a:p>
          <a:p>
            <a:r>
              <a:rPr lang="cs-CZ"/>
              <a:t>Dívčí reální gymnázium v Korunní na Vinohradech</a:t>
            </a:r>
          </a:p>
          <a:p>
            <a:r>
              <a:rPr lang="cs-CZ"/>
              <a:t>1. května 1918- nepovolený protiválečný průvod</a:t>
            </a:r>
            <a:r>
              <a:rPr lang="cs-CZ">
                <a:sym typeface="Wingdings" panose="05000000000000000000" pitchFamily="2" charset="2"/>
              </a:rPr>
              <a:t> vyloučení ze školy</a:t>
            </a:r>
          </a:p>
          <a:p>
            <a:r>
              <a:rPr lang="cs-CZ"/>
              <a:t>dívčí lyceum ve Slezské , 1921 – úspěšně odmaturovala </a:t>
            </a:r>
          </a:p>
          <a:p>
            <a:r>
              <a:rPr lang="cs-CZ"/>
              <a:t>Právnická fakulta Karlovy univerzity,  1926 – promoce </a:t>
            </a:r>
          </a:p>
          <a:p>
            <a:r>
              <a:rPr lang="cs-CZ"/>
              <a:t>15. února 1927 – sňatek s Bohuslavem Horákem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23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C9E86-1B19-416F-BCF0-9F9537AC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AAAC1B-002B-4B88-8397-9E3315F6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zaměstnání – Ústřední sociální úřad hlavního města Prahy (ředitel Dr. Petr </a:t>
            </a:r>
            <a:r>
              <a:rPr lang="cs-CZ" dirty="0" err="1"/>
              <a:t>Zenkl</a:t>
            </a:r>
            <a:r>
              <a:rPr lang="cs-CZ" dirty="0"/>
              <a:t>)</a:t>
            </a:r>
          </a:p>
          <a:p>
            <a:r>
              <a:rPr lang="cs-CZ" dirty="0"/>
              <a:t>1923 – seznámení se zakladatelkou Ženské národní rady senátorkou Plamínkovou </a:t>
            </a:r>
          </a:p>
          <a:p>
            <a:r>
              <a:rPr lang="cs-CZ" dirty="0"/>
              <a:t>členka Československého červeného kříže a dalších sociálních spolků</a:t>
            </a:r>
          </a:p>
          <a:p>
            <a:r>
              <a:rPr lang="cs-CZ" dirty="0"/>
              <a:t>od roku 1929 byla členkou České strany národně sociální (ČSNS)</a:t>
            </a:r>
          </a:p>
          <a:p>
            <a:r>
              <a:rPr lang="cs-CZ" dirty="0"/>
              <a:t>1933 – narození dcery Jany</a:t>
            </a:r>
          </a:p>
          <a:p>
            <a:pPr lvl="0"/>
            <a:r>
              <a:rPr lang="cs-CZ" dirty="0"/>
              <a:t>léto 1938 – X. všesokolský slet → Horáková se na jeho přípravách významně podílela </a:t>
            </a:r>
          </a:p>
          <a:p>
            <a:r>
              <a:rPr lang="cs-CZ" dirty="0"/>
              <a:t>začátek příprav na odbojovou činnost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909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8F9FE-EB21-42D3-9810-C53EB2DB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680AF0-B042-4E65-A291-9DC83BEA7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2074460"/>
            <a:ext cx="8911687" cy="3836762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nejprve se účastnila práce speciální právnické skupiny → připravovat podklady pro odbojovou práci Politického ústředí a později pro Ústřední vedení odboje domácího</a:t>
            </a:r>
          </a:p>
          <a:p>
            <a:r>
              <a:rPr lang="cs-CZ" dirty="0"/>
              <a:t> červenec 1940 – společně s manželem zatčena </a:t>
            </a:r>
          </a:p>
          <a:p>
            <a:r>
              <a:rPr lang="cs-CZ" dirty="0"/>
              <a:t>strávila 2 roky ve vyšetřovací vazbě gestapa, další 2 roky v Terezíně (ošetřovatelka)</a:t>
            </a:r>
          </a:p>
          <a:p>
            <a:r>
              <a:rPr lang="cs-CZ" dirty="0"/>
              <a:t>říjen 1944 soud v Drážďanech → 8 let káznice v ženské věznici v </a:t>
            </a:r>
            <a:r>
              <a:rPr lang="cs-CZ" dirty="0" err="1"/>
              <a:t>Aichachu</a:t>
            </a:r>
            <a:r>
              <a:rPr lang="cs-CZ" dirty="0"/>
              <a:t> v Horním Bavorsku → osvobodila ji americká armáda</a:t>
            </a:r>
          </a:p>
          <a:p>
            <a:r>
              <a:rPr lang="cs-CZ" dirty="0"/>
              <a:t>20. května 1945 – návrat do vlasti</a:t>
            </a:r>
          </a:p>
          <a:p>
            <a:r>
              <a:rPr lang="cs-CZ" dirty="0"/>
              <a:t>14. října 1945 – poslankyně Prozatímního národního shromáždění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321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9D11FD5-487C-4A6B-836F-3831DC830F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765169-F70D-4841-BE65-62E10CBED8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74" name="Picture 2" descr="http://g.cz/sites/default/files/styles/clanek_-_velke_foto_586x330/public/g/images/horakova02.jpg?itok=BbZYHupS">
            <a:extLst>
              <a:ext uri="{FF2B5EF4-FFF2-40B4-BE49-F238E27FC236}">
                <a16:creationId xmlns:a16="http://schemas.microsoft.com/office/drawing/2014/main" id="{8C872FC2-DD52-4456-95E3-D38196987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385" y="1613541"/>
            <a:ext cx="6953577" cy="382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4">
            <a:extLst>
              <a:ext uri="{FF2B5EF4-FFF2-40B4-BE49-F238E27FC236}">
                <a16:creationId xmlns:a16="http://schemas.microsoft.com/office/drawing/2014/main" id="{2A2CC818-8106-45C0-93D5-7051F99F2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9287C4-77F6-472E-8B6F-5E8919A45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166CEB-078D-4563-B154-20F612D60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cs-CZ" dirty="0"/>
              <a:t>Obnovení Ženské národní rady pod názvem Rady československých žen- předsedkyně</a:t>
            </a:r>
          </a:p>
          <a:p>
            <a:r>
              <a:rPr lang="cs-CZ" dirty="0"/>
              <a:t>zastávala názor, že Československo by se nemělo izolovat od světa</a:t>
            </a:r>
          </a:p>
        </p:txBody>
      </p:sp>
    </p:spTree>
    <p:extLst>
      <p:ext uri="{BB962C8B-B14F-4D97-AF65-F5344CB8AC3E}">
        <p14:creationId xmlns:p14="http://schemas.microsoft.com/office/powerpoint/2010/main" val="425193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5659C-ACF5-4DDA-9626-31A462DD1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402" y="852710"/>
            <a:ext cx="8911687" cy="1280890"/>
          </a:xfrm>
        </p:spPr>
        <p:txBody>
          <a:bodyPr/>
          <a:lstStyle/>
          <a:p>
            <a:r>
              <a:rPr lang="cs-CZ" dirty="0"/>
              <a:t>PROCESY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D8DF8D-8ABA-4D1F-B319-3BCF2C6AB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měly zastrašit Československou veřejnost</a:t>
            </a:r>
          </a:p>
          <a:p>
            <a:r>
              <a:rPr lang="cs-CZ" dirty="0"/>
              <a:t>vykonstruovaný „monstrproces“ → první velký politický proces, na jehož přípravě se velmi významně podíleli sovětští poradci</a:t>
            </a:r>
          </a:p>
          <a:p>
            <a:r>
              <a:rPr lang="cs-CZ" dirty="0"/>
              <a:t>naučené scénáře</a:t>
            </a:r>
          </a:p>
          <a:p>
            <a:r>
              <a:rPr lang="cs-CZ" dirty="0"/>
              <a:t>proces s Horákovou a spol. začal 31. května 1950</a:t>
            </a:r>
          </a:p>
          <a:p>
            <a:r>
              <a:rPr lang="cs-CZ"/>
              <a:t>první </a:t>
            </a:r>
            <a:r>
              <a:rPr lang="cs-CZ" dirty="0"/>
              <a:t>den vypovídala Milada Horáková </a:t>
            </a:r>
          </a:p>
          <a:p>
            <a:r>
              <a:rPr lang="cs-CZ" dirty="0"/>
              <a:t>výpovědi ostatních obžalovaných a svědků pokračovaly osm dnů</a:t>
            </a:r>
          </a:p>
          <a:p>
            <a:r>
              <a:rPr lang="cs-CZ" dirty="0"/>
              <a:t>byly vyneseny čtyři rozsudky smrti: M. Horáková, J. Buchal, O. Pecl a Z. Kalandra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1385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84FD149-94B6-4257-AB5B-C478E6038F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43F4F4-276D-4A4D-930A-0530386F98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AA1386B8-14BD-4682-B537-BC9027D6ED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s://upload.wikimedia.org/wikipedia/commons/thumb/a/a2/%C3%86-EinsteinApelujeG.png/800px-%C3%86-EinsteinApelujeG.png">
            <a:extLst>
              <a:ext uri="{FF2B5EF4-FFF2-40B4-BE49-F238E27FC236}">
                <a16:creationId xmlns:a16="http://schemas.microsoft.com/office/drawing/2014/main" id="{F79AAD00-4C17-4A0C-82F5-5C6E8B29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481" y="1688920"/>
            <a:ext cx="6087747" cy="38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51502C-FC4E-46DA-9EF8-07EDFD3F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cs-CZ" dirty="0"/>
              <a:t>PROCESY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A34C6B-A782-41D7-ACA5-FAE27C222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čtyři tresty doživotí a další těžké tresty odnětí svobody,  zostřené konfiskací majetku a ztrátou občanských práv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odvolání odsouzených a žádosti o prezidentskou milost (Milada Horáková se této možnosti vzdala, žádost podali její otec a sestra) představovaly pro režim pouhou zdržovací formalitu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Milost neudělena, navzdory žádostí významných světových osobností</a:t>
            </a:r>
            <a:endParaRPr lang="cs-CZ"/>
          </a:p>
          <a:p>
            <a:pPr>
              <a:lnSpc>
                <a:spcPct val="90000"/>
              </a:lnSpc>
            </a:pPr>
            <a:r>
              <a:rPr lang="cs-CZ" dirty="0"/>
              <a:t> </a:t>
            </a:r>
            <a:r>
              <a:rPr lang="cs-CZ" dirty="0">
                <a:hlinkClick r:id="rId3"/>
              </a:rPr>
              <a:t>https://www.youtube.com/watch?v=9uR7plvpfuc</a:t>
            </a:r>
            <a:endParaRPr lang="cs-CZ"/>
          </a:p>
          <a:p>
            <a:pPr>
              <a:lnSpc>
                <a:spcPct val="90000"/>
              </a:lnSpc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403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B9D07-48D4-4095-B692-DE67B7E0F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B50AA3-717B-4EAA-BE3D-D88572C5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Poslední tři dny strávila psaním jedenácti dopisů, které byly rodině vydány až v roce 1990</a:t>
            </a:r>
          </a:p>
          <a:p>
            <a:r>
              <a:rPr lang="cs-CZ" dirty="0"/>
              <a:t>poprava byla vykonána oběšením na dvoře pankrácké věznice 27. června 1950 v 5:35 ráno, jako poslední ze všech čtyř k smrti odsouzených</a:t>
            </a:r>
          </a:p>
          <a:p>
            <a:pPr marL="0" indent="0">
              <a:buNone/>
            </a:pPr>
            <a:r>
              <a:rPr lang="cs-CZ" dirty="0"/>
              <a:t>„ Padám, padám ... tento boj jsem prohrála, odcházím čestně, miluji tuto zem, miluji tento lid ... budujte mu blahobyt. Odcházím bez nenávisti k vám ... přeji vám to, přeji vám ... 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2975175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788</TotalTime>
  <Words>584</Words>
  <Application>Microsoft Office PowerPoint</Application>
  <PresentationFormat>Širokoúhlá obrazovka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Stébla</vt:lpstr>
      <vt:lpstr>JUDr. Milada HORÁKOVÁ</vt:lpstr>
      <vt:lpstr>Historické pozadí</vt:lpstr>
      <vt:lpstr>Prezentace aplikace PowerPoint</vt:lpstr>
      <vt:lpstr>Prezentace aplikace PowerPoint</vt:lpstr>
      <vt:lpstr>Prezentace aplikace PowerPoint</vt:lpstr>
      <vt:lpstr>Prezentace aplikace PowerPoint</vt:lpstr>
      <vt:lpstr>PROCESY</vt:lpstr>
      <vt:lpstr>PROCESY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Milada HORÁKOVÁ</dc:title>
  <dc:creator>lucka.ondrova@email.cz</dc:creator>
  <cp:lastModifiedBy>lucka.ondrova@email.cz</cp:lastModifiedBy>
  <cp:revision>59</cp:revision>
  <dcterms:created xsi:type="dcterms:W3CDTF">2017-11-08T07:16:14Z</dcterms:created>
  <dcterms:modified xsi:type="dcterms:W3CDTF">2017-11-19T20:06:14Z</dcterms:modified>
</cp:coreProperties>
</file>