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59" r:id="rId10"/>
    <p:sldId id="269" r:id="rId11"/>
    <p:sldId id="270" r:id="rId12"/>
    <p:sldId id="260" r:id="rId13"/>
    <p:sldId id="261" r:id="rId14"/>
    <p:sldId id="262" r:id="rId15"/>
    <p:sldId id="263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D816D-16A3-49DD-97F3-052EF6A07AD2}" type="datetimeFigureOut">
              <a:rPr lang="cs-CZ" smtClean="0"/>
              <a:t>08.10.2017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F82C3-B0C7-4B2E-8419-9A88CC9E0C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69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A34A2-3368-4F66-82E2-39617CE9F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07855"/>
            <a:ext cx="8991600" cy="1645920"/>
          </a:xfrm>
        </p:spPr>
        <p:txBody>
          <a:bodyPr/>
          <a:lstStyle/>
          <a:p>
            <a:r>
              <a:rPr lang="cs-CZ" dirty="0"/>
              <a:t>Mistr jan hus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2DF5CE-0560-4BCA-B4F3-C6E4ACEDAD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0E3FCD0-F9C9-49F9-97E2-7D2E2C0E9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559" y="3255033"/>
            <a:ext cx="2716882" cy="343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2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DEC19-17E3-4E25-A9FD-A2C3C49F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Odsouzení a smrt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4AEF69-7669-4435-8882-B4A7EF92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24918" cy="342540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1413 začátek církevního sněmu v Kostnici</a:t>
            </a:r>
          </a:p>
          <a:p>
            <a:r>
              <a:rPr lang="cs-CZ" dirty="0"/>
              <a:t>Koncil měl řešit především sjednocení církve</a:t>
            </a:r>
          </a:p>
          <a:p>
            <a:r>
              <a:rPr lang="cs-CZ" dirty="0"/>
              <a:t>Hus obdržel dvakrát výzvu od Zikmunda prostřednictvím jeho poslů, aby se na koncil dostavil a mohl se tak hájit</a:t>
            </a:r>
          </a:p>
          <a:p>
            <a:r>
              <a:rPr lang="cs-CZ" dirty="0"/>
              <a:t>Hus tvrdil, že byl odsouzen za kázání proti hříšnému kněžstvu, nakonec se rozhodl do Kostnice odjet</a:t>
            </a:r>
          </a:p>
          <a:p>
            <a:r>
              <a:rPr lang="cs-CZ" dirty="0"/>
              <a:t>Pečlivě se připravoval na svoji obhajobu</a:t>
            </a:r>
          </a:p>
          <a:p>
            <a:r>
              <a:rPr lang="cs-CZ" dirty="0"/>
              <a:t>Slib krále Zikmunda - ochranný glejt</a:t>
            </a:r>
          </a:p>
          <a:p>
            <a:r>
              <a:rPr lang="cs-CZ" dirty="0"/>
              <a:t>Skutečně vydán, ale Hus jej obdržel až v Kostnici, pod tlakem koncilu král nakonec svou záruku odvolal</a:t>
            </a:r>
          </a:p>
          <a:p>
            <a:r>
              <a:rPr lang="cs-CZ" dirty="0"/>
              <a:t>Hus v listopadu 1414 uvězněn v Dominikánském klášteře</a:t>
            </a:r>
          </a:p>
        </p:txBody>
      </p:sp>
    </p:spTree>
    <p:extLst>
      <p:ext uri="{BB962C8B-B14F-4D97-AF65-F5344CB8AC3E}">
        <p14:creationId xmlns:p14="http://schemas.microsoft.com/office/powerpoint/2010/main" val="2466135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B508BD-9A30-44D1-8648-9BBE56D8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152" y="1660850"/>
            <a:ext cx="7729728" cy="340737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Neustopil</a:t>
            </a:r>
            <a:r>
              <a:rPr lang="cs-CZ" dirty="0"/>
              <a:t> ze svých názorů</a:t>
            </a:r>
          </a:p>
          <a:p>
            <a:r>
              <a:rPr lang="cs-CZ" dirty="0"/>
              <a:t>Byla mu nabídnuta velmi umírněná formule odvolání</a:t>
            </a:r>
          </a:p>
          <a:p>
            <a:r>
              <a:rPr lang="cs-CZ" dirty="0"/>
              <a:t>Odmítl s odůvodněním, že nemůže odvolat něco, co nehlásal</a:t>
            </a:r>
          </a:p>
          <a:p>
            <a:r>
              <a:rPr lang="cs-CZ" dirty="0"/>
              <a:t>„Již zbývá mi odvolati a </a:t>
            </a:r>
            <a:r>
              <a:rPr lang="cs-CZ" dirty="0" err="1"/>
              <a:t>odpřísáhnouti</a:t>
            </a:r>
            <a:r>
              <a:rPr lang="cs-CZ" dirty="0"/>
              <a:t> a podrobiti se podivuhodnému pokání nebo býti spálen. Otec i Syn i Duch svatý, jeden Bůh, v nějž věřím a důvěřuji, dá mi na přímluvu všech svatých a lidí spravedlivých, ducha rady a síly, abych                                              mohl uniknouti osidlům satanovým a až do konce vytrvati v milosti jeho.“</a:t>
            </a:r>
            <a:r>
              <a:rPr lang="cs-CZ" baseline="30000" dirty="0"/>
              <a:t>1</a:t>
            </a:r>
          </a:p>
          <a:p>
            <a:r>
              <a:rPr lang="cs-CZ" dirty="0"/>
              <a:t>Považován za zatvrzelého, zbaven kněžské hodnosti a odevzdán světskému soudu k potrestání.</a:t>
            </a:r>
          </a:p>
          <a:p>
            <a:r>
              <a:rPr lang="cs-CZ" dirty="0"/>
              <a:t>6. 7. 1415 upálen na hranici jako kacíř, popel hozen do Rýna, aby nemohly být uctívány jeho ostatky</a:t>
            </a:r>
          </a:p>
          <a:p>
            <a:endParaRPr lang="cs-CZ" dirty="0"/>
          </a:p>
          <a:p>
            <a:endParaRPr lang="cs-CZ" baseline="300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00E15C-9398-4393-A63A-8A611C27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2469" y="5759250"/>
            <a:ext cx="5901189" cy="320040"/>
          </a:xfrm>
        </p:spPr>
        <p:txBody>
          <a:bodyPr/>
          <a:lstStyle/>
          <a:p>
            <a:pPr algn="ctr"/>
            <a:r>
              <a:rPr lang="en-US" dirty="0"/>
              <a:t>1. FLAJŠHANS, V. </a:t>
            </a:r>
            <a:r>
              <a:rPr lang="en-US" dirty="0" err="1"/>
              <a:t>Mistra</a:t>
            </a:r>
            <a:r>
              <a:rPr lang="en-US" dirty="0"/>
              <a:t> Jana </a:t>
            </a:r>
            <a:r>
              <a:rPr lang="en-US" dirty="0" err="1"/>
              <a:t>Husi</a:t>
            </a:r>
            <a:r>
              <a:rPr lang="en-US" dirty="0"/>
              <a:t> </a:t>
            </a:r>
            <a:r>
              <a:rPr lang="en-US" dirty="0" err="1"/>
              <a:t>sebrané</a:t>
            </a:r>
            <a:r>
              <a:rPr lang="en-US" dirty="0"/>
              <a:t> </a:t>
            </a:r>
            <a:r>
              <a:rPr lang="en-US" dirty="0" err="1"/>
              <a:t>spisy</a:t>
            </a:r>
            <a:r>
              <a:rPr lang="en-US" dirty="0"/>
              <a:t>, </a:t>
            </a:r>
            <a:r>
              <a:rPr lang="en-US" dirty="0" err="1"/>
              <a:t>díl</a:t>
            </a:r>
            <a:r>
              <a:rPr lang="en-US" dirty="0"/>
              <a:t> I. Praha : J. </a:t>
            </a:r>
            <a:r>
              <a:rPr lang="en-US" dirty="0" err="1"/>
              <a:t>Bursík</a:t>
            </a:r>
            <a:r>
              <a:rPr lang="en-US" dirty="0"/>
              <a:t>, 1904,  s.101.</a:t>
            </a:r>
          </a:p>
        </p:txBody>
      </p:sp>
    </p:spTree>
    <p:extLst>
      <p:ext uri="{BB962C8B-B14F-4D97-AF65-F5344CB8AC3E}">
        <p14:creationId xmlns:p14="http://schemas.microsoft.com/office/powerpoint/2010/main" val="370670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89A7D-F366-44B2-AF24-C7345735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82B0E2-420D-4ABA-BB94-06912E3CC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Husova myšlenka (jedině Písmo je soudcem a na jeho základě je možné odepřít poslušnost církevní autoritě) měla sociálně revoluční význam</a:t>
            </a:r>
          </a:p>
          <a:p>
            <a:r>
              <a:rPr lang="cs-CZ" dirty="0"/>
              <a:t>Úsilí o její praktické uplatnění má velký význam pro lidové vzdělání</a:t>
            </a:r>
          </a:p>
          <a:p>
            <a:r>
              <a:rPr lang="cs-CZ" dirty="0"/>
              <a:t>Nutné poskytnout všem takové vzdělání, aby se mohli sami podle Písma rozhodovat</a:t>
            </a:r>
          </a:p>
          <a:p>
            <a:r>
              <a:rPr lang="cs-CZ" dirty="0"/>
              <a:t>Znalost čtení a psaní pak rozšířilo husitství a odstranilo odmítavý postoj k ženskému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45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DB86A-60DE-4586-BD20-DC8DD506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pro mě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F1BC44-BBB9-492D-9E9A-39761C712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Důležitý Husův postoj – na pravdě trval a za pravdu byl ochoten zemřít</a:t>
            </a:r>
          </a:p>
          <a:p>
            <a:r>
              <a:rPr lang="cs-CZ" dirty="0"/>
              <a:t>Ačkoli mu opakovaně bylo nabízeno propuštění, naposledy i na hranici, vždy odmítl, stál si za svým a nepochyboval</a:t>
            </a:r>
          </a:p>
          <a:p>
            <a:r>
              <a:rPr lang="cs-CZ" dirty="0"/>
              <a:t>Podle některých historiků byl ale Hus příliš kritický, neuvažoval realisticky a byl příliš konfliktní, což se dozvídáme například v publikaci Jiřího Kejře „Hus známý a neznámý“ z roku 2010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953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17F60-2D4D-4665-B0C1-82092EB1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60B6C-397A-4F99-9920-6322C0776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2005 se Jan Hus umístil na sedmém místě v anketě Největší Čech,  dostal 10 487 hlasů</a:t>
            </a:r>
          </a:p>
          <a:p>
            <a:r>
              <a:rPr lang="cs-CZ" dirty="0"/>
              <a:t>České dráhy v současnosti provozují pár vlaků Jan Hus v trase: Praha–Domažlice–</a:t>
            </a:r>
            <a:r>
              <a:rPr lang="cs-CZ" dirty="0" err="1"/>
              <a:t>Schwandorf</a:t>
            </a:r>
            <a:r>
              <a:rPr lang="cs-CZ" dirty="0"/>
              <a:t>–</a:t>
            </a:r>
            <a:r>
              <a:rPr lang="cs-CZ" dirty="0" err="1"/>
              <a:t>Regensburg</a:t>
            </a:r>
            <a:r>
              <a:rPr lang="cs-CZ" dirty="0"/>
              <a:t>–Mnichov</a:t>
            </a:r>
          </a:p>
          <a:p>
            <a:r>
              <a:rPr lang="cs-CZ" dirty="0"/>
              <a:t>Jan Hus je jedna z hlavních postav internetového komiksu </a:t>
            </a:r>
            <a:r>
              <a:rPr lang="cs-CZ" dirty="0" err="1"/>
              <a:t>Opráski</a:t>
            </a:r>
            <a:r>
              <a:rPr lang="cs-CZ" dirty="0"/>
              <a:t> </a:t>
            </a:r>
            <a:r>
              <a:rPr lang="cs-CZ" dirty="0" err="1"/>
              <a:t>sčeskí</a:t>
            </a:r>
            <a:r>
              <a:rPr lang="cs-CZ" dirty="0"/>
              <a:t> </a:t>
            </a:r>
            <a:r>
              <a:rPr lang="cs-CZ" dirty="0" err="1"/>
              <a:t>historje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E3C4D3-80B8-4ACC-9286-55CF21D93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55" y="1676400"/>
            <a:ext cx="5029200" cy="50292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66C5C0B-1452-4D34-86A0-D788C1BFB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999" y="1754221"/>
            <a:ext cx="5003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5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98AE9-0630-4083-B715-4699B9F4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51463-A0FB-49FF-A1BF-F69D6B9C0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BOROVSKÝ Karel Havlíček. Mistr Jan Hus. Kladno :  Nákladem A. Švejnara, 1904</a:t>
            </a:r>
          </a:p>
          <a:p>
            <a:r>
              <a:rPr lang="cs-CZ" dirty="0"/>
              <a:t>KEJŘ, Jiří. Jan Hus známý i neznámý. 1. vyd. Praha : Univerzita Karlova, 2009. ISBN 978-80-246-1643-8.</a:t>
            </a:r>
          </a:p>
          <a:p>
            <a:r>
              <a:rPr lang="cs-CZ" dirty="0"/>
              <a:t>KYBAL, Vlastimil. M. Jan Hus život a učení. </a:t>
            </a:r>
            <a:r>
              <a:rPr lang="cs-CZ" dirty="0" err="1"/>
              <a:t>Díl.II</a:t>
            </a:r>
            <a:r>
              <a:rPr lang="cs-CZ" dirty="0"/>
              <a:t>. Praha : Nákladem Jana </a:t>
            </a:r>
            <a:r>
              <a:rPr lang="cs-CZ" dirty="0" err="1"/>
              <a:t>Laichtera</a:t>
            </a:r>
            <a:r>
              <a:rPr lang="cs-CZ" dirty="0"/>
              <a:t>, 1931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002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27A97-E352-476C-8394-40D73B3B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E76B7B-9F75-465D-8919-3ED474536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097852" cy="399602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dirty="0"/>
              <a:t>Jana Řiháková, 457597</a:t>
            </a:r>
          </a:p>
        </p:txBody>
      </p:sp>
    </p:spTree>
    <p:extLst>
      <p:ext uri="{BB962C8B-B14F-4D97-AF65-F5344CB8AC3E}">
        <p14:creationId xmlns:p14="http://schemas.microsoft.com/office/powerpoint/2010/main" val="299297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29335-BD51-42F8-8494-6BD40EC78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Charakterizace období 14.-15.stol.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E0C9A0-8664-4BD0-90B6-3A2650A91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Evropa a České království - prohlubující se hospodářská, sociální a politická krize</a:t>
            </a:r>
          </a:p>
          <a:p>
            <a:r>
              <a:rPr lang="cs-CZ" dirty="0"/>
              <a:t>Kontrast církev X nejnižší vrstvy společnosti</a:t>
            </a:r>
          </a:p>
          <a:p>
            <a:r>
              <a:rPr lang="cs-CZ" dirty="0"/>
              <a:t>Požadavek reformy církve</a:t>
            </a:r>
          </a:p>
          <a:p>
            <a:r>
              <a:rPr lang="cs-CZ" dirty="0"/>
              <a:t>Krize v českých zemích – Kutnohorské doly</a:t>
            </a:r>
          </a:p>
          <a:p>
            <a:r>
              <a:rPr lang="cs-CZ" dirty="0"/>
              <a:t>Morové epidemie -&gt; daně</a:t>
            </a:r>
          </a:p>
          <a:p>
            <a:r>
              <a:rPr lang="cs-CZ" dirty="0"/>
              <a:t>Rok 1378 smrt Karel IV. -&gt; Václav na trůn, nedosahoval kvalit jako jeho otec, situaci nezvládal</a:t>
            </a:r>
          </a:p>
          <a:p>
            <a:r>
              <a:rPr lang="cs-CZ" dirty="0"/>
              <a:t>Uvězněn, poté vysvobozen bratrem Janem Zhořeleckým, přijetí podmínek šlechty</a:t>
            </a:r>
          </a:p>
          <a:p>
            <a:r>
              <a:rPr lang="cs-CZ" dirty="0"/>
              <a:t>Lid stále volal po reformách,  veřejné debaty univerzitních mistrů, později uznávaný vůdce Jan Hus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68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140C5-053D-44AB-AD9C-7BA87F3F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Mládí a studia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305A7B-B88B-411B-B395-955920ABE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Narozen cca r. 1371 v Husinci u Prachatic, nemajetná rodina</a:t>
            </a:r>
          </a:p>
          <a:p>
            <a:r>
              <a:rPr lang="cs-CZ" dirty="0"/>
              <a:t>Nejméně 1 bratr</a:t>
            </a:r>
          </a:p>
          <a:p>
            <a:r>
              <a:rPr lang="cs-CZ" dirty="0"/>
              <a:t>Odchod z domova mezi lety 1386 – 1390,  nejprve Jan z Husince, později jméno ve tvaru Jan Hus</a:t>
            </a:r>
          </a:p>
          <a:p>
            <a:r>
              <a:rPr lang="cs-CZ" dirty="0"/>
              <a:t>Tříleté studium na fakultě svobodných umění r.1393 -&gt; první akademická hodnost - titul bakalář svobodných umění</a:t>
            </a:r>
          </a:p>
          <a:p>
            <a:r>
              <a:rPr lang="cs-CZ" dirty="0"/>
              <a:t>1396 mistrovské zkoušky, mistr svobodných umění</a:t>
            </a:r>
          </a:p>
          <a:p>
            <a:r>
              <a:rPr lang="cs-CZ" dirty="0"/>
              <a:t>Ovlivněn názory oxfordského reformátora Jana Viklefa((†1384)</a:t>
            </a:r>
          </a:p>
          <a:p>
            <a:r>
              <a:rPr lang="cs-CZ" dirty="0"/>
              <a:t>1398 proniknutí mezi mistry, kteří přednášeli žákům, postupně se vypracovával na čelného představitele českého „univerzitního“ národa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40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8935A-6268-4933-A5D2-5953127D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8442"/>
            <a:ext cx="7729728" cy="1188720"/>
          </a:xfrm>
        </p:spPr>
        <p:txBody>
          <a:bodyPr/>
          <a:lstStyle/>
          <a:p>
            <a:r>
              <a:rPr lang="cs-CZ" dirty="0"/>
              <a:t>Betlémská kaple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AECA7-AC37-44E4-A49C-E88CC8096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71294"/>
            <a:ext cx="7729728" cy="3101983"/>
          </a:xfrm>
        </p:spPr>
        <p:txBody>
          <a:bodyPr/>
          <a:lstStyle/>
          <a:p>
            <a:r>
              <a:rPr lang="cs-CZ" dirty="0"/>
              <a:t>Významné centrum akademického života českého univerzitního národa </a:t>
            </a:r>
          </a:p>
          <a:p>
            <a:r>
              <a:rPr lang="cs-CZ" dirty="0"/>
              <a:t>Založena roku 1391</a:t>
            </a:r>
          </a:p>
          <a:p>
            <a:r>
              <a:rPr lang="cs-CZ" dirty="0"/>
              <a:t>Činnost souvisela s nadací podporující české studenty, zároveň prostor pro české kazatele k šíření reformních myšlenek</a:t>
            </a:r>
          </a:p>
          <a:p>
            <a:r>
              <a:rPr lang="cs-CZ" dirty="0"/>
              <a:t>Jan Hus vysvěcen na kněze kolem r. 1401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5541F2F-A4BD-4B83-AB26-63A2B48E3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399" y="3857696"/>
            <a:ext cx="4543160" cy="302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9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EA684-7351-4F7F-B025-3EE79427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Husovo kázání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08BBD1-3D7C-4FBA-8891-3376CCFD5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krátké době se stal velmi populárním kazatelem</a:t>
            </a:r>
          </a:p>
          <a:p>
            <a:r>
              <a:rPr lang="cs-CZ" dirty="0"/>
              <a:t>Česky i latinsky</a:t>
            </a:r>
          </a:p>
          <a:p>
            <a:r>
              <a:rPr lang="cs-CZ" dirty="0"/>
              <a:t>Citoval Písmo a církevní autority, v jeho pojetí je tradice pramenem Božího zjevení</a:t>
            </a:r>
          </a:p>
          <a:p>
            <a:r>
              <a:rPr lang="cs-CZ" dirty="0"/>
              <a:t>Většinou postupoval tak, že se snažil za každou cenu dokázat, že autority – Otcové a učitelé církve – nejsou v rozporu s tradicí</a:t>
            </a:r>
          </a:p>
          <a:p>
            <a:r>
              <a:rPr lang="cs-CZ" dirty="0"/>
              <a:t>Oblíbenost i díky tomu, že se dotýkala aktuálních témat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53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BE70A-E64F-45D1-BF99-1EB6B65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3279E3-D146-43B3-AF09-0C2AE83F3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7827265" cy="371836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Důležitá role Jana Viklefa</a:t>
            </a:r>
          </a:p>
          <a:p>
            <a:r>
              <a:rPr lang="cs-CZ" dirty="0"/>
              <a:t>Některá Viklefova filozofická díla byla známa v Praze již koncem 14. století</a:t>
            </a:r>
          </a:p>
          <a:p>
            <a:r>
              <a:rPr lang="cs-CZ" dirty="0"/>
              <a:t>Hus je se zájmem studoval, díla byla však ve světě i ve Viklefově vlasti zdrojem velkých polemik</a:t>
            </a:r>
          </a:p>
          <a:p>
            <a:r>
              <a:rPr lang="cs-CZ" dirty="0"/>
              <a:t>Někdy mezi r.1402 - 1403 přináší dva významné Viklefovy spisy </a:t>
            </a:r>
            <a:r>
              <a:rPr lang="cs-CZ" dirty="0" err="1"/>
              <a:t>Dialogus</a:t>
            </a:r>
            <a:r>
              <a:rPr lang="cs-CZ" dirty="0"/>
              <a:t> a </a:t>
            </a:r>
            <a:r>
              <a:rPr lang="cs-CZ" dirty="0" err="1"/>
              <a:t>Trialogus</a:t>
            </a:r>
            <a:r>
              <a:rPr lang="cs-CZ" dirty="0"/>
              <a:t> do Prahy z Oxfordu Husův univerzitní kolega Jeroným Pražský</a:t>
            </a:r>
          </a:p>
          <a:p>
            <a:r>
              <a:rPr lang="cs-CZ" dirty="0"/>
              <a:t>Viklef  aktuální a pro tehdejší církev nebezpečný – nejvyšší autorita Bible, Bibli mají číst všichni křesťané, nemají být závislí pouze na výkladu a interpretaci duchovních</a:t>
            </a:r>
          </a:p>
          <a:p>
            <a:r>
              <a:rPr lang="cs-CZ" dirty="0"/>
              <a:t>Zpochybnění autority papeže, úřad vytvořen člověkem a ne Bohem</a:t>
            </a:r>
          </a:p>
          <a:p>
            <a:r>
              <a:rPr lang="cs-CZ" dirty="0"/>
              <a:t>Papežova moc se nevztahuje na světské záležitosti</a:t>
            </a:r>
          </a:p>
          <a:p>
            <a:r>
              <a:rPr lang="cs-CZ" dirty="0"/>
              <a:t>Viklef později propuštěn za své radikální názory z Oxfordu a r. 1382 prohlášeno 24 Viklefových článků za kacířské</a:t>
            </a:r>
          </a:p>
          <a:p>
            <a:r>
              <a:rPr lang="cs-CZ" dirty="0"/>
              <a:t>V roku 1401 ustanoven trest smrti pro každého, kdo bude kázat Viklefovy kacířské teze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3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EDBD0-123E-4CF0-B90B-33C1BF8C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Husův proces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4F0813-EAD9-4825-B242-2484A5548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1408 - příkaz arcibiskupa k odevzdání Viklefových knih</a:t>
            </a:r>
          </a:p>
          <a:p>
            <a:r>
              <a:rPr lang="cs-CZ" dirty="0"/>
              <a:t>Zákaz kázání ve Viklefově duchu</a:t>
            </a:r>
          </a:p>
          <a:p>
            <a:r>
              <a:rPr lang="cs-CZ" dirty="0"/>
              <a:t>Zákaz kázání na soukromých místech – Betlémská kaple</a:t>
            </a:r>
          </a:p>
          <a:p>
            <a:r>
              <a:rPr lang="cs-CZ" dirty="0"/>
              <a:t>1410 nařízeno spálení Viklefových spisů</a:t>
            </a:r>
          </a:p>
          <a:p>
            <a:r>
              <a:rPr lang="cs-CZ" dirty="0"/>
              <a:t>Husova obhajoba Viklefa – spisy: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De libris </a:t>
            </a:r>
            <a:r>
              <a:rPr lang="cs-CZ" dirty="0" err="1"/>
              <a:t>hereticorum</a:t>
            </a:r>
            <a:r>
              <a:rPr lang="cs-CZ" dirty="0"/>
              <a:t> </a:t>
            </a:r>
            <a:r>
              <a:rPr lang="cs-CZ" dirty="0" err="1"/>
              <a:t>legendis</a:t>
            </a:r>
            <a:r>
              <a:rPr lang="cs-CZ" dirty="0"/>
              <a:t> - O čtení kacířských knih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Replica</a:t>
            </a:r>
            <a:r>
              <a:rPr lang="cs-CZ" dirty="0"/>
              <a:t> </a:t>
            </a:r>
            <a:r>
              <a:rPr lang="cs-CZ" dirty="0" err="1"/>
              <a:t>caontra</a:t>
            </a:r>
            <a:r>
              <a:rPr lang="cs-CZ" dirty="0"/>
              <a:t> </a:t>
            </a:r>
            <a:r>
              <a:rPr lang="cs-CZ" dirty="0" err="1"/>
              <a:t>occultum</a:t>
            </a:r>
            <a:r>
              <a:rPr lang="cs-CZ" dirty="0"/>
              <a:t> </a:t>
            </a:r>
            <a:r>
              <a:rPr lang="cs-CZ" dirty="0" err="1"/>
              <a:t>adversarium</a:t>
            </a:r>
            <a:r>
              <a:rPr lang="cs-CZ" dirty="0"/>
              <a:t>- Replika proti skrytým nepřátelům</a:t>
            </a:r>
          </a:p>
          <a:p>
            <a:r>
              <a:rPr lang="cs-CZ" dirty="0"/>
              <a:t>Svolána universitní disputace a i přes odpor papeže Hus dál kázal v Betlémské kapli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78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15BF18-17EB-43D1-8D81-8811C406E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180" y="1782148"/>
            <a:ext cx="8794537" cy="39578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Červen 1410 - nad Husem vyhlášena první klatba (interdikt, zákaz účasti na svátostech, zákaz sloužit mši či jiné bohoslužby)</a:t>
            </a:r>
          </a:p>
          <a:p>
            <a:r>
              <a:rPr lang="cs-CZ" dirty="0"/>
              <a:t>Později předvolán před papežský soud - vyřešit spory mezi ním a arcibiskupem</a:t>
            </a:r>
          </a:p>
          <a:p>
            <a:r>
              <a:rPr lang="cs-CZ" dirty="0"/>
              <a:t>Červen 1412 – papežská bula - vyhlášena křížová výprava proti neapolskému králi Ladislavovi, udělení odpustků těm, kteří se jí buď zúčastní, nebo ji nějak podpoří</a:t>
            </a:r>
          </a:p>
          <a:p>
            <a:r>
              <a:rPr lang="cs-CZ" dirty="0"/>
              <a:t>Husovo vystoupení proti bule a odpustkům</a:t>
            </a:r>
          </a:p>
          <a:p>
            <a:r>
              <a:rPr lang="cs-CZ" dirty="0"/>
              <a:t>Přímý střet s papežem </a:t>
            </a:r>
          </a:p>
          <a:p>
            <a:r>
              <a:rPr lang="cs-CZ" dirty="0"/>
              <a:t>I přes zákazy  stále kázal proti odpustkům a jejich vymáhání</a:t>
            </a:r>
          </a:p>
          <a:p>
            <a:r>
              <a:rPr lang="cs-CZ" dirty="0"/>
              <a:t>Donucen odejít z Prahy,  proti klatbě se totiž odvolal k Ježíši Kristu – porušení soudních pravidel</a:t>
            </a:r>
          </a:p>
          <a:p>
            <a:r>
              <a:rPr lang="cs-CZ" dirty="0"/>
              <a:t>Pobývání -  Kozí hrádek, Krakovec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85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00BE2-D47D-4C14-B7D5-FDD14691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díla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4A8454-E73D-46D0-A34A-4852FACE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1412 -1413 vznikala Husova další významná díla: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Výklad víry, desatera a páteře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Zrcadlo člověka hříšného větší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 šesti bludech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Pramínek tříramenný - ke spáse nás táhne jeden provázek, spletený ze tří pramínků: víry, naděje a lásky.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Postila – jedno z nejznámějších děl,  sborník českých kázání určený prostým lidem, Hus zde ukazuje na zkázu mravů, především u duchovenstva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Dcerka – věnovaný ženám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48058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98</TotalTime>
  <Words>937</Words>
  <Application>Microsoft Office PowerPoint</Application>
  <PresentationFormat>Širokoúhlá obrazovka</PresentationFormat>
  <Paragraphs>120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Balík</vt:lpstr>
      <vt:lpstr>Mistr jan hus</vt:lpstr>
      <vt:lpstr>Charakterizace období 14.-15.stol.</vt:lpstr>
      <vt:lpstr>Mládí a studia</vt:lpstr>
      <vt:lpstr>Betlémská kaple</vt:lpstr>
      <vt:lpstr>Husovo kázání</vt:lpstr>
      <vt:lpstr>Rozpor</vt:lpstr>
      <vt:lpstr>Husův proces</vt:lpstr>
      <vt:lpstr>Prezentace aplikace PowerPoint</vt:lpstr>
      <vt:lpstr>Další díla</vt:lpstr>
      <vt:lpstr>Odsouzení a smrt</vt:lpstr>
      <vt:lpstr>Prezentace aplikace PowerPoint</vt:lpstr>
      <vt:lpstr>přínos</vt:lpstr>
      <vt:lpstr>Význam pro mě</vt:lpstr>
      <vt:lpstr>zajímavosti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Mistr jan hus</dc:title>
  <dc:creator>Jana Řiháková</dc:creator>
  <cp:lastModifiedBy>Jana Řiháková</cp:lastModifiedBy>
  <cp:revision>38</cp:revision>
  <dcterms:created xsi:type="dcterms:W3CDTF">2017-10-08T09:41:16Z</dcterms:created>
  <dcterms:modified xsi:type="dcterms:W3CDTF">2017-10-08T11:19:49Z</dcterms:modified>
</cp:coreProperties>
</file>