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87" r:id="rId10"/>
    <p:sldId id="288" r:id="rId11"/>
    <p:sldId id="263" r:id="rId12"/>
    <p:sldId id="285" r:id="rId13"/>
    <p:sldId id="286" r:id="rId14"/>
    <p:sldId id="281" r:id="rId15"/>
    <p:sldId id="264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82" r:id="rId24"/>
    <p:sldId id="283" r:id="rId25"/>
    <p:sldId id="284" r:id="rId26"/>
    <p:sldId id="265" r:id="rId27"/>
    <p:sldId id="266" r:id="rId28"/>
    <p:sldId id="277" r:id="rId29"/>
    <p:sldId id="278" r:id="rId30"/>
    <p:sldId id="279" r:id="rId31"/>
    <p:sldId id="280" r:id="rId32"/>
  </p:sldIdLst>
  <p:sldSz cx="10080625" cy="7559675"/>
  <p:notesSz cx="7559675" cy="10691813"/>
  <p:defaultTextStyle>
    <a:defPPr>
      <a:defRPr lang="cs-CZ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14" y="-81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sk-SK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sk-SK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sk-SK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AEE66F1E-2C37-4D8B-8B53-4597B9CE932D}" type="slidenum">
              <a:t>‹#›</a:t>
            </a:fld>
            <a:endParaRPr lang="sk-SK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68582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sk-SK"/>
          </a:p>
        </p:txBody>
      </p:sp>
      <p:sp>
        <p:nvSpPr>
          <p:cNvPr id="4" name="Zástupný symbol pro záhlaví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sk-SK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sk-SK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sk-SK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sk-SK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8DB4B2E0-63B7-43AB-B8D1-154DE206BFAA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263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78" marR="0" indent="0" rtl="0" hangingPunct="0">
      <a:tabLst/>
      <a:defRPr lang="sk-SK" sz="2000" b="0" i="0" u="none" strike="noStrike" kern="1200">
        <a:ln>
          <a:noFill/>
        </a:ln>
      </a:defRPr>
    </a:lvl1pPr>
    <a:lvl2pPr marL="457152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fld id="{541BD84D-4E06-45DB-9BAF-9BA677B7E4DF}" type="slidenum">
              <a:rPr lang="sk-SK" smtClean="0"/>
              <a:t>‹#›</a:t>
            </a:fld>
            <a:endParaRPr lang="sk-SK"/>
          </a:p>
        </p:txBody>
      </p:sp>
      <p:grpSp>
        <p:nvGrpSpPr>
          <p:cNvPr id="8" name="Group 7"/>
          <p:cNvGrpSpPr/>
          <p:nvPr/>
        </p:nvGrpSpPr>
        <p:grpSpPr>
          <a:xfrm>
            <a:off x="1316413" y="3182967"/>
            <a:ext cx="7473498" cy="101780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60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4552" y="1529723"/>
            <a:ext cx="7471522" cy="1909189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153370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5553B0-6B4F-4CC0-BC64-0220FBF8C7DA}" type="slidenum">
              <a:rPr lang="sk-SK" smtClean="0"/>
              <a:t>‹#›</a:t>
            </a:fld>
            <a:endParaRPr lang="sk-SK"/>
          </a:p>
        </p:txBody>
      </p:sp>
      <p:grpSp>
        <p:nvGrpSpPr>
          <p:cNvPr id="11" name="Group 10"/>
          <p:cNvGrpSpPr/>
          <p:nvPr/>
        </p:nvGrpSpPr>
        <p:grpSpPr>
          <a:xfrm>
            <a:off x="1292692" y="1534662"/>
            <a:ext cx="7473498" cy="101780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9663" y="616633"/>
            <a:ext cx="1850091" cy="6136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9011" y="936807"/>
            <a:ext cx="6072096" cy="553783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104548-3BBD-4FB1-8DBB-089F9E4C8D15}" type="slidenum">
              <a:rPr lang="sk-SK" smtClean="0"/>
              <a:t>‹#›</a:t>
            </a:fld>
            <a:endParaRPr lang="sk-SK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4309773" y="3175521"/>
            <a:ext cx="6040855" cy="1017907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BA6159-C9E0-4236-9F40-0D54B04D7F3F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92692" y="1534662"/>
            <a:ext cx="7473498" cy="101780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292692" y="3183021"/>
            <a:ext cx="7473498" cy="101780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722" y="1328131"/>
            <a:ext cx="8549033" cy="2106211"/>
          </a:xfrm>
        </p:spPr>
        <p:txBody>
          <a:bodyPr anchor="b"/>
          <a:lstStyle>
            <a:lvl1pPr algn="ctr">
              <a:defRPr sz="60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873" y="4152769"/>
            <a:ext cx="8527021" cy="1653678"/>
          </a:xfrm>
        </p:spPr>
        <p:txBody>
          <a:bodyPr anchor="t"/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DD92B0-10AE-4A8A-9B52-3A9ECC01387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F3EC8F-8EF0-4223-BD47-22D339CB3712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92692" y="1534662"/>
            <a:ext cx="7473498" cy="101780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56047" y="2469494"/>
            <a:ext cx="4193540" cy="42737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120956" y="2469494"/>
            <a:ext cx="4193540" cy="42737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272" y="2469494"/>
            <a:ext cx="3795058" cy="725729"/>
          </a:xfrm>
        </p:spPr>
        <p:txBody>
          <a:bodyPr anchor="b"/>
          <a:lstStyle>
            <a:lvl1pPr marL="0" indent="0" algn="ctr">
              <a:buNone/>
              <a:defRPr sz="2600" b="0">
                <a:solidFill>
                  <a:schemeClr val="tx2"/>
                </a:solidFill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9010" y="3249177"/>
            <a:ext cx="4193540" cy="349761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14695" y="2469494"/>
            <a:ext cx="3800396" cy="725729"/>
          </a:xfrm>
        </p:spPr>
        <p:txBody>
          <a:bodyPr anchor="b"/>
          <a:lstStyle>
            <a:lvl1pPr marL="0" indent="0" algn="ctr">
              <a:buNone/>
              <a:defRPr sz="2600" b="0">
                <a:solidFill>
                  <a:schemeClr val="tx2"/>
                </a:solidFill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9" y="3245620"/>
            <a:ext cx="4188936" cy="349761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C69345-DBAE-4295-8278-5076BD7ACBBF}" type="slidenum">
              <a:rPr lang="sk-SK" smtClean="0"/>
              <a:t>‹#›</a:t>
            </a:fld>
            <a:endParaRPr lang="sk-SK"/>
          </a:p>
        </p:txBody>
      </p:sp>
      <p:grpSp>
        <p:nvGrpSpPr>
          <p:cNvPr id="14" name="Group 13"/>
          <p:cNvGrpSpPr/>
          <p:nvPr/>
        </p:nvGrpSpPr>
        <p:grpSpPr>
          <a:xfrm>
            <a:off x="1292692" y="1534662"/>
            <a:ext cx="7473498" cy="101780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EB4222-6981-4E38-BC2E-63AAC4878DCD}" type="slidenum">
              <a:rPr lang="sk-SK" smtClean="0"/>
              <a:t>‹#›</a:t>
            </a:fld>
            <a:endParaRPr lang="sk-SK"/>
          </a:p>
        </p:txBody>
      </p:sp>
      <p:grpSp>
        <p:nvGrpSpPr>
          <p:cNvPr id="10" name="Group 9"/>
          <p:cNvGrpSpPr/>
          <p:nvPr/>
        </p:nvGrpSpPr>
        <p:grpSpPr>
          <a:xfrm>
            <a:off x="1292692" y="1534662"/>
            <a:ext cx="7473498" cy="101780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243FDC-AD01-4D04-8323-A866D2A2619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0274" y="1849900"/>
            <a:ext cx="3773050" cy="2079981"/>
          </a:xfrm>
        </p:spPr>
        <p:txBody>
          <a:bodyPr anchor="b"/>
          <a:lstStyle>
            <a:lvl1pPr algn="l">
              <a:defRPr sz="31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884" y="616633"/>
            <a:ext cx="4538339" cy="6136328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0274" y="3972536"/>
            <a:ext cx="3761190" cy="277484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45DDFD-88FD-41B4-A391-EC63735DC38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152" y="5146508"/>
            <a:ext cx="8562601" cy="710694"/>
          </a:xfrm>
        </p:spPr>
        <p:txBody>
          <a:bodyPr anchor="b"/>
          <a:lstStyle>
            <a:lvl1pPr algn="ctr">
              <a:defRPr sz="31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407479" y="735206"/>
            <a:ext cx="5260971" cy="396614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9012" y="5869062"/>
            <a:ext cx="8550742" cy="88721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BB3ABC-9041-4A0D-8A90-1CACB809F7C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9013" y="628492"/>
            <a:ext cx="8550741" cy="1162115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872" y="2478387"/>
            <a:ext cx="8538881" cy="427457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292" y="679184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pPr lvl="0"/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679184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2"/>
                </a:solidFill>
              </a:defRPr>
            </a:lvl1pPr>
          </a:lstStyle>
          <a:p>
            <a:pPr lvl="0"/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9327" y="679184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pPr lvl="0"/>
            <a:fld id="{DB86A602-4036-416F-A39D-579FBAA67267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1007943" rtl="0" eaLnBrk="1" latinLnBrk="0" hangingPunct="1">
        <a:spcBef>
          <a:spcPct val="0"/>
        </a:spcBef>
        <a:buNone/>
        <a:defRPr sz="6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3177" indent="-403177" algn="l" defTabSz="1007943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856752" indent="-403177" algn="l" defTabSz="1007943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59929" indent="-403177" algn="l" defTabSz="1007943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63106" indent="-352780" algn="l" defTabSz="1007943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15886" indent="-352780" algn="l" defTabSz="1007943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368666" indent="-302383" algn="l" defTabSz="1007943" rtl="0" eaLnBrk="1" latinLnBrk="0" hangingPunct="1">
        <a:spcBef>
          <a:spcPts val="441"/>
        </a:spcBef>
        <a:buClr>
          <a:schemeClr val="accent1"/>
        </a:buClr>
        <a:buFont typeface="Wingdings" pitchFamily="2" charset="2"/>
        <a:buChar char="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721446" indent="-302383" algn="l" defTabSz="1007943" rtl="0" eaLnBrk="1" latinLnBrk="0" hangingPunct="1">
        <a:spcBef>
          <a:spcPts val="441"/>
        </a:spcBef>
        <a:buClr>
          <a:schemeClr val="accent1"/>
        </a:buClr>
        <a:buFont typeface="Wingdings" pitchFamily="2" charset="2"/>
        <a:buChar char="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3074227" indent="-302383" algn="l" defTabSz="1007943" rtl="0" eaLnBrk="1" latinLnBrk="0" hangingPunct="1">
        <a:spcBef>
          <a:spcPts val="441"/>
        </a:spcBef>
        <a:buClr>
          <a:schemeClr val="accent1"/>
        </a:buClr>
        <a:buFont typeface="Wingdings" pitchFamily="2" charset="2"/>
        <a:buChar char="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427007" indent="-302383" algn="l" defTabSz="1007943" rtl="0" eaLnBrk="1" latinLnBrk="0" hangingPunct="1">
        <a:spcBef>
          <a:spcPts val="441"/>
        </a:spcBef>
        <a:buClr>
          <a:schemeClr val="accent1"/>
        </a:buClr>
        <a:buFont typeface="Wingdings" pitchFamily="2" charset="2"/>
        <a:buChar char="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10080625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sk-SK" dirty="0">
                <a:latin typeface="Arial" pitchFamily="18"/>
                <a:ea typeface="Microsoft YaHei" pitchFamily="2"/>
                <a:cs typeface="Mangal" pitchFamily="2"/>
              </a:rPr>
              <a:t>Environmentálna etika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0" y="3887788"/>
            <a:ext cx="9070975" cy="3240087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>
              <a:buNone/>
            </a:pPr>
            <a:r>
              <a:rPr lang="sk-SK">
                <a:latin typeface="Arial" pitchFamily="18"/>
                <a:ea typeface="Microsoft YaHei" pitchFamily="2"/>
                <a:cs typeface="Mangal" pitchFamily="2"/>
              </a:rPr>
              <a:t>Slavomír Lesňák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Smutek</a:t>
            </a:r>
            <a:r>
              <a:rPr lang="sk-SK" dirty="0" smtClean="0"/>
              <a:t>, </a:t>
            </a:r>
            <a:r>
              <a:rPr lang="sk-SK" dirty="0" err="1" smtClean="0"/>
              <a:t>zármutek</a:t>
            </a:r>
            <a:r>
              <a:rPr lang="sk-SK" dirty="0" smtClean="0"/>
              <a:t> z úbytku </a:t>
            </a:r>
            <a:r>
              <a:rPr lang="sk-SK" dirty="0" err="1" smtClean="0"/>
              <a:t>přírody</a:t>
            </a:r>
            <a:r>
              <a:rPr lang="sk-SK" dirty="0" smtClean="0"/>
              <a:t>, </a:t>
            </a:r>
            <a:r>
              <a:rPr lang="sk-SK" dirty="0" err="1" smtClean="0"/>
              <a:t>nesmyselnosti</a:t>
            </a:r>
            <a:r>
              <a:rPr lang="sk-SK" dirty="0" smtClean="0"/>
              <a:t> </a:t>
            </a:r>
            <a:r>
              <a:rPr lang="sk-SK" dirty="0" err="1" smtClean="0"/>
              <a:t>aktivit</a:t>
            </a:r>
            <a:r>
              <a:rPr lang="sk-SK" dirty="0" smtClean="0"/>
              <a:t>, a pod.</a:t>
            </a:r>
          </a:p>
          <a:p>
            <a:r>
              <a:rPr lang="sk-SK" dirty="0" smtClean="0"/>
              <a:t>Zelená únava</a:t>
            </a:r>
          </a:p>
          <a:p>
            <a:r>
              <a:rPr lang="sk-SK" dirty="0" err="1" smtClean="0"/>
              <a:t>Dark</a:t>
            </a:r>
            <a:r>
              <a:rPr lang="sk-SK" dirty="0" smtClean="0"/>
              <a:t> </a:t>
            </a:r>
            <a:r>
              <a:rPr lang="sk-SK" dirty="0" err="1" smtClean="0"/>
              <a:t>Montain</a:t>
            </a:r>
            <a:r>
              <a:rPr lang="sk-SK" dirty="0" smtClean="0"/>
              <a:t> Project (</a:t>
            </a:r>
            <a:r>
              <a:rPr lang="sk-SK" dirty="0" err="1" smtClean="0"/>
              <a:t>Kingsnorth</a:t>
            </a:r>
            <a:r>
              <a:rPr lang="sk-SK" dirty="0" smtClean="0"/>
              <a:t> 2010) – nový civilizační model po apokalypse, nová </a:t>
            </a:r>
            <a:r>
              <a:rPr lang="sk-SK" dirty="0" err="1" smtClean="0"/>
              <a:t>kultura</a:t>
            </a:r>
            <a:r>
              <a:rPr lang="sk-SK" dirty="0" smtClean="0"/>
              <a:t>, </a:t>
            </a:r>
            <a:r>
              <a:rPr lang="sk-SK" dirty="0" err="1" smtClean="0"/>
              <a:t>příprava</a:t>
            </a:r>
            <a:r>
              <a:rPr lang="sk-SK" dirty="0" smtClean="0"/>
              <a:t>, </a:t>
            </a:r>
            <a:r>
              <a:rPr lang="sk-SK" dirty="0" err="1" smtClean="0"/>
              <a:t>alternativní</a:t>
            </a:r>
            <a:r>
              <a:rPr lang="sk-SK" dirty="0" smtClean="0"/>
              <a:t> </a:t>
            </a:r>
            <a:r>
              <a:rPr lang="sk-SK" dirty="0" err="1" smtClean="0"/>
              <a:t>kultura</a:t>
            </a:r>
            <a:r>
              <a:rPr lang="sk-SK" dirty="0" smtClean="0"/>
              <a:t> (75-91)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Environmentální</a:t>
            </a:r>
            <a:r>
              <a:rPr lang="sk-SK" dirty="0" smtClean="0"/>
              <a:t> žal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5175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030288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sz="4000" dirty="0">
                <a:latin typeface="Arial" pitchFamily="18"/>
                <a:ea typeface="Microsoft YaHei" pitchFamily="2"/>
                <a:cs typeface="Mangal" pitchFamily="2"/>
              </a:rPr>
              <a:t>Antropocentrizmus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0" y="1403350"/>
            <a:ext cx="9577388" cy="6156325"/>
          </a:xfrm>
        </p:spPr>
        <p:txBody>
          <a:bodyPr>
            <a:no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9pPr>
          </a:lstStyle>
          <a:p>
            <a:pPr marL="342900" marR="36356" indent="-342900" algn="just"/>
            <a:r>
              <a:rPr lang="sk-SK" sz="2000" dirty="0"/>
              <a:t>zdôvodnenie potreby ochrany prírody  s odkazom na ľudské  potreby a záujmy </a:t>
            </a:r>
          </a:p>
          <a:p>
            <a:pPr marL="0" marR="36356" indent="450313" algn="ctr">
              <a:buNone/>
            </a:pPr>
            <a:r>
              <a:rPr lang="sk-SK" sz="2000" dirty="0" smtClean="0"/>
              <a:t>„</a:t>
            </a:r>
            <a:r>
              <a:rPr lang="sk-SK" sz="2000" i="1" dirty="0" err="1"/>
              <a:t>Přírodu</a:t>
            </a:r>
            <a:r>
              <a:rPr lang="sk-SK" sz="2000" i="1" dirty="0"/>
              <a:t> je </a:t>
            </a:r>
            <a:r>
              <a:rPr lang="sk-SK" sz="2000" i="1" dirty="0" err="1"/>
              <a:t>třeba</a:t>
            </a:r>
            <a:r>
              <a:rPr lang="sk-SK" sz="2000" i="1" dirty="0"/>
              <a:t> </a:t>
            </a:r>
            <a:r>
              <a:rPr lang="sk-SK" sz="2000" i="1" dirty="0" err="1"/>
              <a:t>chránit</a:t>
            </a:r>
            <a:r>
              <a:rPr lang="sk-SK" sz="2000" i="1" dirty="0"/>
              <a:t>, </a:t>
            </a:r>
            <a:r>
              <a:rPr lang="sk-SK" sz="2000" i="1" dirty="0" err="1"/>
              <a:t>protože</a:t>
            </a:r>
            <a:r>
              <a:rPr lang="sk-SK" sz="2000" i="1" dirty="0"/>
              <a:t> </a:t>
            </a:r>
            <a:r>
              <a:rPr lang="sk-SK" sz="2000" i="1" dirty="0" err="1"/>
              <a:t>ji</a:t>
            </a:r>
            <a:r>
              <a:rPr lang="sk-SK" sz="2000" i="1" dirty="0"/>
              <a:t> </a:t>
            </a:r>
            <a:r>
              <a:rPr lang="sk-SK" sz="2000" i="1" dirty="0" err="1"/>
              <a:t>lidé</a:t>
            </a:r>
            <a:r>
              <a:rPr lang="sk-SK" sz="2000" i="1" dirty="0"/>
              <a:t> </a:t>
            </a:r>
            <a:r>
              <a:rPr lang="sk-SK" sz="2000" i="1" dirty="0" err="1"/>
              <a:t>aktuálně</a:t>
            </a:r>
            <a:r>
              <a:rPr lang="sk-SK" sz="2000" i="1" dirty="0"/>
              <a:t> i </a:t>
            </a:r>
            <a:r>
              <a:rPr lang="sk-SK" sz="2000" i="1" dirty="0" err="1"/>
              <a:t>potenciálně</a:t>
            </a:r>
            <a:r>
              <a:rPr lang="sk-SK" sz="2000" i="1" dirty="0"/>
              <a:t> </a:t>
            </a:r>
            <a:r>
              <a:rPr lang="sk-SK" sz="2000" i="1" dirty="0" err="1"/>
              <a:t>potřebují</a:t>
            </a:r>
            <a:r>
              <a:rPr lang="sk-SK" sz="2000" i="1" dirty="0"/>
              <a:t> </a:t>
            </a:r>
            <a:r>
              <a:rPr lang="sk-SK" sz="2000" i="1" dirty="0" err="1"/>
              <a:t>pro</a:t>
            </a:r>
            <a:r>
              <a:rPr lang="sk-SK" sz="2000" i="1" dirty="0"/>
              <a:t> život, je </a:t>
            </a:r>
            <a:r>
              <a:rPr lang="sk-SK" sz="2000" i="1" dirty="0" err="1"/>
              <a:t>tedy</a:t>
            </a:r>
            <a:r>
              <a:rPr lang="sk-SK" sz="2000" i="1" dirty="0"/>
              <a:t> </a:t>
            </a:r>
            <a:r>
              <a:rPr lang="sk-SK" sz="2000" i="1" dirty="0" err="1"/>
              <a:t>chápána</a:t>
            </a:r>
            <a:r>
              <a:rPr lang="sk-SK" sz="2000" i="1" dirty="0"/>
              <a:t> </a:t>
            </a:r>
            <a:r>
              <a:rPr lang="sk-SK" sz="2000" i="1" dirty="0" err="1"/>
              <a:t>především</a:t>
            </a:r>
            <a:r>
              <a:rPr lang="sk-SK" sz="2000" i="1" dirty="0"/>
              <a:t> </a:t>
            </a:r>
            <a:r>
              <a:rPr lang="sk-SK" sz="2000" i="1" dirty="0" err="1"/>
              <a:t>jako</a:t>
            </a:r>
            <a:r>
              <a:rPr lang="sk-SK" sz="2000" i="1" dirty="0"/>
              <a:t> </a:t>
            </a:r>
            <a:r>
              <a:rPr lang="sk-SK" sz="2000" i="1" dirty="0" err="1"/>
              <a:t>užitečná</a:t>
            </a:r>
            <a:r>
              <a:rPr lang="sk-SK" sz="2000" i="1" dirty="0"/>
              <a:t> </a:t>
            </a:r>
            <a:r>
              <a:rPr lang="sk-SK" sz="2000" i="1" dirty="0" err="1"/>
              <a:t>pro</a:t>
            </a:r>
            <a:r>
              <a:rPr lang="sk-SK" sz="2000" i="1" dirty="0"/>
              <a:t> </a:t>
            </a:r>
            <a:r>
              <a:rPr lang="sk-SK" sz="2000" i="1" dirty="0" err="1"/>
              <a:t>člověka</a:t>
            </a:r>
            <a:r>
              <a:rPr lang="sk-SK" sz="2000" i="1" dirty="0"/>
              <a:t>.“</a:t>
            </a:r>
          </a:p>
          <a:p>
            <a:pPr marL="0" marR="36356" indent="450313" algn="ctr">
              <a:buNone/>
            </a:pPr>
            <a:r>
              <a:rPr lang="sk-SK" sz="2000" i="1" dirty="0"/>
              <a:t>„Je </a:t>
            </a:r>
            <a:r>
              <a:rPr lang="sk-SK" sz="2000" i="1" dirty="0" err="1"/>
              <a:t>třeba</a:t>
            </a:r>
            <a:r>
              <a:rPr lang="sk-SK" sz="2000" i="1" dirty="0"/>
              <a:t> o </a:t>
            </a:r>
            <a:r>
              <a:rPr lang="sk-SK" sz="2000" i="1" dirty="0" err="1"/>
              <a:t>přírodu</a:t>
            </a:r>
            <a:r>
              <a:rPr lang="sk-SK" sz="2000" i="1" dirty="0"/>
              <a:t> </a:t>
            </a:r>
            <a:r>
              <a:rPr lang="sk-SK" sz="2000" i="1" dirty="0" err="1"/>
              <a:t>pečovat</a:t>
            </a:r>
            <a:r>
              <a:rPr lang="sk-SK" sz="2000" i="1" dirty="0"/>
              <a:t>, </a:t>
            </a:r>
            <a:r>
              <a:rPr lang="sk-SK" sz="2000" i="1" dirty="0" err="1"/>
              <a:t>protože</a:t>
            </a:r>
            <a:r>
              <a:rPr lang="sk-SK" sz="2000" i="1" dirty="0"/>
              <a:t> </a:t>
            </a:r>
            <a:r>
              <a:rPr lang="sk-SK" sz="2000" i="1" dirty="0" err="1"/>
              <a:t>ji</a:t>
            </a:r>
            <a:r>
              <a:rPr lang="sk-SK" sz="2000" i="1" dirty="0"/>
              <a:t> </a:t>
            </a:r>
            <a:r>
              <a:rPr lang="sk-SK" sz="2000" i="1" dirty="0" err="1"/>
              <a:t>potřebujeme</a:t>
            </a:r>
            <a:r>
              <a:rPr lang="sk-SK" sz="2000" i="1" dirty="0"/>
              <a:t>.“ </a:t>
            </a:r>
            <a:r>
              <a:rPr lang="sk-SK" sz="2000" dirty="0"/>
              <a:t>(</a:t>
            </a:r>
            <a:r>
              <a:rPr lang="sk-SK" sz="2000" dirty="0" err="1"/>
              <a:t>Jemelka</a:t>
            </a:r>
            <a:r>
              <a:rPr lang="sk-SK" sz="2000" dirty="0"/>
              <a:t>, </a:t>
            </a:r>
            <a:r>
              <a:rPr lang="sk-SK" sz="2000" dirty="0" err="1" smtClean="0"/>
              <a:t>Environmentální</a:t>
            </a:r>
            <a:r>
              <a:rPr lang="sk-SK" sz="2000" dirty="0" smtClean="0"/>
              <a:t> </a:t>
            </a:r>
            <a:r>
              <a:rPr lang="sk-SK" sz="2000" dirty="0"/>
              <a:t>etika)</a:t>
            </a:r>
          </a:p>
          <a:p>
            <a:pPr marL="0" indent="270332" algn="just">
              <a:lnSpc>
                <a:spcPct val="150000"/>
              </a:lnSpc>
              <a:tabLst>
                <a:tab pos="89991" algn="l"/>
              </a:tabLst>
            </a:pPr>
            <a:endParaRPr lang="sk-SK" sz="2000" dirty="0" smtClean="0">
              <a:ea typeface="Microsoft YaHei" pitchFamily="2"/>
              <a:cs typeface="Mangal" pitchFamily="2"/>
            </a:endParaRPr>
          </a:p>
          <a:p>
            <a:pPr marL="0" indent="270332" algn="just">
              <a:lnSpc>
                <a:spcPct val="150000"/>
              </a:lnSpc>
              <a:tabLst>
                <a:tab pos="89991" algn="l"/>
              </a:tabLst>
            </a:pPr>
            <a:r>
              <a:rPr lang="sk-SK" sz="2000" dirty="0" smtClean="0">
                <a:ea typeface="Microsoft YaHei" pitchFamily="2"/>
                <a:cs typeface="Mangal" pitchFamily="2"/>
              </a:rPr>
              <a:t>Etika </a:t>
            </a:r>
            <a:r>
              <a:rPr lang="sk-SK" sz="2000" dirty="0">
                <a:ea typeface="Microsoft YaHei" pitchFamily="2"/>
                <a:cs typeface="Mangal" pitchFamily="2"/>
              </a:rPr>
              <a:t>zodpovednosti </a:t>
            </a:r>
            <a:r>
              <a:rPr lang="sk-SK" sz="2000" dirty="0" err="1">
                <a:ea typeface="Microsoft YaHei" pitchFamily="2"/>
                <a:cs typeface="Mangal" pitchFamily="2"/>
              </a:rPr>
              <a:t>Hansa</a:t>
            </a:r>
            <a:r>
              <a:rPr lang="sk-SK" sz="2000" dirty="0">
                <a:ea typeface="Microsoft YaHei" pitchFamily="2"/>
                <a:cs typeface="Mangal" pitchFamily="2"/>
              </a:rPr>
              <a:t> </a:t>
            </a:r>
            <a:r>
              <a:rPr lang="sk-SK" sz="2000" dirty="0" err="1">
                <a:ea typeface="Microsoft YaHei" pitchFamily="2"/>
                <a:cs typeface="Mangal" pitchFamily="2"/>
              </a:rPr>
              <a:t>Jonasa</a:t>
            </a:r>
            <a:r>
              <a:rPr lang="sk-SK" sz="2000" dirty="0">
                <a:ea typeface="Microsoft YaHei" pitchFamily="2"/>
                <a:cs typeface="Mangal" pitchFamily="2"/>
              </a:rPr>
              <a:t> -</a:t>
            </a:r>
            <a:r>
              <a:rPr lang="sk-SK" sz="2000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 jedná za záujmy toho, čo ešte neexistuje</a:t>
            </a:r>
            <a:r>
              <a:rPr lang="sk-SK" sz="2000" dirty="0" smtClean="0">
                <a:solidFill>
                  <a:srgbClr val="000000"/>
                </a:solidFill>
                <a:ea typeface="Microsoft YaHei" pitchFamily="2"/>
                <a:cs typeface="Mangal" pitchFamily="2"/>
              </a:rPr>
              <a:t>:  </a:t>
            </a:r>
          </a:p>
          <a:p>
            <a:pPr marL="0" indent="0" algn="ctr">
              <a:lnSpc>
                <a:spcPct val="150000"/>
              </a:lnSpc>
              <a:buNone/>
              <a:tabLst>
                <a:tab pos="89991" algn="l"/>
              </a:tabLst>
            </a:pPr>
            <a:r>
              <a:rPr lang="sk-SK" sz="2000" i="1" dirty="0" smtClean="0">
                <a:ea typeface="Microsoft YaHei" pitchFamily="2"/>
                <a:cs typeface="Mangal" pitchFamily="2"/>
              </a:rPr>
              <a:t>„</a:t>
            </a:r>
            <a:r>
              <a:rPr lang="sk-SK" sz="2000" i="1" dirty="0">
                <a:ea typeface="Microsoft YaHei" pitchFamily="2"/>
                <a:cs typeface="Mangal" pitchFamily="2"/>
              </a:rPr>
              <a:t>Jednej tak, aby </a:t>
            </a:r>
            <a:r>
              <a:rPr lang="sk-SK" sz="2000" i="1" dirty="0" err="1">
                <a:ea typeface="Microsoft YaHei" pitchFamily="2"/>
                <a:cs typeface="Mangal" pitchFamily="2"/>
              </a:rPr>
              <a:t>tvé</a:t>
            </a:r>
            <a:r>
              <a:rPr lang="sk-SK" sz="2000" i="1" dirty="0">
                <a:ea typeface="Microsoft YaHei" pitchFamily="2"/>
                <a:cs typeface="Mangal" pitchFamily="2"/>
              </a:rPr>
              <a:t> skutky </a:t>
            </a:r>
            <a:r>
              <a:rPr lang="sk-SK" sz="2000" i="1" dirty="0" err="1">
                <a:ea typeface="Microsoft YaHei" pitchFamily="2"/>
                <a:cs typeface="Mangal" pitchFamily="2"/>
              </a:rPr>
              <a:t>byly</a:t>
            </a:r>
            <a:r>
              <a:rPr lang="sk-SK" sz="2000" i="1" dirty="0">
                <a:ea typeface="Microsoft YaHei" pitchFamily="2"/>
                <a:cs typeface="Mangal" pitchFamily="2"/>
              </a:rPr>
              <a:t> </a:t>
            </a:r>
            <a:r>
              <a:rPr lang="sk-SK" sz="2000" i="1" dirty="0" err="1">
                <a:ea typeface="Microsoft YaHei" pitchFamily="2"/>
                <a:cs typeface="Mangal" pitchFamily="2"/>
              </a:rPr>
              <a:t>slučitelné</a:t>
            </a:r>
            <a:r>
              <a:rPr lang="sk-SK" sz="2000" i="1" dirty="0">
                <a:ea typeface="Microsoft YaHei" pitchFamily="2"/>
                <a:cs typeface="Mangal" pitchFamily="2"/>
              </a:rPr>
              <a:t> s trvalou </a:t>
            </a:r>
            <a:r>
              <a:rPr lang="sk-SK" sz="2000" i="1" dirty="0" err="1">
                <a:ea typeface="Microsoft YaHei" pitchFamily="2"/>
                <a:cs typeface="Mangal" pitchFamily="2"/>
              </a:rPr>
              <a:t>přítomností</a:t>
            </a:r>
            <a:r>
              <a:rPr lang="sk-SK" sz="2000" i="1" dirty="0">
                <a:ea typeface="Microsoft YaHei" pitchFamily="2"/>
                <a:cs typeface="Mangal" pitchFamily="2"/>
              </a:rPr>
              <a:t> </a:t>
            </a:r>
            <a:r>
              <a:rPr lang="sk-SK" sz="2000" i="1" dirty="0" err="1">
                <a:ea typeface="Microsoft YaHei" pitchFamily="2"/>
                <a:cs typeface="Mangal" pitchFamily="2"/>
              </a:rPr>
              <a:t>skutečného</a:t>
            </a:r>
            <a:r>
              <a:rPr lang="sk-SK" sz="2000" i="1" dirty="0">
                <a:ea typeface="Microsoft YaHei" pitchFamily="2"/>
                <a:cs typeface="Mangal" pitchFamily="2"/>
              </a:rPr>
              <a:t> </a:t>
            </a:r>
            <a:r>
              <a:rPr lang="sk-SK" sz="2000" i="1" dirty="0" err="1">
                <a:ea typeface="Microsoft YaHei" pitchFamily="2"/>
                <a:cs typeface="Mangal" pitchFamily="2"/>
              </a:rPr>
              <a:t>lidského</a:t>
            </a:r>
            <a:r>
              <a:rPr lang="sk-SK" sz="2000" i="1" dirty="0">
                <a:ea typeface="Microsoft YaHei" pitchFamily="2"/>
                <a:cs typeface="Mangal" pitchFamily="2"/>
              </a:rPr>
              <a:t> života na Zemi! Jednej tak, aby </a:t>
            </a:r>
            <a:r>
              <a:rPr lang="sk-SK" sz="2000" i="1" dirty="0" err="1">
                <a:ea typeface="Microsoft YaHei" pitchFamily="2"/>
                <a:cs typeface="Mangal" pitchFamily="2"/>
              </a:rPr>
              <a:t>důsledky</a:t>
            </a:r>
            <a:r>
              <a:rPr lang="sk-SK" sz="2000" i="1" dirty="0">
                <a:ea typeface="Microsoft YaHei" pitchFamily="2"/>
                <a:cs typeface="Mangal" pitchFamily="2"/>
              </a:rPr>
              <a:t> </a:t>
            </a:r>
            <a:r>
              <a:rPr lang="sk-SK" sz="2000" i="1" dirty="0" err="1">
                <a:ea typeface="Microsoft YaHei" pitchFamily="2"/>
                <a:cs typeface="Mangal" pitchFamily="2"/>
              </a:rPr>
              <a:t>tvé</a:t>
            </a:r>
            <a:r>
              <a:rPr lang="sk-SK" sz="2000" i="1" dirty="0">
                <a:ea typeface="Microsoft YaHei" pitchFamily="2"/>
                <a:cs typeface="Mangal" pitchFamily="2"/>
              </a:rPr>
              <a:t> činnosti </a:t>
            </a:r>
            <a:r>
              <a:rPr lang="sk-SK" sz="2000" i="1" dirty="0" err="1">
                <a:ea typeface="Microsoft YaHei" pitchFamily="2"/>
                <a:cs typeface="Mangal" pitchFamily="2"/>
              </a:rPr>
              <a:t>nepůsobily</a:t>
            </a:r>
            <a:r>
              <a:rPr lang="sk-SK" sz="2000" i="1" dirty="0">
                <a:ea typeface="Microsoft YaHei" pitchFamily="2"/>
                <a:cs typeface="Mangal" pitchFamily="2"/>
              </a:rPr>
              <a:t> </a:t>
            </a:r>
            <a:r>
              <a:rPr lang="sk-SK" sz="2000" i="1" dirty="0" err="1">
                <a:ea typeface="Microsoft YaHei" pitchFamily="2"/>
                <a:cs typeface="Mangal" pitchFamily="2"/>
              </a:rPr>
              <a:t>ničivě</a:t>
            </a:r>
            <a:r>
              <a:rPr lang="sk-SK" sz="2000" i="1" dirty="0">
                <a:ea typeface="Microsoft YaHei" pitchFamily="2"/>
                <a:cs typeface="Mangal" pitchFamily="2"/>
              </a:rPr>
              <a:t> na </a:t>
            </a:r>
            <a:r>
              <a:rPr lang="sk-SK" sz="2000" i="1" dirty="0" err="1">
                <a:ea typeface="Microsoft YaHei" pitchFamily="2"/>
                <a:cs typeface="Mangal" pitchFamily="2"/>
              </a:rPr>
              <a:t>budoucí</a:t>
            </a:r>
            <a:r>
              <a:rPr lang="sk-SK" sz="2000" i="1" dirty="0">
                <a:ea typeface="Microsoft YaHei" pitchFamily="2"/>
                <a:cs typeface="Mangal" pitchFamily="2"/>
              </a:rPr>
              <a:t> </a:t>
            </a:r>
            <a:r>
              <a:rPr lang="sk-SK" sz="2000" i="1" dirty="0" err="1">
                <a:ea typeface="Microsoft YaHei" pitchFamily="2"/>
                <a:cs typeface="Mangal" pitchFamily="2"/>
              </a:rPr>
              <a:t>možnost</a:t>
            </a:r>
            <a:r>
              <a:rPr lang="sk-SK" sz="2000" i="1" dirty="0">
                <a:ea typeface="Microsoft YaHei" pitchFamily="2"/>
                <a:cs typeface="Mangal" pitchFamily="2"/>
              </a:rPr>
              <a:t> </a:t>
            </a:r>
            <a:r>
              <a:rPr lang="sk-SK" sz="2000" i="1" dirty="0" err="1">
                <a:ea typeface="Microsoft YaHei" pitchFamily="2"/>
                <a:cs typeface="Mangal" pitchFamily="2"/>
              </a:rPr>
              <a:t>takového</a:t>
            </a:r>
            <a:r>
              <a:rPr lang="sk-SK" sz="2000" i="1" dirty="0">
                <a:ea typeface="Microsoft YaHei" pitchFamily="2"/>
                <a:cs typeface="Mangal" pitchFamily="2"/>
              </a:rPr>
              <a:t> života! </a:t>
            </a:r>
            <a:r>
              <a:rPr lang="sk-SK" sz="2000" i="1" dirty="0" err="1">
                <a:ea typeface="Microsoft YaHei" pitchFamily="2"/>
                <a:cs typeface="Mangal" pitchFamily="2"/>
              </a:rPr>
              <a:t>Neohrožuj</a:t>
            </a:r>
            <a:r>
              <a:rPr lang="sk-SK" sz="2000" i="1" dirty="0">
                <a:ea typeface="Microsoft YaHei" pitchFamily="2"/>
                <a:cs typeface="Mangal" pitchFamily="2"/>
              </a:rPr>
              <a:t> </a:t>
            </a:r>
            <a:r>
              <a:rPr lang="sk-SK" sz="2000" i="1" dirty="0" err="1">
                <a:ea typeface="Microsoft YaHei" pitchFamily="2"/>
                <a:cs typeface="Mangal" pitchFamily="2"/>
              </a:rPr>
              <a:t>podmínky</a:t>
            </a:r>
            <a:r>
              <a:rPr lang="sk-SK" sz="2000" i="1" dirty="0">
                <a:ea typeface="Microsoft YaHei" pitchFamily="2"/>
                <a:cs typeface="Mangal" pitchFamily="2"/>
              </a:rPr>
              <a:t> </a:t>
            </a:r>
            <a:r>
              <a:rPr lang="sk-SK" sz="2000" i="1" dirty="0" err="1">
                <a:ea typeface="Microsoft YaHei" pitchFamily="2"/>
                <a:cs typeface="Mangal" pitchFamily="2"/>
              </a:rPr>
              <a:t>neomezeného</a:t>
            </a:r>
            <a:r>
              <a:rPr lang="sk-SK" sz="2000" i="1" dirty="0">
                <a:ea typeface="Microsoft YaHei" pitchFamily="2"/>
                <a:cs typeface="Mangal" pitchFamily="2"/>
              </a:rPr>
              <a:t> </a:t>
            </a:r>
            <a:r>
              <a:rPr lang="sk-SK" sz="2000" i="1" dirty="0" err="1">
                <a:ea typeface="Microsoft YaHei" pitchFamily="2"/>
                <a:cs typeface="Mangal" pitchFamily="2"/>
              </a:rPr>
              <a:t>trvání</a:t>
            </a:r>
            <a:r>
              <a:rPr lang="sk-SK" sz="2000" i="1" dirty="0">
                <a:ea typeface="Microsoft YaHei" pitchFamily="2"/>
                <a:cs typeface="Mangal" pitchFamily="2"/>
              </a:rPr>
              <a:t> </a:t>
            </a:r>
            <a:r>
              <a:rPr lang="sk-SK" sz="2000" i="1" dirty="0" err="1">
                <a:ea typeface="Microsoft YaHei" pitchFamily="2"/>
                <a:cs typeface="Mangal" pitchFamily="2"/>
              </a:rPr>
              <a:t>lidstva</a:t>
            </a:r>
            <a:r>
              <a:rPr lang="sk-SK" sz="2000" i="1" dirty="0">
                <a:ea typeface="Microsoft YaHei" pitchFamily="2"/>
                <a:cs typeface="Mangal" pitchFamily="2"/>
              </a:rPr>
              <a:t> na Zemi</a:t>
            </a:r>
            <a:r>
              <a:rPr lang="sk-SK" sz="2000" i="1" dirty="0" smtClean="0">
                <a:ea typeface="Microsoft YaHei" pitchFamily="2"/>
                <a:cs typeface="Mangal" pitchFamily="2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  <a:tabLst>
                <a:tab pos="89991" algn="l"/>
              </a:tabLst>
            </a:pPr>
            <a:r>
              <a:rPr lang="sk-SK" sz="2000" i="1" dirty="0">
                <a:ea typeface="Microsoft YaHei" pitchFamily="2"/>
                <a:cs typeface="Mangal" pitchFamily="2"/>
              </a:rPr>
              <a:t>Hrozba techniky nespočíva len z jej zlyhania, ale hlavne z jej úspechu – žijeme vo svete </a:t>
            </a:r>
            <a:r>
              <a:rPr lang="sk-SK" sz="2000" i="1" dirty="0" err="1">
                <a:ea typeface="Microsoft YaHei" pitchFamily="2"/>
                <a:cs typeface="Mangal" pitchFamily="2"/>
              </a:rPr>
              <a:t>technosféry</a:t>
            </a:r>
            <a:r>
              <a:rPr lang="sk-SK" sz="2000" i="1" dirty="0">
                <a:ea typeface="Microsoft YaHei" pitchFamily="2"/>
                <a:cs typeface="Mangal" pitchFamily="2"/>
              </a:rPr>
              <a:t>, ktorá pohlcuje všetko a riadi ekonomiku i vedu, i náš život…</a:t>
            </a:r>
            <a:endParaRPr lang="sk-SK" sz="2000" i="1" dirty="0" smtClean="0">
              <a:ea typeface="Microsoft YaHei" pitchFamily="2"/>
              <a:cs typeface="Mangal" pitchFamily="2"/>
            </a:endParaRPr>
          </a:p>
          <a:p>
            <a:pPr marL="0" indent="0" algn="ctr">
              <a:lnSpc>
                <a:spcPct val="150000"/>
              </a:lnSpc>
              <a:buNone/>
              <a:tabLst>
                <a:tab pos="89991" algn="l"/>
              </a:tabLst>
            </a:pPr>
            <a:endParaRPr lang="sk-SK" sz="2000" i="1" dirty="0">
              <a:ea typeface="Microsoft YaHei" pitchFamily="2"/>
              <a:cs typeface="Mangal" pitchFamily="2"/>
            </a:endParaRPr>
          </a:p>
          <a:p>
            <a:pPr marL="0" indent="270332" algn="just">
              <a:lnSpc>
                <a:spcPct val="150000"/>
              </a:lnSpc>
              <a:buNone/>
              <a:tabLst>
                <a:tab pos="89991" algn="l"/>
              </a:tabLst>
            </a:pPr>
            <a:endParaRPr lang="sk-SK" sz="2000" dirty="0"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 smtClean="0"/>
              <a:t>Evolučná </a:t>
            </a:r>
            <a:r>
              <a:rPr lang="sk-SK" dirty="0" err="1" smtClean="0"/>
              <a:t>ontologie</a:t>
            </a:r>
            <a:endParaRPr lang="sk-SK" dirty="0" smtClean="0"/>
          </a:p>
          <a:p>
            <a:r>
              <a:rPr lang="sk-SK" dirty="0" smtClean="0"/>
              <a:t>Ústava </a:t>
            </a:r>
            <a:r>
              <a:rPr lang="sk-SK" dirty="0" err="1" smtClean="0"/>
              <a:t>Země</a:t>
            </a:r>
            <a:endParaRPr lang="sk-SK" dirty="0" smtClean="0"/>
          </a:p>
          <a:p>
            <a:r>
              <a:rPr lang="sk-SK" dirty="0" err="1" smtClean="0"/>
              <a:t>Ohrožená</a:t>
            </a:r>
            <a:r>
              <a:rPr lang="sk-SK" dirty="0" smtClean="0"/>
              <a:t> </a:t>
            </a:r>
            <a:r>
              <a:rPr lang="sk-SK" dirty="0" err="1" smtClean="0"/>
              <a:t>kultura</a:t>
            </a:r>
            <a:r>
              <a:rPr lang="sk-SK" dirty="0" smtClean="0"/>
              <a:t> (hlavné dielo)</a:t>
            </a:r>
          </a:p>
          <a:p>
            <a:pPr lvl="1"/>
            <a:r>
              <a:rPr lang="sk-SK" dirty="0" smtClean="0"/>
              <a:t>Prírodné a umelé – kultúra</a:t>
            </a:r>
          </a:p>
          <a:p>
            <a:pPr lvl="1"/>
            <a:r>
              <a:rPr lang="sk-SK" dirty="0" smtClean="0"/>
              <a:t>Ohrozená nie je príroda, ale kultúra!</a:t>
            </a:r>
          </a:p>
          <a:p>
            <a:pPr lvl="1"/>
            <a:r>
              <a:rPr lang="sk-SK" dirty="0" smtClean="0"/>
              <a:t>Zmena </a:t>
            </a:r>
            <a:r>
              <a:rPr lang="sk-SK" dirty="0" err="1" smtClean="0"/>
              <a:t>protiprírodnej</a:t>
            </a:r>
            <a:r>
              <a:rPr lang="sk-SK" dirty="0" smtClean="0"/>
              <a:t> kultúry na </a:t>
            </a:r>
            <a:r>
              <a:rPr lang="sk-SK" dirty="0" err="1" smtClean="0"/>
              <a:t>biofilnú</a:t>
            </a:r>
            <a:endParaRPr lang="sk-SK" dirty="0" smtClean="0"/>
          </a:p>
          <a:p>
            <a:pPr lvl="1"/>
            <a:r>
              <a:rPr lang="sk-SK" dirty="0" smtClean="0"/>
              <a:t>Obmedzenie trhového hospodárstva, technologický skepticizmus – </a:t>
            </a:r>
            <a:r>
              <a:rPr lang="sk-SK" dirty="0" err="1" smtClean="0"/>
              <a:t>roussouovský</a:t>
            </a:r>
            <a:r>
              <a:rPr lang="sk-SK" dirty="0" smtClean="0"/>
              <a:t> návrat k prírode</a:t>
            </a:r>
          </a:p>
          <a:p>
            <a:pPr lvl="1"/>
            <a:r>
              <a:rPr lang="sk-SK" dirty="0" smtClean="0"/>
              <a:t>Genetické nastavenie človeka je z praveku, je v nesúlade s rýchlosťou vývoja kultúry – človek nešťastný, nezamestnaný</a:t>
            </a:r>
          </a:p>
          <a:p>
            <a:pPr lvl="1"/>
            <a:r>
              <a:rPr lang="sk-SK" dirty="0" smtClean="0"/>
              <a:t>Návrat k manuálnemu poľnohospodárstvu – riešenie nezamestnanosti i ekologickej krízy</a:t>
            </a:r>
          </a:p>
          <a:p>
            <a:pPr lvl="1"/>
            <a:r>
              <a:rPr lang="sk-SK" dirty="0" smtClean="0"/>
              <a:t>Nová úloha spoločenských vied – skúmajú kultúru, kt. chceme zmeniť</a:t>
            </a:r>
          </a:p>
          <a:p>
            <a:pPr marL="453575" lvl="1" indent="0">
              <a:buNone/>
            </a:pPr>
            <a:r>
              <a:rPr lang="sk-SK" dirty="0" smtClean="0"/>
              <a:t>Viac: </a:t>
            </a:r>
            <a:r>
              <a:rPr lang="sk-SK" dirty="0" err="1" smtClean="0"/>
              <a:t>Lesňák</a:t>
            </a:r>
            <a:r>
              <a:rPr lang="sk-SK" dirty="0" smtClean="0"/>
              <a:t>, S.: Filozof </a:t>
            </a:r>
            <a:r>
              <a:rPr lang="sk-SK" dirty="0" err="1" smtClean="0"/>
              <a:t>Josef</a:t>
            </a:r>
            <a:r>
              <a:rPr lang="sk-SK" dirty="0" smtClean="0"/>
              <a:t> </a:t>
            </a:r>
            <a:r>
              <a:rPr lang="sk-SK" dirty="0" err="1" smtClean="0"/>
              <a:t>Šmajs</a:t>
            </a:r>
            <a:r>
              <a:rPr lang="sk-SK" dirty="0"/>
              <a:t> </a:t>
            </a:r>
            <a:r>
              <a:rPr lang="sk-SK" dirty="0" smtClean="0"/>
              <a:t>(od teórie k angažovanosti). In: Intelektuál ako angažovaný pozorovateľ. 2016.</a:t>
            </a:r>
          </a:p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400" dirty="0" smtClean="0"/>
              <a:t>Evolučná ontológia </a:t>
            </a:r>
            <a:r>
              <a:rPr lang="sk-SK" sz="4400" dirty="0" err="1" smtClean="0"/>
              <a:t>Josefa</a:t>
            </a:r>
            <a:r>
              <a:rPr lang="sk-SK" sz="4400" dirty="0" smtClean="0"/>
              <a:t> </a:t>
            </a:r>
            <a:r>
              <a:rPr lang="sk-SK" sz="4400" dirty="0" err="1" smtClean="0"/>
              <a:t>Šmajsa</a:t>
            </a:r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3685978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48" t="-44510" r="22759" b="31677"/>
          <a:stretch/>
        </p:blipFill>
        <p:spPr bwMode="auto">
          <a:xfrm>
            <a:off x="-3312616" y="-2772891"/>
            <a:ext cx="12903834" cy="835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7" t="29216" r="53642" b="9869"/>
          <a:stretch/>
        </p:blipFill>
        <p:spPr bwMode="auto">
          <a:xfrm>
            <a:off x="7280812" y="1259556"/>
            <a:ext cx="2370814" cy="321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Výsledok vyhľadávania obrázkov pre dopyt ohrozena kultu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022" y="1199185"/>
            <a:ext cx="2110448" cy="327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Výsledok vyhľadávania obrázkov pre dopyt evoluční ontolog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526" y="4651237"/>
            <a:ext cx="1927100" cy="255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00" y="4678768"/>
            <a:ext cx="1755144" cy="248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Výsledok vyhľadávania obrázkov pre dopyt petr jemelk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92" y="4690664"/>
            <a:ext cx="1747554" cy="247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558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36356" indent="0" algn="ctr">
              <a:buNone/>
            </a:pPr>
            <a:r>
              <a:rPr lang="sk-SK" sz="2800" dirty="0" smtClean="0">
                <a:ea typeface="Microsoft YaHei" pitchFamily="2"/>
                <a:cs typeface="Mangal" pitchFamily="2"/>
              </a:rPr>
              <a:t>„</a:t>
            </a:r>
            <a:r>
              <a:rPr lang="sk-SK" sz="2800" i="1" dirty="0" err="1">
                <a:ea typeface="Microsoft YaHei" pitchFamily="2"/>
                <a:cs typeface="Mangal" pitchFamily="2"/>
              </a:rPr>
              <a:t>Zkoumejme</a:t>
            </a:r>
            <a:r>
              <a:rPr lang="sk-SK" sz="2800" i="1" dirty="0">
                <a:ea typeface="Microsoft YaHei" pitchFamily="2"/>
                <a:cs typeface="Mangal" pitchFamily="2"/>
              </a:rPr>
              <a:t> každou otázku z </a:t>
            </a:r>
            <a:r>
              <a:rPr lang="sk-SK" sz="2800" i="1" dirty="0" err="1">
                <a:ea typeface="Microsoft YaHei" pitchFamily="2"/>
                <a:cs typeface="Mangal" pitchFamily="2"/>
              </a:rPr>
              <a:t>hlediska</a:t>
            </a:r>
            <a:r>
              <a:rPr lang="sk-SK" sz="2800" i="1" dirty="0">
                <a:ea typeface="Microsoft YaHei" pitchFamily="2"/>
                <a:cs typeface="Mangal" pitchFamily="2"/>
              </a:rPr>
              <a:t> toho, </a:t>
            </a:r>
            <a:r>
              <a:rPr lang="sk-SK" sz="2800" i="1" dirty="0" err="1">
                <a:ea typeface="Microsoft YaHei" pitchFamily="2"/>
                <a:cs typeface="Mangal" pitchFamily="2"/>
              </a:rPr>
              <a:t>co</a:t>
            </a:r>
            <a:r>
              <a:rPr lang="sk-SK" sz="2800" i="1" dirty="0">
                <a:ea typeface="Microsoft YaHei" pitchFamily="2"/>
                <a:cs typeface="Mangal" pitchFamily="2"/>
              </a:rPr>
              <a:t> je eticky a esteticky </a:t>
            </a:r>
            <a:r>
              <a:rPr lang="sk-SK" sz="2800" i="1" dirty="0" err="1">
                <a:ea typeface="Microsoft YaHei" pitchFamily="2"/>
                <a:cs typeface="Mangal" pitchFamily="2"/>
              </a:rPr>
              <a:t>správné</a:t>
            </a:r>
            <a:r>
              <a:rPr lang="sk-SK" sz="2800" i="1" dirty="0">
                <a:ea typeface="Microsoft YaHei" pitchFamily="2"/>
                <a:cs typeface="Mangal" pitchFamily="2"/>
              </a:rPr>
              <a:t>, </a:t>
            </a:r>
            <a:r>
              <a:rPr lang="sk-SK" sz="2800" i="1" dirty="0" err="1">
                <a:ea typeface="Microsoft YaHei" pitchFamily="2"/>
                <a:cs typeface="Mangal" pitchFamily="2"/>
              </a:rPr>
              <a:t>stejně</a:t>
            </a:r>
            <a:r>
              <a:rPr lang="sk-SK" sz="2800" i="1" dirty="0">
                <a:ea typeface="Microsoft YaHei" pitchFamily="2"/>
                <a:cs typeface="Mangal" pitchFamily="2"/>
              </a:rPr>
              <a:t> </a:t>
            </a:r>
            <a:r>
              <a:rPr lang="sk-SK" sz="2800" i="1" dirty="0" err="1">
                <a:ea typeface="Microsoft YaHei" pitchFamily="2"/>
                <a:cs typeface="Mangal" pitchFamily="2"/>
              </a:rPr>
              <a:t>jako</a:t>
            </a:r>
            <a:r>
              <a:rPr lang="sk-SK" sz="2800" i="1" dirty="0">
                <a:ea typeface="Microsoft YaHei" pitchFamily="2"/>
                <a:cs typeface="Mangal" pitchFamily="2"/>
              </a:rPr>
              <a:t> toho, </a:t>
            </a:r>
            <a:r>
              <a:rPr lang="sk-SK" sz="2800" i="1" dirty="0" err="1">
                <a:ea typeface="Microsoft YaHei" pitchFamily="2"/>
                <a:cs typeface="Mangal" pitchFamily="2"/>
              </a:rPr>
              <a:t>co</a:t>
            </a:r>
            <a:r>
              <a:rPr lang="sk-SK" sz="2800" i="1" dirty="0">
                <a:ea typeface="Microsoft YaHei" pitchFamily="2"/>
                <a:cs typeface="Mangal" pitchFamily="2"/>
              </a:rPr>
              <a:t> je ekonomicky výnosné. </a:t>
            </a:r>
            <a:endParaRPr lang="sk-SK" sz="2800" i="1" dirty="0" smtClean="0">
              <a:ea typeface="Microsoft YaHei" pitchFamily="2"/>
              <a:cs typeface="Mangal" pitchFamily="2"/>
            </a:endParaRPr>
          </a:p>
          <a:p>
            <a:pPr marL="0" marR="36356" indent="0" algn="ctr">
              <a:buNone/>
            </a:pPr>
            <a:r>
              <a:rPr lang="sk-SK" sz="2800" i="1" u="sng" dirty="0" smtClean="0">
                <a:ea typeface="Microsoft YaHei" pitchFamily="2"/>
                <a:cs typeface="Mangal" pitchFamily="2"/>
              </a:rPr>
              <a:t>Určitá </a:t>
            </a:r>
            <a:r>
              <a:rPr lang="sk-SK" sz="2800" i="1" u="sng" dirty="0" err="1">
                <a:ea typeface="Microsoft YaHei" pitchFamily="2"/>
                <a:cs typeface="Mangal" pitchFamily="2"/>
              </a:rPr>
              <a:t>věc</a:t>
            </a:r>
            <a:r>
              <a:rPr lang="sk-SK" sz="2800" i="1" u="sng" dirty="0">
                <a:ea typeface="Microsoft YaHei" pitchFamily="2"/>
                <a:cs typeface="Mangal" pitchFamily="2"/>
              </a:rPr>
              <a:t> je </a:t>
            </a:r>
            <a:r>
              <a:rPr lang="sk-SK" sz="2800" i="1" u="sng" dirty="0" err="1">
                <a:ea typeface="Microsoft YaHei" pitchFamily="2"/>
                <a:cs typeface="Mangal" pitchFamily="2"/>
              </a:rPr>
              <a:t>správná</a:t>
            </a:r>
            <a:r>
              <a:rPr lang="sk-SK" sz="2800" i="1" u="sng" dirty="0">
                <a:ea typeface="Microsoft YaHei" pitchFamily="2"/>
                <a:cs typeface="Mangal" pitchFamily="2"/>
              </a:rPr>
              <a:t>, </a:t>
            </a:r>
            <a:r>
              <a:rPr lang="sk-SK" sz="2800" i="1" u="sng" dirty="0" err="1">
                <a:ea typeface="Microsoft YaHei" pitchFamily="2"/>
                <a:cs typeface="Mangal" pitchFamily="2"/>
              </a:rPr>
              <a:t>když</a:t>
            </a:r>
            <a:r>
              <a:rPr lang="sk-SK" sz="2800" i="1" u="sng" dirty="0">
                <a:ea typeface="Microsoft YaHei" pitchFamily="2"/>
                <a:cs typeface="Mangal" pitchFamily="2"/>
              </a:rPr>
              <a:t> </a:t>
            </a:r>
            <a:r>
              <a:rPr lang="sk-SK" sz="2800" i="1" u="sng" dirty="0" err="1">
                <a:ea typeface="Microsoft YaHei" pitchFamily="2"/>
                <a:cs typeface="Mangal" pitchFamily="2"/>
              </a:rPr>
              <a:t>směřuje</a:t>
            </a:r>
            <a:r>
              <a:rPr lang="sk-SK" sz="2800" i="1" u="sng" dirty="0">
                <a:ea typeface="Microsoft YaHei" pitchFamily="2"/>
                <a:cs typeface="Mangal" pitchFamily="2"/>
              </a:rPr>
              <a:t> k </a:t>
            </a:r>
            <a:r>
              <a:rPr lang="sk-SK" sz="2800" i="1" u="sng" dirty="0" err="1">
                <a:ea typeface="Microsoft YaHei" pitchFamily="2"/>
                <a:cs typeface="Mangal" pitchFamily="2"/>
              </a:rPr>
              <a:t>zachování</a:t>
            </a:r>
            <a:r>
              <a:rPr lang="sk-SK" sz="2800" i="1" u="sng" dirty="0">
                <a:ea typeface="Microsoft YaHei" pitchFamily="2"/>
                <a:cs typeface="Mangal" pitchFamily="2"/>
              </a:rPr>
              <a:t> integrity, stability a krásy biotického </a:t>
            </a:r>
            <a:r>
              <a:rPr lang="sk-SK" sz="2800" i="1" u="sng" dirty="0" err="1">
                <a:ea typeface="Microsoft YaHei" pitchFamily="2"/>
                <a:cs typeface="Mangal" pitchFamily="2"/>
              </a:rPr>
              <a:t>společenství</a:t>
            </a:r>
            <a:r>
              <a:rPr lang="sk-SK" sz="2800" i="1" u="sng" dirty="0">
                <a:ea typeface="Microsoft YaHei" pitchFamily="2"/>
                <a:cs typeface="Mangal" pitchFamily="2"/>
              </a:rPr>
              <a:t>. </a:t>
            </a:r>
            <a:r>
              <a:rPr lang="sk-SK" sz="2800" i="1" u="sng" dirty="0" err="1">
                <a:ea typeface="Microsoft YaHei" pitchFamily="2"/>
                <a:cs typeface="Mangal" pitchFamily="2"/>
              </a:rPr>
              <a:t>Směřuje-li</a:t>
            </a:r>
            <a:r>
              <a:rPr lang="sk-SK" sz="2800" i="1" u="sng" dirty="0">
                <a:ea typeface="Microsoft YaHei" pitchFamily="2"/>
                <a:cs typeface="Mangal" pitchFamily="2"/>
              </a:rPr>
              <a:t> </a:t>
            </a:r>
            <a:r>
              <a:rPr lang="sk-SK" sz="2800" i="1" u="sng" dirty="0" err="1">
                <a:ea typeface="Microsoft YaHei" pitchFamily="2"/>
                <a:cs typeface="Mangal" pitchFamily="2"/>
              </a:rPr>
              <a:t>jinam</a:t>
            </a:r>
            <a:r>
              <a:rPr lang="sk-SK" sz="2800" i="1" u="sng" dirty="0">
                <a:ea typeface="Microsoft YaHei" pitchFamily="2"/>
                <a:cs typeface="Mangal" pitchFamily="2"/>
              </a:rPr>
              <a:t>, je špatná</a:t>
            </a:r>
            <a:r>
              <a:rPr lang="sk-SK" sz="2800" i="1" u="sng" dirty="0" smtClean="0">
                <a:ea typeface="Microsoft YaHei" pitchFamily="2"/>
                <a:cs typeface="Mangal" pitchFamily="2"/>
              </a:rPr>
              <a:t>.“</a:t>
            </a:r>
          </a:p>
          <a:p>
            <a:pPr marL="0" marR="36356" indent="0" algn="ctr">
              <a:buNone/>
            </a:pPr>
            <a:endParaRPr lang="sk-SK" sz="2800" i="1" u="sng" dirty="0">
              <a:ea typeface="Microsoft YaHei" pitchFamily="2"/>
              <a:cs typeface="Mangal" pitchFamily="2"/>
            </a:endParaRPr>
          </a:p>
          <a:p>
            <a:pPr marL="0" marR="36356" indent="0">
              <a:buNone/>
            </a:pPr>
            <a:r>
              <a:rPr lang="sk-SK" sz="2800" i="1" dirty="0" err="1" smtClean="0">
                <a:ea typeface="Microsoft YaHei" pitchFamily="2"/>
                <a:cs typeface="Mangal" pitchFamily="2"/>
              </a:rPr>
              <a:t>Garin</a:t>
            </a:r>
            <a:r>
              <a:rPr lang="sk-SK" sz="2800" i="1" dirty="0" smtClean="0">
                <a:ea typeface="Microsoft YaHei" pitchFamily="2"/>
                <a:cs typeface="Mangal" pitchFamily="2"/>
              </a:rPr>
              <a:t> </a:t>
            </a:r>
            <a:r>
              <a:rPr lang="sk-SK" sz="2800" i="1" dirty="0" err="1" smtClean="0">
                <a:ea typeface="Microsoft YaHei" pitchFamily="2"/>
                <a:cs typeface="Mangal" pitchFamily="2"/>
              </a:rPr>
              <a:t>Hardin</a:t>
            </a:r>
            <a:r>
              <a:rPr lang="sk-SK" sz="2800" i="1" dirty="0" smtClean="0">
                <a:ea typeface="Microsoft YaHei" pitchFamily="2"/>
                <a:cs typeface="Mangal" pitchFamily="2"/>
              </a:rPr>
              <a:t>: Etika potápajúceho sa člna</a:t>
            </a:r>
          </a:p>
          <a:p>
            <a:pPr marR="36356"/>
            <a:r>
              <a:rPr lang="sk-SK" sz="2800" i="1" dirty="0" smtClean="0">
                <a:ea typeface="Microsoft YaHei" pitchFamily="2"/>
                <a:cs typeface="Mangal" pitchFamily="2"/>
              </a:rPr>
              <a:t>Zem - plávajúca loď vo vesmíre</a:t>
            </a:r>
          </a:p>
          <a:p>
            <a:pPr marR="36356"/>
            <a:r>
              <a:rPr lang="sk-SK" sz="2800" i="1" dirty="0">
                <a:ea typeface="Microsoft YaHei" pitchFamily="2"/>
                <a:cs typeface="Mangal" pitchFamily="2"/>
              </a:rPr>
              <a:t>O</a:t>
            </a:r>
            <a:r>
              <a:rPr lang="sk-SK" sz="2800" i="1" dirty="0" smtClean="0">
                <a:ea typeface="Microsoft YaHei" pitchFamily="2"/>
                <a:cs typeface="Mangal" pitchFamily="2"/>
              </a:rPr>
              <a:t>chranári s hlavou v oblakoch</a:t>
            </a:r>
          </a:p>
          <a:p>
            <a:pPr marR="36356"/>
            <a:r>
              <a:rPr lang="sk-SK" sz="2800" i="1" dirty="0" smtClean="0">
                <a:ea typeface="Microsoft YaHei" pitchFamily="2"/>
                <a:cs typeface="Mangal" pitchFamily="2"/>
              </a:rPr>
              <a:t>Záchranný čln </a:t>
            </a:r>
          </a:p>
          <a:p>
            <a:pPr marR="36356"/>
            <a:r>
              <a:rPr lang="sk-SK" sz="2800" i="1" dirty="0" err="1">
                <a:ea typeface="Microsoft YaHei" pitchFamily="2"/>
                <a:cs typeface="Mangal" pitchFamily="2"/>
              </a:rPr>
              <a:t>E</a:t>
            </a:r>
            <a:r>
              <a:rPr lang="sk-SK" sz="2800" i="1" dirty="0" err="1" smtClean="0">
                <a:ea typeface="Microsoft YaHei" pitchFamily="2"/>
                <a:cs typeface="Mangal" pitchFamily="2"/>
              </a:rPr>
              <a:t>kodiktatúra</a:t>
            </a:r>
            <a:endParaRPr lang="sk-SK" sz="2800" i="1" dirty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 err="1">
                <a:ea typeface="Microsoft YaHei" pitchFamily="2"/>
                <a:cs typeface="Mangal" pitchFamily="2"/>
              </a:rPr>
              <a:t>Ekocentrizmus</a:t>
            </a:r>
            <a:r>
              <a:rPr lang="sk-SK" sz="4000" dirty="0">
                <a:ea typeface="Microsoft YaHei" pitchFamily="2"/>
                <a:cs typeface="Mangal" pitchFamily="2"/>
              </a:rPr>
              <a:t> </a:t>
            </a:r>
            <a:r>
              <a:rPr lang="sk-SK" sz="4000" dirty="0" err="1">
                <a:ea typeface="Microsoft YaHei" pitchFamily="2"/>
                <a:cs typeface="Mangal" pitchFamily="2"/>
              </a:rPr>
              <a:t>Alda</a:t>
            </a:r>
            <a:r>
              <a:rPr lang="sk-SK" sz="4000" dirty="0">
                <a:ea typeface="Microsoft YaHei" pitchFamily="2"/>
                <a:cs typeface="Mangal" pitchFamily="2"/>
              </a:rPr>
              <a:t> </a:t>
            </a:r>
            <a:r>
              <a:rPr lang="sk-SK" sz="4000" dirty="0" smtClean="0">
                <a:ea typeface="Microsoft YaHei" pitchFamily="2"/>
                <a:cs typeface="Mangal" pitchFamily="2"/>
              </a:rPr>
              <a:t>Leopolda</a:t>
            </a:r>
            <a:endParaRPr lang="sk-SK" dirty="0"/>
          </a:p>
        </p:txBody>
      </p:sp>
      <p:pic>
        <p:nvPicPr>
          <p:cNvPr id="2050" name="Picture 2" descr="Výsledok vyhľadávania obrázkov pre dopyt aldo leopold obráz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498" y="4067869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7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0" y="107950"/>
            <a:ext cx="9072563" cy="1455738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indent="270332">
              <a:lnSpc>
                <a:spcPct val="150000"/>
              </a:lnSpc>
              <a:buNone/>
              <a:tabLst>
                <a:tab pos="89991" algn="l"/>
              </a:tabLst>
            </a:pPr>
            <a:r>
              <a:rPr lang="sk-SK" sz="4000" dirty="0" smtClean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Hlbinná ekológia</a:t>
            </a:r>
            <a:endParaRPr lang="sk-SK" sz="4000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0" y="1403350"/>
            <a:ext cx="9504363" cy="6156325"/>
          </a:xfrm>
        </p:spPr>
        <p:txBody>
          <a:bodyPr>
            <a:no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9pPr>
          </a:lstStyle>
          <a:p>
            <a:pPr marL="0" indent="270332" algn="just">
              <a:tabLst>
                <a:tab pos="89991" algn="l"/>
              </a:tabLst>
            </a:pPr>
            <a:r>
              <a:rPr lang="sk-SK" sz="2000" dirty="0" smtClean="0">
                <a:latin typeface="Times New Roman" pitchFamily="18"/>
                <a:ea typeface="Microsoft YaHei" pitchFamily="2"/>
                <a:cs typeface="Mangal" pitchFamily="2"/>
              </a:rPr>
              <a:t>„</a:t>
            </a:r>
            <a:r>
              <a:rPr lang="sk-SK" sz="2000" u="sng" dirty="0" err="1">
                <a:latin typeface="Times New Roman" pitchFamily="18"/>
                <a:ea typeface="Microsoft YaHei" pitchFamily="2"/>
                <a:cs typeface="Mangal" pitchFamily="2"/>
              </a:rPr>
              <a:t>shallow</a:t>
            </a:r>
            <a:r>
              <a:rPr lang="sk-SK" sz="2000" u="sng" dirty="0">
                <a:latin typeface="Times New Roman" pitchFamily="18"/>
                <a:ea typeface="Microsoft YaHei" pitchFamily="2"/>
                <a:cs typeface="Mangal" pitchFamily="2"/>
              </a:rPr>
              <a:t>“ </a:t>
            </a:r>
            <a:r>
              <a:rPr lang="sk-SK" sz="2000" dirty="0">
                <a:latin typeface="Times New Roman" pitchFamily="18"/>
                <a:ea typeface="Microsoft YaHei" pitchFamily="2"/>
                <a:cs typeface="Mangal" pitchFamily="2"/>
              </a:rPr>
              <a:t>(</a:t>
            </a:r>
            <a:r>
              <a:rPr lang="sk-SK" sz="2000" dirty="0" smtClean="0">
                <a:latin typeface="Times New Roman" pitchFamily="18"/>
                <a:ea typeface="Microsoft YaHei" pitchFamily="2"/>
                <a:cs typeface="Mangal" pitchFamily="2"/>
              </a:rPr>
              <a:t>povrchná) </a:t>
            </a:r>
            <a:r>
              <a:rPr lang="sk-SK" sz="2000" dirty="0">
                <a:latin typeface="Times New Roman" pitchFamily="18"/>
                <a:ea typeface="Microsoft YaHei" pitchFamily="2"/>
                <a:cs typeface="Mangal" pitchFamily="2"/>
              </a:rPr>
              <a:t>-  </a:t>
            </a:r>
            <a:r>
              <a:rPr lang="sk-SK" sz="2000" dirty="0" smtClean="0">
                <a:latin typeface="Times New Roman" pitchFamily="18"/>
                <a:ea typeface="Microsoft YaHei" pitchFamily="2"/>
                <a:cs typeface="Mangal" pitchFamily="2"/>
              </a:rPr>
              <a:t>väčšina </a:t>
            </a:r>
            <a:r>
              <a:rPr lang="sk-SK" sz="2000" dirty="0">
                <a:latin typeface="Times New Roman" pitchFamily="18"/>
                <a:ea typeface="Microsoft YaHei" pitchFamily="2"/>
                <a:cs typeface="Mangal" pitchFamily="2"/>
              </a:rPr>
              <a:t>ochranárov i  </a:t>
            </a:r>
            <a:r>
              <a:rPr lang="sk-SK" sz="2000" dirty="0" smtClean="0">
                <a:latin typeface="Times New Roman" pitchFamily="18"/>
                <a:ea typeface="Microsoft YaHei" pitchFamily="2"/>
                <a:cs typeface="Mangal" pitchFamily="2"/>
              </a:rPr>
              <a:t>tých,  </a:t>
            </a:r>
            <a:r>
              <a:rPr lang="sk-SK" sz="2000" dirty="0">
                <a:latin typeface="Times New Roman" pitchFamily="18"/>
                <a:ea typeface="Microsoft YaHei" pitchFamily="2"/>
                <a:cs typeface="Mangal" pitchFamily="2"/>
              </a:rPr>
              <a:t>ktorí si </a:t>
            </a:r>
            <a:endParaRPr lang="sk-SK" sz="2000" dirty="0" smtClean="0"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indent="0" algn="just">
              <a:buNone/>
              <a:tabLst>
                <a:tab pos="89991" algn="l"/>
              </a:tabLst>
            </a:pPr>
            <a:r>
              <a:rPr lang="sk-SK" sz="2000" dirty="0" smtClean="0">
                <a:latin typeface="Times New Roman" pitchFamily="18"/>
                <a:ea typeface="Microsoft YaHei" pitchFamily="2"/>
                <a:cs typeface="Mangal" pitchFamily="2"/>
              </a:rPr>
              <a:t>uvedomujú </a:t>
            </a:r>
            <a:r>
              <a:rPr lang="sk-SK" sz="2000" dirty="0">
                <a:latin typeface="Times New Roman" pitchFamily="18"/>
                <a:ea typeface="Microsoft YaHei" pitchFamily="2"/>
                <a:cs typeface="Mangal" pitchFamily="2"/>
              </a:rPr>
              <a:t>existenciu </a:t>
            </a:r>
            <a:r>
              <a:rPr lang="sk-SK" sz="2000" dirty="0" smtClean="0"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sk-SK" sz="2000" dirty="0">
                <a:latin typeface="Times New Roman" pitchFamily="18"/>
                <a:ea typeface="Microsoft YaHei" pitchFamily="2"/>
                <a:cs typeface="Mangal" pitchFamily="2"/>
              </a:rPr>
              <a:t>problému</a:t>
            </a:r>
            <a:r>
              <a:rPr lang="sk-SK" sz="2000" dirty="0" smtClean="0">
                <a:latin typeface="Times New Roman" pitchFamily="18"/>
                <a:ea typeface="Microsoft YaHei" pitchFamily="2"/>
                <a:cs typeface="Mangal" pitchFamily="2"/>
              </a:rPr>
              <a:t>.  </a:t>
            </a:r>
            <a:r>
              <a:rPr lang="sk-SK" sz="2000" dirty="0" smtClean="0">
                <a:latin typeface="Times New Roman"/>
                <a:ea typeface="Microsoft YaHei" pitchFamily="2"/>
                <a:cs typeface="Times New Roman"/>
              </a:rPr>
              <a:t>→ </a:t>
            </a:r>
            <a:r>
              <a:rPr lang="sk-SK" sz="2000" dirty="0" smtClean="0">
                <a:latin typeface="Times New Roman" pitchFamily="18"/>
                <a:ea typeface="Microsoft YaHei" pitchFamily="2"/>
                <a:cs typeface="Mangal" pitchFamily="2"/>
              </a:rPr>
              <a:t>boj </a:t>
            </a:r>
            <a:r>
              <a:rPr lang="sk-SK" sz="2000" dirty="0">
                <a:latin typeface="Times New Roman" pitchFamily="18"/>
                <a:ea typeface="Microsoft YaHei" pitchFamily="2"/>
                <a:cs typeface="Mangal" pitchFamily="2"/>
              </a:rPr>
              <a:t>proti znečisťovaniu prírody</a:t>
            </a:r>
            <a:r>
              <a:rPr lang="sk-SK" sz="2000" dirty="0" smtClean="0">
                <a:latin typeface="Times New Roman" pitchFamily="18"/>
                <a:ea typeface="Microsoft YaHei" pitchFamily="2"/>
                <a:cs typeface="Mangal" pitchFamily="2"/>
              </a:rPr>
              <a:t>,</a:t>
            </a:r>
          </a:p>
          <a:p>
            <a:pPr marL="0" indent="0" algn="just">
              <a:buNone/>
              <a:tabLst>
                <a:tab pos="89991" algn="l"/>
              </a:tabLst>
            </a:pPr>
            <a:r>
              <a:rPr lang="sk-SK" sz="2000" dirty="0" smtClean="0"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sk-SK" sz="2000" dirty="0">
                <a:latin typeface="Times New Roman" pitchFamily="18"/>
                <a:ea typeface="Microsoft YaHei" pitchFamily="2"/>
                <a:cs typeface="Mangal" pitchFamily="2"/>
              </a:rPr>
              <a:t>ničeniu </a:t>
            </a:r>
            <a:r>
              <a:rPr lang="sk-SK" sz="2000" dirty="0" smtClean="0">
                <a:latin typeface="Times New Roman" pitchFamily="18"/>
                <a:ea typeface="Microsoft YaHei" pitchFamily="2"/>
                <a:cs typeface="Mangal" pitchFamily="2"/>
              </a:rPr>
              <a:t>zdrojov; starostlivosť </a:t>
            </a:r>
            <a:r>
              <a:rPr lang="sk-SK" sz="2000" dirty="0">
                <a:latin typeface="Times New Roman" pitchFamily="18"/>
                <a:ea typeface="Microsoft YaHei" pitchFamily="2"/>
                <a:cs typeface="Mangal" pitchFamily="2"/>
              </a:rPr>
              <a:t>o zdravie človeka.</a:t>
            </a:r>
          </a:p>
          <a:p>
            <a:pPr marL="0" indent="270332" algn="just">
              <a:tabLst>
                <a:tab pos="89991" algn="l"/>
              </a:tabLst>
            </a:pPr>
            <a:r>
              <a:rPr lang="sk-SK" sz="2000" dirty="0">
                <a:latin typeface="Times New Roman" pitchFamily="18"/>
                <a:ea typeface="Microsoft YaHei" pitchFamily="2"/>
                <a:cs typeface="Mangal" pitchFamily="2"/>
              </a:rPr>
              <a:t>„</a:t>
            </a:r>
            <a:r>
              <a:rPr lang="sk-SK" sz="2000" u="sng" dirty="0" err="1">
                <a:latin typeface="Times New Roman" pitchFamily="18"/>
                <a:ea typeface="Microsoft YaHei" pitchFamily="2"/>
                <a:cs typeface="Mangal" pitchFamily="2"/>
              </a:rPr>
              <a:t>deep</a:t>
            </a:r>
            <a:r>
              <a:rPr lang="sk-SK" sz="2000" u="sng" dirty="0">
                <a:latin typeface="Times New Roman" pitchFamily="18"/>
                <a:ea typeface="Microsoft YaHei" pitchFamily="2"/>
                <a:cs typeface="Mangal" pitchFamily="2"/>
              </a:rPr>
              <a:t>“ </a:t>
            </a:r>
            <a:r>
              <a:rPr lang="sk-SK" sz="2000" dirty="0" smtClean="0">
                <a:latin typeface="Times New Roman" pitchFamily="18"/>
                <a:ea typeface="Microsoft YaHei" pitchFamily="2"/>
                <a:cs typeface="Mangal" pitchFamily="2"/>
              </a:rPr>
              <a:t>  </a:t>
            </a:r>
            <a:r>
              <a:rPr lang="sk-SK" sz="2000" dirty="0">
                <a:latin typeface="Times New Roman" pitchFamily="18"/>
                <a:ea typeface="Microsoft YaHei" pitchFamily="2"/>
                <a:cs typeface="Mangal" pitchFamily="2"/>
              </a:rPr>
              <a:t>(hlboká, </a:t>
            </a:r>
            <a:r>
              <a:rPr lang="sk-SK" sz="2000" dirty="0" smtClean="0">
                <a:latin typeface="Times New Roman" pitchFamily="18"/>
                <a:ea typeface="Microsoft YaHei" pitchFamily="2"/>
                <a:cs typeface="Mangal" pitchFamily="2"/>
              </a:rPr>
              <a:t>hlbinná</a:t>
            </a:r>
            <a:r>
              <a:rPr lang="sk-SK" sz="2000" dirty="0">
                <a:latin typeface="Times New Roman" pitchFamily="18"/>
                <a:ea typeface="Microsoft YaHei" pitchFamily="2"/>
                <a:cs typeface="Mangal" pitchFamily="2"/>
              </a:rPr>
              <a:t>) – prístup spájaný s hodnotami a </a:t>
            </a:r>
            <a:r>
              <a:rPr lang="sk-SK" sz="2000" dirty="0" smtClean="0">
                <a:latin typeface="Times New Roman" pitchFamily="18"/>
                <a:ea typeface="Microsoft YaHei" pitchFamily="2"/>
                <a:cs typeface="Mangal" pitchFamily="2"/>
              </a:rPr>
              <a:t>vnútorným</a:t>
            </a:r>
          </a:p>
          <a:p>
            <a:pPr marL="0" indent="0" algn="just">
              <a:buNone/>
              <a:tabLst>
                <a:tab pos="89991" algn="l"/>
              </a:tabLst>
            </a:pPr>
            <a:r>
              <a:rPr lang="sk-SK" sz="2000" dirty="0" smtClean="0">
                <a:latin typeface="Times New Roman" pitchFamily="18"/>
                <a:ea typeface="Microsoft YaHei" pitchFamily="2"/>
                <a:cs typeface="Mangal" pitchFamily="2"/>
              </a:rPr>
              <a:t>prežívaním </a:t>
            </a:r>
            <a:r>
              <a:rPr lang="sk-SK" sz="2000" dirty="0" smtClean="0">
                <a:latin typeface="Times New Roman"/>
                <a:ea typeface="Microsoft YaHei" pitchFamily="2"/>
                <a:cs typeface="Times New Roman"/>
              </a:rPr>
              <a:t>→ </a:t>
            </a:r>
            <a:r>
              <a:rPr lang="sk-SK" sz="2000" dirty="0" smtClean="0">
                <a:latin typeface="Times New Roman" pitchFamily="18"/>
                <a:ea typeface="Microsoft YaHei" pitchFamily="2"/>
                <a:cs typeface="Mangal" pitchFamily="2"/>
              </a:rPr>
              <a:t> nejde </a:t>
            </a:r>
            <a:r>
              <a:rPr lang="sk-SK" sz="2000" dirty="0">
                <a:latin typeface="Times New Roman" pitchFamily="18"/>
                <a:ea typeface="Microsoft YaHei" pitchFamily="2"/>
                <a:cs typeface="Mangal" pitchFamily="2"/>
              </a:rPr>
              <a:t>o  </a:t>
            </a:r>
            <a:r>
              <a:rPr lang="sk-SK" sz="2000" dirty="0" smtClean="0">
                <a:latin typeface="Times New Roman" pitchFamily="18"/>
                <a:ea typeface="Microsoft YaHei" pitchFamily="2"/>
                <a:cs typeface="Mangal" pitchFamily="2"/>
              </a:rPr>
              <a:t>riešenie problémov</a:t>
            </a:r>
            <a:r>
              <a:rPr lang="sk-SK" sz="2000" dirty="0">
                <a:latin typeface="Times New Roman" pitchFamily="18"/>
                <a:ea typeface="Microsoft YaHei" pitchFamily="2"/>
                <a:cs typeface="Mangal" pitchFamily="2"/>
              </a:rPr>
              <a:t>, ale </a:t>
            </a:r>
            <a:r>
              <a:rPr lang="sk-SK" sz="2000" dirty="0" smtClean="0">
                <a:latin typeface="Times New Roman" pitchFamily="18"/>
                <a:ea typeface="Microsoft YaHei" pitchFamily="2"/>
                <a:cs typeface="Mangal" pitchFamily="2"/>
              </a:rPr>
              <a:t>o to, aby nevznikali </a:t>
            </a:r>
          </a:p>
          <a:p>
            <a:pPr marL="0" indent="0">
              <a:buNone/>
              <a:tabLst>
                <a:tab pos="89991" algn="l"/>
              </a:tabLst>
            </a:pPr>
            <a:r>
              <a:rPr lang="sk-SK" sz="2000" i="1" dirty="0" smtClean="0">
                <a:latin typeface="Times New Roman" pitchFamily="18"/>
                <a:ea typeface="Microsoft YaHei" pitchFamily="2"/>
                <a:cs typeface="Mangal" pitchFamily="2"/>
              </a:rPr>
              <a:t>„</a:t>
            </a:r>
            <a:r>
              <a:rPr lang="sk-SK" sz="2000" i="1" dirty="0" err="1">
                <a:latin typeface="Times New Roman" pitchFamily="18"/>
                <a:ea typeface="Microsoft YaHei" pitchFamily="2"/>
                <a:cs typeface="Mangal" pitchFamily="2"/>
              </a:rPr>
              <a:t>Netřiďte</a:t>
            </a:r>
            <a:r>
              <a:rPr lang="sk-SK" sz="2000" i="1" dirty="0">
                <a:latin typeface="Times New Roman" pitchFamily="18"/>
                <a:ea typeface="Microsoft YaHei" pitchFamily="2"/>
                <a:cs typeface="Mangal" pitchFamily="2"/>
              </a:rPr>
              <a:t> odpad – </a:t>
            </a:r>
            <a:r>
              <a:rPr lang="sk-SK" sz="2000" i="1" dirty="0" err="1">
                <a:latin typeface="Times New Roman" pitchFamily="18"/>
                <a:ea typeface="Microsoft YaHei" pitchFamily="2"/>
                <a:cs typeface="Mangal" pitchFamily="2"/>
              </a:rPr>
              <a:t>raději</a:t>
            </a:r>
            <a:r>
              <a:rPr lang="sk-SK" sz="2000" i="1" dirty="0"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sk-SK" sz="2000" i="1" dirty="0" err="1">
                <a:latin typeface="Times New Roman" pitchFamily="18"/>
                <a:ea typeface="Microsoft YaHei" pitchFamily="2"/>
                <a:cs typeface="Mangal" pitchFamily="2"/>
              </a:rPr>
              <a:t>žádný</a:t>
            </a:r>
            <a:r>
              <a:rPr lang="sk-SK" sz="2000" i="1" dirty="0">
                <a:latin typeface="Times New Roman" pitchFamily="18"/>
                <a:ea typeface="Microsoft YaHei" pitchFamily="2"/>
                <a:cs typeface="Mangal" pitchFamily="2"/>
              </a:rPr>
              <a:t> neprodukujte</a:t>
            </a:r>
            <a:r>
              <a:rPr lang="sk-SK" sz="2000" i="1" dirty="0" smtClean="0">
                <a:latin typeface="Times New Roman" pitchFamily="18"/>
                <a:ea typeface="Microsoft YaHei" pitchFamily="2"/>
                <a:cs typeface="Mangal" pitchFamily="2"/>
              </a:rPr>
              <a:t>.</a:t>
            </a:r>
            <a:endParaRPr lang="sk-SK" sz="2000" i="1" dirty="0"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indent="270332">
              <a:buNone/>
              <a:tabLst>
                <a:tab pos="89991" algn="l"/>
              </a:tabLst>
            </a:pPr>
            <a:r>
              <a:rPr lang="sk-SK" sz="2000" i="1" dirty="0">
                <a:latin typeface="Times New Roman" pitchFamily="18"/>
                <a:ea typeface="Microsoft YaHei" pitchFamily="2"/>
                <a:cs typeface="Mangal" pitchFamily="2"/>
              </a:rPr>
              <a:t>Nechráňme prírodu, pretože je potrebná a užitočná, ale preto, že je</a:t>
            </a:r>
            <a:r>
              <a:rPr lang="sk-SK" sz="2000" i="1" dirty="0" smtClean="0">
                <a:latin typeface="Times New Roman" pitchFamily="18"/>
                <a:ea typeface="Microsoft YaHei" pitchFamily="2"/>
                <a:cs typeface="Mangal" pitchFamily="2"/>
              </a:rPr>
              <a:t>!“</a:t>
            </a:r>
          </a:p>
          <a:p>
            <a:pPr marL="342900" indent="-342900">
              <a:tabLst>
                <a:tab pos="89991" algn="l"/>
              </a:tabLst>
            </a:pPr>
            <a:r>
              <a:rPr lang="sk-SK" sz="2000" dirty="0" smtClean="0">
                <a:latin typeface="Times New Roman" pitchFamily="18"/>
                <a:ea typeface="Microsoft YaHei" pitchFamily="2"/>
                <a:cs typeface="Mangal" pitchFamily="2"/>
              </a:rPr>
              <a:t>cieľ: </a:t>
            </a:r>
            <a:r>
              <a:rPr lang="sk-SK" sz="2000" u="sng" dirty="0" err="1">
                <a:latin typeface="Times New Roman" pitchFamily="18"/>
                <a:ea typeface="Microsoft YaHei" pitchFamily="2"/>
                <a:cs typeface="Mangal" pitchFamily="2"/>
              </a:rPr>
              <a:t>Self</a:t>
            </a:r>
            <a:r>
              <a:rPr lang="sk-SK" sz="2000" u="sng" dirty="0">
                <a:latin typeface="Times New Roman" pitchFamily="18"/>
                <a:ea typeface="Microsoft YaHei" pitchFamily="2"/>
                <a:cs typeface="Mangal" pitchFamily="2"/>
              </a:rPr>
              <a:t> – </a:t>
            </a:r>
            <a:r>
              <a:rPr lang="sk-SK" sz="2000" u="sng" dirty="0" err="1">
                <a:latin typeface="Times New Roman" pitchFamily="18"/>
                <a:ea typeface="Microsoft YaHei" pitchFamily="2"/>
                <a:cs typeface="Mangal" pitchFamily="2"/>
              </a:rPr>
              <a:t>realisation</a:t>
            </a:r>
            <a:r>
              <a:rPr lang="sk-SK" sz="2000" dirty="0">
                <a:latin typeface="Times New Roman" pitchFamily="18"/>
                <a:ea typeface="Microsoft YaHei" pitchFamily="2"/>
                <a:cs typeface="Mangal" pitchFamily="2"/>
              </a:rPr>
              <a:t> - proces stále sa </a:t>
            </a:r>
            <a:r>
              <a:rPr lang="sk-SK" sz="2000" dirty="0" smtClean="0">
                <a:latin typeface="Times New Roman" pitchFamily="18"/>
                <a:ea typeface="Microsoft YaHei" pitchFamily="2"/>
                <a:cs typeface="Mangal" pitchFamily="2"/>
              </a:rPr>
              <a:t>rozširujúceho Ja </a:t>
            </a:r>
            <a:r>
              <a:rPr lang="sk-SK" sz="2000" dirty="0" smtClean="0">
                <a:latin typeface="Times New Roman"/>
                <a:ea typeface="Microsoft YaHei" pitchFamily="2"/>
                <a:cs typeface="Times New Roman"/>
              </a:rPr>
              <a:t>→ </a:t>
            </a:r>
            <a:r>
              <a:rPr lang="sk-SK" sz="2000" dirty="0" smtClean="0">
                <a:latin typeface="Times New Roman" pitchFamily="18"/>
                <a:ea typeface="Microsoft YaHei" pitchFamily="2"/>
                <a:cs typeface="Mangal" pitchFamily="2"/>
              </a:rPr>
              <a:t>rozšírenie </a:t>
            </a:r>
            <a:r>
              <a:rPr lang="sk-SK" sz="2000" dirty="0">
                <a:latin typeface="Times New Roman" pitchFamily="18"/>
                <a:ea typeface="Microsoft YaHei" pitchFamily="2"/>
                <a:cs typeface="Mangal" pitchFamily="2"/>
              </a:rPr>
              <a:t>Ja </a:t>
            </a:r>
            <a:endParaRPr lang="sk-SK" sz="2000" dirty="0" smtClean="0"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indent="0">
              <a:buNone/>
              <a:tabLst>
                <a:tab pos="89991" algn="l"/>
              </a:tabLst>
            </a:pPr>
            <a:r>
              <a:rPr lang="sk-SK" sz="2000" dirty="0" smtClean="0">
                <a:latin typeface="Times New Roman" pitchFamily="18"/>
                <a:ea typeface="Microsoft YaHei" pitchFamily="2"/>
                <a:cs typeface="Mangal" pitchFamily="2"/>
              </a:rPr>
              <a:t>na </a:t>
            </a:r>
            <a:r>
              <a:rPr lang="sk-SK" sz="2000" dirty="0">
                <a:latin typeface="Times New Roman" pitchFamily="18"/>
                <a:ea typeface="Microsoft YaHei" pitchFamily="2"/>
                <a:cs typeface="Mangal" pitchFamily="2"/>
              </a:rPr>
              <a:t>celé živé spoločenstvo - prekonanie odcudzenia  sa od  </a:t>
            </a:r>
            <a:r>
              <a:rPr lang="sk-SK" sz="2000" dirty="0" smtClean="0">
                <a:latin typeface="Times New Roman" pitchFamily="18"/>
                <a:ea typeface="Microsoft YaHei" pitchFamily="2"/>
                <a:cs typeface="Mangal" pitchFamily="2"/>
              </a:rPr>
              <a:t>prírody</a:t>
            </a:r>
            <a:endParaRPr lang="sk-SK" sz="2000" dirty="0">
              <a:latin typeface="Times New Roman" pitchFamily="18"/>
              <a:ea typeface="Microsoft YaHei" pitchFamily="2"/>
              <a:cs typeface="Mangal" pitchFamily="2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  <a:tabLst>
                <a:tab pos="89991" algn="l"/>
              </a:tabLst>
            </a:pPr>
            <a:r>
              <a:rPr lang="sk-SK" sz="2000" dirty="0">
                <a:latin typeface="Times New Roman" pitchFamily="18"/>
                <a:ea typeface="Microsoft YaHei" pitchFamily="2"/>
                <a:cs typeface="Mangal" pitchFamily="2"/>
              </a:rPr>
              <a:t>stotožnenie  vlastných  záujmov so záujmami živého celku.</a:t>
            </a:r>
          </a:p>
          <a:p>
            <a:pPr marL="0" indent="270332" algn="just">
              <a:spcAft>
                <a:spcPts val="0"/>
              </a:spcAft>
              <a:tabLst>
                <a:tab pos="89991" algn="l"/>
              </a:tabLst>
            </a:pPr>
            <a:r>
              <a:rPr lang="sk-SK" sz="2000" dirty="0">
                <a:latin typeface="Times New Roman" pitchFamily="18"/>
                <a:ea typeface="Microsoft YaHei" pitchFamily="2"/>
                <a:cs typeface="Mangal" pitchFamily="2"/>
              </a:rPr>
              <a:t>r</a:t>
            </a:r>
            <a:r>
              <a:rPr lang="sk-SK" sz="2000" dirty="0" smtClean="0">
                <a:latin typeface="Times New Roman" pitchFamily="18"/>
                <a:ea typeface="Microsoft YaHei" pitchFamily="2"/>
                <a:cs typeface="Mangal" pitchFamily="2"/>
              </a:rPr>
              <a:t>ozvoj </a:t>
            </a:r>
            <a:r>
              <a:rPr lang="sk-SK" sz="2000" dirty="0">
                <a:latin typeface="Times New Roman" pitchFamily="18"/>
                <a:ea typeface="Microsoft YaHei" pitchFamily="2"/>
                <a:cs typeface="Mangal" pitchFamily="2"/>
              </a:rPr>
              <a:t>sveta je zlučiteľný s udržaním prírody -  za podmienky znižovania ľudskej populácie - hlavne v západných </a:t>
            </a:r>
            <a:r>
              <a:rPr lang="sk-SK" sz="2000" dirty="0" smtClean="0">
                <a:latin typeface="Times New Roman" pitchFamily="18"/>
                <a:ea typeface="Microsoft YaHei" pitchFamily="2"/>
                <a:cs typeface="Mangal" pitchFamily="2"/>
              </a:rPr>
              <a:t>krajinách</a:t>
            </a:r>
          </a:p>
          <a:p>
            <a:pPr marL="0" indent="270332" algn="just">
              <a:spcAft>
                <a:spcPts val="0"/>
              </a:spcAft>
              <a:tabLst>
                <a:tab pos="89991" algn="l"/>
              </a:tabLst>
            </a:pPr>
            <a:endParaRPr lang="sk-SK" sz="2000" dirty="0" smtClean="0"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indent="270332" algn="just">
              <a:spcAft>
                <a:spcPts val="0"/>
              </a:spcAft>
              <a:tabLst>
                <a:tab pos="89991" algn="l"/>
              </a:tabLst>
            </a:pPr>
            <a:r>
              <a:rPr lang="sk-SK" sz="2000" dirty="0" smtClean="0">
                <a:latin typeface="Times New Roman" pitchFamily="18"/>
                <a:ea typeface="Microsoft YaHei" pitchFamily="2"/>
                <a:cs typeface="Mangal" pitchFamily="2"/>
              </a:rPr>
              <a:t>prax</a:t>
            </a:r>
            <a:r>
              <a:rPr lang="sk-SK" sz="2000" dirty="0">
                <a:latin typeface="Times New Roman" pitchFamily="18"/>
                <a:ea typeface="Microsoft YaHei" pitchFamily="2"/>
                <a:cs typeface="Mangal" pitchFamily="2"/>
              </a:rPr>
              <a:t>:  život v tzv. dobrovoľnej skromnosti (Hana Librová, Brno)</a:t>
            </a:r>
          </a:p>
          <a:p>
            <a:pPr marL="0" indent="270332" algn="just">
              <a:spcAft>
                <a:spcPts val="0"/>
              </a:spcAft>
              <a:tabLst>
                <a:tab pos="89991" algn="l"/>
              </a:tabLst>
            </a:pPr>
            <a:endParaRPr lang="sk-SK" sz="2000" dirty="0"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pic>
        <p:nvPicPr>
          <p:cNvPr id="3074" name="Picture 2" descr="Výsledok vyhľadávania obrázkov pre dopyt ekologie pospolitost životní sty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607" y="254857"/>
            <a:ext cx="2143125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Technika - kultúrnym artefaktom, produkt práce, produkt prostredia</a:t>
            </a:r>
          </a:p>
          <a:p>
            <a:r>
              <a:rPr lang="sk-SK" dirty="0" smtClean="0"/>
              <a:t>Zmena techniky vedie k zmene kultúry</a:t>
            </a:r>
          </a:p>
          <a:p>
            <a:r>
              <a:rPr lang="sk-SK" dirty="0" smtClean="0"/>
              <a:t>Technika pokrokom? Menej </a:t>
            </a:r>
            <a:r>
              <a:rPr lang="sk-SK" dirty="0" err="1" smtClean="0"/>
              <a:t>technizované</a:t>
            </a:r>
            <a:r>
              <a:rPr lang="sk-SK" dirty="0" smtClean="0"/>
              <a:t> civilizácie menejcennými?</a:t>
            </a:r>
          </a:p>
          <a:p>
            <a:r>
              <a:rPr lang="sk-SK" dirty="0" smtClean="0"/>
              <a:t>Ako hodnotiť pokrok v technike? Rôzne komunity – rôzne potreby</a:t>
            </a:r>
          </a:p>
          <a:p>
            <a:r>
              <a:rPr lang="sk-SK" dirty="0" smtClean="0"/>
              <a:t>Pohŕdanie technikou a rozvojom?</a:t>
            </a:r>
          </a:p>
          <a:p>
            <a:r>
              <a:rPr lang="sk-SK" dirty="0" err="1" smtClean="0"/>
              <a:t>Technokratizmus</a:t>
            </a:r>
            <a:r>
              <a:rPr lang="sk-SK" dirty="0" smtClean="0"/>
              <a:t> (spoločnosť nadmerne určovaná technikou, ideológia)</a:t>
            </a:r>
          </a:p>
          <a:p>
            <a:r>
              <a:rPr lang="sk-SK" dirty="0" smtClean="0"/>
              <a:t>Odcudzenie – zaoberáme sa technikou, nie prírodou; vplyvy</a:t>
            </a:r>
          </a:p>
          <a:p>
            <a:r>
              <a:rPr lang="sk-SK" dirty="0" smtClean="0">
                <a:latin typeface="+mj-lt"/>
              </a:rPr>
              <a:t>Sebestačnosť </a:t>
            </a:r>
            <a:r>
              <a:rPr lang="sk-SK" dirty="0" smtClean="0">
                <a:latin typeface="+mj-lt"/>
                <a:cs typeface="Arial"/>
              </a:rPr>
              <a:t>↔ závislosť na </a:t>
            </a:r>
            <a:r>
              <a:rPr lang="sk-SK" dirty="0" err="1" smtClean="0">
                <a:latin typeface="+mj-lt"/>
                <a:cs typeface="Arial"/>
              </a:rPr>
              <a:t>megaspoločnosti</a:t>
            </a:r>
            <a:r>
              <a:rPr lang="sk-SK" dirty="0" smtClean="0">
                <a:latin typeface="+mj-lt"/>
                <a:cs typeface="Arial"/>
              </a:rPr>
              <a:t>, na globálnom trhu atď.</a:t>
            </a:r>
            <a:endParaRPr lang="sk-SK" dirty="0" smtClean="0">
              <a:latin typeface="+mj-lt"/>
            </a:endParaRP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 smtClean="0"/>
              <a:t>Morálne aspekty techniky (podľa </a:t>
            </a:r>
            <a:r>
              <a:rPr lang="sk-SK" sz="4000" dirty="0" err="1" smtClean="0"/>
              <a:t>Naessa</a:t>
            </a:r>
            <a:r>
              <a:rPr lang="sk-SK" sz="4000" dirty="0" smtClean="0"/>
              <a:t>) 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144474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Ekonomika rastu? HNP</a:t>
            </a:r>
          </a:p>
          <a:p>
            <a:pPr lvl="1"/>
            <a:r>
              <a:rPr lang="sk-SK" dirty="0" smtClean="0"/>
              <a:t>Nie je </a:t>
            </a:r>
            <a:r>
              <a:rPr lang="sk-SK" dirty="0" err="1" smtClean="0"/>
              <a:t>merateľom</a:t>
            </a:r>
            <a:r>
              <a:rPr lang="sk-SK" dirty="0" smtClean="0"/>
              <a:t> blahobytu – zahŕňa menej produktov a služieb, ako používa priemerný človek</a:t>
            </a:r>
          </a:p>
          <a:p>
            <a:pPr lvl="1"/>
            <a:r>
              <a:rPr lang="sk-SK" dirty="0" smtClean="0"/>
              <a:t>Nepoukazuje na prerozdelenie produktov a služieb</a:t>
            </a:r>
          </a:p>
          <a:p>
            <a:pPr lvl="1"/>
            <a:r>
              <a:rPr lang="sk-SK" dirty="0" smtClean="0"/>
              <a:t>Nezachytáva dĺžku času, likvidáciu zdrojov, nezvratné zmeny</a:t>
            </a:r>
          </a:p>
          <a:p>
            <a:pPr lvl="2"/>
            <a:r>
              <a:rPr lang="sk-SK" dirty="0" smtClean="0"/>
              <a:t>Fajčenie – </a:t>
            </a:r>
            <a:r>
              <a:rPr lang="sk-SK" dirty="0" err="1" smtClean="0"/>
              <a:t>reklama+predaj+liečenie</a:t>
            </a:r>
            <a:r>
              <a:rPr lang="sk-SK" dirty="0" smtClean="0"/>
              <a:t> a lieky – rast HNP</a:t>
            </a:r>
          </a:p>
          <a:p>
            <a:pPr lvl="1"/>
            <a:r>
              <a:rPr lang="sk-SK" dirty="0" smtClean="0"/>
              <a:t>Nezachytáva a znevýhodňuje domácu prácu</a:t>
            </a:r>
          </a:p>
          <a:p>
            <a:pPr lvl="1"/>
            <a:r>
              <a:rPr lang="sk-SK" dirty="0" smtClean="0"/>
              <a:t>Nezmyselné snahy o záchranu rastu – manipulácia?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 smtClean="0"/>
              <a:t>Ekonomika podľa </a:t>
            </a:r>
            <a:r>
              <a:rPr lang="sk-SK" sz="4000" dirty="0" err="1" smtClean="0"/>
              <a:t>Naessa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114135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S rastúcim HNP - zväčšenie rozdielu medzi ambíciami a možnosťami</a:t>
            </a:r>
          </a:p>
          <a:p>
            <a:r>
              <a:rPr lang="sk-SK" dirty="0" smtClean="0"/>
              <a:t>S rastúcim HNP - rast znečistenia a nesolidárneho rozdelenia zdrojov</a:t>
            </a:r>
          </a:p>
          <a:p>
            <a:endParaRPr lang="sk-SK" dirty="0"/>
          </a:p>
          <a:p>
            <a:r>
              <a:rPr lang="sk-SK" dirty="0" smtClean="0"/>
              <a:t>Nulový rast?! </a:t>
            </a:r>
          </a:p>
          <a:p>
            <a:r>
              <a:rPr lang="sk-SK" dirty="0" smtClean="0"/>
              <a:t>Lepší ukazovateľ? Kvalita života</a:t>
            </a:r>
          </a:p>
          <a:p>
            <a:pPr lvl="1"/>
            <a:r>
              <a:rPr lang="sk-SK" dirty="0" smtClean="0"/>
              <a:t>„Ankety do hĺbky“</a:t>
            </a:r>
          </a:p>
          <a:p>
            <a:pPr lvl="1"/>
            <a:r>
              <a:rPr lang="sk-SK" dirty="0" smtClean="0"/>
              <a:t>Prežívanie práce a sociálnej situácie</a:t>
            </a:r>
          </a:p>
          <a:p>
            <a:r>
              <a:rPr lang="sk-SK" dirty="0" smtClean="0"/>
              <a:t>Vyčíslenie hodnoty ekologických projektov v peniazoch?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4307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Aká hodnota iných živých tvorov?</a:t>
            </a:r>
          </a:p>
          <a:p>
            <a:r>
              <a:rPr lang="sk-SK" dirty="0" smtClean="0"/>
              <a:t>Jedinečná funkcia v ekosystéme</a:t>
            </a:r>
          </a:p>
          <a:p>
            <a:pPr lvl="1"/>
            <a:r>
              <a:rPr lang="sk-SK" dirty="0" smtClean="0"/>
              <a:t>Veľkovýrobne?  Žiaden ekosystém!</a:t>
            </a:r>
          </a:p>
          <a:p>
            <a:r>
              <a:rPr lang="sk-SK" dirty="0" smtClean="0"/>
              <a:t>Jedinečnosť a neopakovateľnosť</a:t>
            </a:r>
          </a:p>
          <a:p>
            <a:r>
              <a:rPr lang="sk-SK" dirty="0" smtClean="0"/>
              <a:t>Utrpenie</a:t>
            </a:r>
          </a:p>
          <a:p>
            <a:r>
              <a:rPr lang="sk-SK" dirty="0" smtClean="0"/>
              <a:t>Závislosť</a:t>
            </a:r>
          </a:p>
          <a:p>
            <a:r>
              <a:rPr lang="sk-SK" dirty="0" smtClean="0"/>
              <a:t>Rovnosť životov – </a:t>
            </a:r>
            <a:r>
              <a:rPr lang="sk-SK" dirty="0" err="1" smtClean="0"/>
              <a:t>ekofašizmus</a:t>
            </a:r>
            <a:endParaRPr lang="sk-SK" dirty="0" smtClean="0"/>
          </a:p>
          <a:p>
            <a:r>
              <a:rPr lang="sk-SK" dirty="0" smtClean="0"/>
              <a:t>Východisko – nie kvôli zvieratám, ale kvôli sebe</a:t>
            </a:r>
          </a:p>
          <a:p>
            <a:pPr lvl="1"/>
            <a:r>
              <a:rPr lang="sk-SK" dirty="0" smtClean="0"/>
              <a:t>Masová mäsová výroba - nezmyselná deštrukcia s dôsledkami na globálny ekosystém a zdravie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 smtClean="0"/>
              <a:t>Prečo cítiť so zvieratami?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357784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sk-SK" sz="4000" dirty="0">
                <a:ea typeface="Microsoft YaHei" pitchFamily="2"/>
                <a:cs typeface="Mangal" pitchFamily="2"/>
              </a:rPr>
              <a:t>Príroda súčasťou etiky?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384675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9pPr>
          </a:lstStyle>
          <a:p>
            <a:pPr marL="0" marR="36356" indent="450313" algn="just"/>
            <a:r>
              <a:rPr lang="cs-CZ" sz="2400" dirty="0">
                <a:latin typeface="+mj-lt"/>
              </a:rPr>
              <a:t>Už nie je možné </a:t>
            </a:r>
            <a:r>
              <a:rPr lang="cs-CZ" sz="2400" dirty="0" err="1">
                <a:latin typeface="+mj-lt"/>
              </a:rPr>
              <a:t>žiť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mravne</a:t>
            </a:r>
            <a:r>
              <a:rPr lang="cs-CZ" sz="2400" dirty="0">
                <a:latin typeface="+mj-lt"/>
              </a:rPr>
              <a:t> a </a:t>
            </a:r>
            <a:r>
              <a:rPr lang="cs-CZ" sz="2400" dirty="0" err="1">
                <a:latin typeface="+mj-lt"/>
              </a:rPr>
              <a:t>súčasne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ostávať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ľahostajným</a:t>
            </a:r>
            <a:r>
              <a:rPr lang="cs-CZ" sz="2400" dirty="0">
                <a:latin typeface="+mj-lt"/>
              </a:rPr>
              <a:t> k osudu </a:t>
            </a:r>
            <a:r>
              <a:rPr lang="cs-CZ" sz="2400" dirty="0" err="1">
                <a:latin typeface="+mj-lt"/>
              </a:rPr>
              <a:t>prírody</a:t>
            </a:r>
            <a:endParaRPr lang="cs-CZ" sz="2400" dirty="0">
              <a:latin typeface="+mj-lt"/>
            </a:endParaRPr>
          </a:p>
          <a:p>
            <a:pPr marL="0" marR="36356" indent="450313" algn="just"/>
            <a:r>
              <a:rPr lang="cs-CZ" sz="2400" dirty="0" err="1">
                <a:latin typeface="+mj-lt"/>
              </a:rPr>
              <a:t>Príroda</a:t>
            </a:r>
            <a:r>
              <a:rPr lang="cs-CZ" sz="2400" dirty="0">
                <a:latin typeface="+mj-lt"/>
              </a:rPr>
              <a:t> už nie je </a:t>
            </a:r>
            <a:r>
              <a:rPr lang="cs-CZ" sz="2400" dirty="0" err="1">
                <a:latin typeface="+mj-lt"/>
              </a:rPr>
              <a:t>mravne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irelevantnou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súčasťou</a:t>
            </a:r>
            <a:r>
              <a:rPr lang="cs-CZ" sz="2400" dirty="0">
                <a:latin typeface="+mj-lt"/>
              </a:rPr>
              <a:t> reality, </a:t>
            </a:r>
            <a:r>
              <a:rPr lang="cs-CZ" sz="2400" dirty="0" err="1" smtClean="0">
                <a:latin typeface="+mj-lt"/>
              </a:rPr>
              <a:t>spadajúcou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iba</a:t>
            </a:r>
            <a:r>
              <a:rPr lang="cs-CZ" sz="2400" dirty="0">
                <a:latin typeface="+mj-lt"/>
              </a:rPr>
              <a:t> do </a:t>
            </a:r>
            <a:r>
              <a:rPr lang="cs-CZ" sz="2400" dirty="0" err="1">
                <a:latin typeface="+mj-lt"/>
              </a:rPr>
              <a:t>kompetencie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prírodnej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vedy</a:t>
            </a:r>
            <a:endParaRPr lang="cs-CZ" sz="2400" dirty="0">
              <a:latin typeface="+mj-lt"/>
            </a:endParaRPr>
          </a:p>
          <a:p>
            <a:pPr marL="0" marR="36356" indent="450313" algn="just"/>
            <a:r>
              <a:rPr lang="cs-CZ" sz="2400" dirty="0">
                <a:latin typeface="+mj-lt"/>
              </a:rPr>
              <a:t>Ide o </a:t>
            </a:r>
            <a:r>
              <a:rPr lang="cs-CZ" sz="2400" dirty="0" err="1">
                <a:latin typeface="+mj-lt"/>
              </a:rPr>
              <a:t>ohrozenie</a:t>
            </a:r>
            <a:r>
              <a:rPr lang="cs-CZ" sz="2400" dirty="0">
                <a:latin typeface="+mj-lt"/>
              </a:rPr>
              <a:t> stability a funkčnosti </a:t>
            </a:r>
            <a:r>
              <a:rPr lang="cs-CZ" sz="2400" dirty="0" err="1">
                <a:latin typeface="+mj-lt"/>
              </a:rPr>
              <a:t>pozemskej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prírody</a:t>
            </a:r>
            <a:r>
              <a:rPr lang="cs-CZ" sz="2400" dirty="0">
                <a:latin typeface="+mj-lt"/>
              </a:rPr>
              <a:t> -  závažný </a:t>
            </a:r>
            <a:r>
              <a:rPr lang="cs-CZ" sz="2400" dirty="0" err="1">
                <a:latin typeface="+mj-lt"/>
              </a:rPr>
              <a:t>existenčný</a:t>
            </a:r>
            <a:r>
              <a:rPr lang="cs-CZ" sz="2400" dirty="0">
                <a:latin typeface="+mj-lt"/>
              </a:rPr>
              <a:t> aspekt </a:t>
            </a:r>
            <a:r>
              <a:rPr lang="cs-CZ" sz="2400" dirty="0" err="1">
                <a:latin typeface="+mj-lt"/>
              </a:rPr>
              <a:t>súčasnosti</a:t>
            </a:r>
            <a:r>
              <a:rPr lang="cs-CZ" sz="2400" dirty="0">
                <a:latin typeface="+mj-lt"/>
              </a:rPr>
              <a:t>, </a:t>
            </a:r>
            <a:r>
              <a:rPr lang="cs-CZ" sz="2400" dirty="0" err="1">
                <a:latin typeface="+mj-lt"/>
              </a:rPr>
              <a:t>dotýkajúci</a:t>
            </a:r>
            <a:r>
              <a:rPr lang="cs-CZ" sz="2400" dirty="0">
                <a:latin typeface="+mj-lt"/>
              </a:rPr>
              <a:t> sa života každého </a:t>
            </a:r>
            <a:r>
              <a:rPr lang="cs-CZ" sz="2400" dirty="0" err="1">
                <a:latin typeface="+mj-lt"/>
              </a:rPr>
              <a:t>človeka</a:t>
            </a:r>
            <a:r>
              <a:rPr lang="cs-CZ" sz="2400" dirty="0">
                <a:latin typeface="+mj-lt"/>
              </a:rPr>
              <a:t> ale i </a:t>
            </a:r>
            <a:r>
              <a:rPr lang="cs-CZ" sz="2400" dirty="0" err="1">
                <a:latin typeface="+mj-lt"/>
              </a:rPr>
              <a:t>generácií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budúcich</a:t>
            </a:r>
            <a:endParaRPr lang="cs-CZ" sz="24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výroba </a:t>
            </a:r>
            <a:r>
              <a:rPr lang="sk-SK" dirty="0" smtClean="0"/>
              <a:t>mäsa</a:t>
            </a:r>
          </a:p>
          <a:p>
            <a:r>
              <a:rPr lang="sk-SK" dirty="0" smtClean="0"/>
              <a:t> spotreba  množstva </a:t>
            </a:r>
            <a:r>
              <a:rPr lang="sk-SK" dirty="0"/>
              <a:t>energie a poľnohospodárskych </a:t>
            </a:r>
            <a:r>
              <a:rPr lang="sk-SK" dirty="0" smtClean="0"/>
              <a:t>plodín </a:t>
            </a:r>
          </a:p>
          <a:p>
            <a:r>
              <a:rPr lang="sk-SK" dirty="0" smtClean="0"/>
              <a:t>jednou </a:t>
            </a:r>
            <a:r>
              <a:rPr lang="sk-SK" dirty="0"/>
              <a:t>z významných príčin globálneho otepľovania</a:t>
            </a:r>
            <a:r>
              <a:rPr lang="sk-SK" dirty="0" smtClean="0"/>
              <a:t>,</a:t>
            </a:r>
          </a:p>
          <a:p>
            <a:r>
              <a:rPr lang="sk-SK" dirty="0" smtClean="0"/>
              <a:t> </a:t>
            </a:r>
            <a:r>
              <a:rPr lang="sk-SK" dirty="0"/>
              <a:t>jednou z významných príčin ničenia prírodného dedičstva (vypaľovanie pralesov kvôli pestovaniu sóje na kŕmenie zvierat), </a:t>
            </a:r>
            <a:endParaRPr lang="sk-SK" dirty="0" smtClean="0"/>
          </a:p>
          <a:p>
            <a:r>
              <a:rPr lang="sk-SK" dirty="0" smtClean="0"/>
              <a:t>jedným </a:t>
            </a:r>
            <a:r>
              <a:rPr lang="sk-SK" dirty="0"/>
              <a:t>z najväčších konzumentov </a:t>
            </a:r>
            <a:r>
              <a:rPr lang="sk-SK" dirty="0" smtClean="0"/>
              <a:t>vody</a:t>
            </a:r>
          </a:p>
          <a:p>
            <a:r>
              <a:rPr lang="sk-SK" dirty="0" smtClean="0"/>
              <a:t>jednou </a:t>
            </a:r>
            <a:r>
              <a:rPr lang="sk-SK" dirty="0"/>
              <a:t>z príčin svetového hladu </a:t>
            </a:r>
            <a:endParaRPr lang="sk-SK" dirty="0" smtClean="0"/>
          </a:p>
          <a:p>
            <a:pPr lvl="1"/>
            <a:r>
              <a:rPr lang="sk-SK" dirty="0" smtClean="0"/>
              <a:t>„</a:t>
            </a:r>
            <a:r>
              <a:rPr lang="sk-SK" dirty="0"/>
              <a:t>výroba mäsa“ spotrebuje 50</a:t>
            </a:r>
            <a:r>
              <a:rPr lang="en-US" dirty="0"/>
              <a:t>-</a:t>
            </a:r>
            <a:r>
              <a:rPr lang="sk-SK" dirty="0"/>
              <a:t>krát viac pôdy ako výroba rastlinnej </a:t>
            </a:r>
            <a:r>
              <a:rPr lang="sk-SK" dirty="0" smtClean="0"/>
              <a:t>potravy</a:t>
            </a:r>
            <a:r>
              <a:rPr lang="sk-SK" dirty="0"/>
              <a:t> </a:t>
            </a:r>
            <a:r>
              <a:rPr lang="sk-SK" dirty="0" smtClean="0"/>
              <a:t>(Dubnička</a:t>
            </a:r>
            <a:r>
              <a:rPr lang="sk-SK" dirty="0"/>
              <a:t>, 2007a, s. 378)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 smtClean="0"/>
              <a:t>Vegetariánstvo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4963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v</a:t>
            </a:r>
            <a:r>
              <a:rPr lang="sk-SK" dirty="0"/>
              <a:t> iných častiach </a:t>
            </a:r>
            <a:r>
              <a:rPr lang="sk-SK" dirty="0" smtClean="0"/>
              <a:t>Zeme: </a:t>
            </a:r>
          </a:p>
          <a:p>
            <a:pPr lvl="1"/>
            <a:r>
              <a:rPr lang="sk-SK" dirty="0" smtClean="0"/>
              <a:t>hladom</a:t>
            </a:r>
            <a:r>
              <a:rPr lang="sk-SK" dirty="0"/>
              <a:t>, </a:t>
            </a:r>
            <a:endParaRPr lang="sk-SK" dirty="0" smtClean="0"/>
          </a:p>
          <a:p>
            <a:pPr lvl="1"/>
            <a:r>
              <a:rPr lang="sk-SK" dirty="0" smtClean="0"/>
              <a:t>zničením </a:t>
            </a:r>
            <a:r>
              <a:rPr lang="sk-SK" dirty="0"/>
              <a:t>životného prostredia, </a:t>
            </a:r>
            <a:endParaRPr lang="sk-SK" dirty="0" smtClean="0"/>
          </a:p>
          <a:p>
            <a:pPr lvl="1"/>
            <a:r>
              <a:rPr lang="sk-SK" dirty="0" smtClean="0"/>
              <a:t>stratou </a:t>
            </a:r>
            <a:r>
              <a:rPr lang="sk-SK" dirty="0"/>
              <a:t>domova, </a:t>
            </a:r>
            <a:endParaRPr lang="sk-SK" dirty="0" smtClean="0"/>
          </a:p>
          <a:p>
            <a:pPr lvl="1"/>
            <a:r>
              <a:rPr lang="sk-SK" dirty="0" smtClean="0"/>
              <a:t>zvyšovaním </a:t>
            </a:r>
            <a:r>
              <a:rPr lang="sk-SK" dirty="0"/>
              <a:t>hladiny oceánov v dôsledku globálneho otepľovania, </a:t>
            </a:r>
            <a:endParaRPr lang="sk-SK" dirty="0" smtClean="0"/>
          </a:p>
          <a:p>
            <a:pPr lvl="1"/>
            <a:r>
              <a:rPr lang="sk-SK" dirty="0" smtClean="0"/>
              <a:t>alergiami </a:t>
            </a:r>
            <a:r>
              <a:rPr lang="sk-SK" dirty="0"/>
              <a:t>zo škodlivosti priemyselného procesu, </a:t>
            </a:r>
            <a:endParaRPr lang="sk-SK" dirty="0" smtClean="0"/>
          </a:p>
          <a:p>
            <a:pPr lvl="1"/>
            <a:r>
              <a:rPr lang="sk-SK" dirty="0" smtClean="0"/>
              <a:t>zdražovaním </a:t>
            </a:r>
            <a:r>
              <a:rPr lang="sk-SK" dirty="0"/>
              <a:t>energie v dôsledku zvýšenia spotreby mäsokombinátmi, </a:t>
            </a:r>
            <a:endParaRPr lang="sk-SK" dirty="0" smtClean="0"/>
          </a:p>
          <a:p>
            <a:pPr lvl="1"/>
            <a:r>
              <a:rPr lang="sk-SK" dirty="0" smtClean="0"/>
              <a:t>tráviacimi </a:t>
            </a:r>
            <a:r>
              <a:rPr lang="sk-SK" dirty="0"/>
              <a:t>ťažkosťami v dôsledku pojedania prílišného množstva </a:t>
            </a:r>
            <a:r>
              <a:rPr lang="sk-SK" dirty="0" smtClean="0"/>
              <a:t>mäsa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 smtClean="0"/>
              <a:t>Luxus spôsobujúci   utrpenie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35802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rovnaká  </a:t>
            </a:r>
            <a:r>
              <a:rPr lang="sk-SK" dirty="0"/>
              <a:t>podstata – </a:t>
            </a:r>
            <a:r>
              <a:rPr lang="sk-SK" dirty="0" smtClean="0"/>
              <a:t>život - dostatočným </a:t>
            </a:r>
            <a:r>
              <a:rPr lang="sk-SK" dirty="0"/>
              <a:t>zdôvodnením </a:t>
            </a:r>
            <a:r>
              <a:rPr lang="sk-SK" dirty="0" smtClean="0"/>
              <a:t>hodnoty </a:t>
            </a:r>
            <a:r>
              <a:rPr lang="sk-SK" dirty="0"/>
              <a:t>(sama osebe). </a:t>
            </a:r>
            <a:endParaRPr lang="sk-SK" dirty="0" smtClean="0"/>
          </a:p>
          <a:p>
            <a:r>
              <a:rPr lang="sk-SK" dirty="0" smtClean="0"/>
              <a:t>Riziká týrania </a:t>
            </a:r>
            <a:r>
              <a:rPr lang="sk-SK" dirty="0"/>
              <a:t>(utrpenie) zvierat z antropocentrického </a:t>
            </a:r>
            <a:r>
              <a:rPr lang="sk-SK" dirty="0" smtClean="0"/>
              <a:t>hľadiska: </a:t>
            </a:r>
          </a:p>
          <a:p>
            <a:r>
              <a:rPr lang="sk-SK" i="1" dirty="0" smtClean="0"/>
              <a:t>vplyv </a:t>
            </a:r>
            <a:r>
              <a:rPr lang="sk-SK" i="1" dirty="0"/>
              <a:t>na psychiku týraného a tým i na celú </a:t>
            </a:r>
            <a:r>
              <a:rPr lang="sk-SK" i="1" dirty="0" smtClean="0"/>
              <a:t>spoločnosť</a:t>
            </a:r>
            <a:endParaRPr lang="sk-SK" i="1" dirty="0"/>
          </a:p>
          <a:p>
            <a:pPr marL="0" indent="0">
              <a:buNone/>
            </a:pPr>
            <a:endParaRPr lang="sk-SK" i="1" dirty="0" smtClean="0"/>
          </a:p>
          <a:p>
            <a:pPr marL="0" indent="0">
              <a:buNone/>
            </a:pPr>
            <a:r>
              <a:rPr lang="sk-SK" i="1" dirty="0" smtClean="0"/>
              <a:t>Jonáš </a:t>
            </a:r>
            <a:r>
              <a:rPr lang="sk-SK" i="1" dirty="0" err="1"/>
              <a:t>Záborský</a:t>
            </a:r>
            <a:r>
              <a:rPr lang="sk-SK" i="1" dirty="0"/>
              <a:t>: „</a:t>
            </a:r>
            <a:r>
              <a:rPr lang="sk-SK" i="1" dirty="0" err="1"/>
              <a:t>Ukrutnost</a:t>
            </a:r>
            <a:r>
              <a:rPr lang="sk-SK" i="1" dirty="0"/>
              <a:t> proti nerozumným </a:t>
            </a:r>
            <a:r>
              <a:rPr lang="sk-SK" i="1" dirty="0" err="1"/>
              <a:t>zvířatům</a:t>
            </a:r>
            <a:r>
              <a:rPr lang="sk-SK" i="1" dirty="0"/>
              <a:t> </a:t>
            </a:r>
            <a:r>
              <a:rPr lang="sk-SK" i="1" dirty="0" err="1"/>
              <a:t>připravuje</a:t>
            </a:r>
            <a:r>
              <a:rPr lang="sk-SK" i="1" dirty="0"/>
              <a:t> srdce k ukrutnosti proti </a:t>
            </a:r>
            <a:r>
              <a:rPr lang="sk-SK" i="1" dirty="0" err="1"/>
              <a:t>lidem</a:t>
            </a:r>
            <a:r>
              <a:rPr lang="sk-SK" i="1" dirty="0"/>
              <a:t>.“ </a:t>
            </a:r>
            <a:endParaRPr lang="sk-SK" dirty="0"/>
          </a:p>
          <a:p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Paradox:</a:t>
            </a:r>
          </a:p>
          <a:p>
            <a:r>
              <a:rPr lang="sk-SK" dirty="0" smtClean="0"/>
              <a:t>bezpečná </a:t>
            </a:r>
            <a:r>
              <a:rPr lang="sk-SK" dirty="0"/>
              <a:t>a zdravá spoločnosť </a:t>
            </a:r>
            <a:r>
              <a:rPr lang="sk-SK" dirty="0" smtClean="0"/>
              <a:t> - podkladom </a:t>
            </a:r>
            <a:r>
              <a:rPr lang="sk-SK" dirty="0"/>
              <a:t>hodnoty života hospodárskych </a:t>
            </a:r>
            <a:r>
              <a:rPr lang="sk-SK" dirty="0" smtClean="0"/>
              <a:t>zvierat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/>
              <a:t>Prečo </a:t>
            </a:r>
            <a:r>
              <a:rPr lang="sk-SK" sz="4000" dirty="0" smtClean="0"/>
              <a:t>nespôsobovať utrpenie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339960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Peter </a:t>
            </a:r>
            <a:r>
              <a:rPr lang="sk-SK" dirty="0" err="1" smtClean="0"/>
              <a:t>Singer</a:t>
            </a:r>
            <a:r>
              <a:rPr lang="sk-SK" dirty="0" smtClean="0"/>
              <a:t> – austrálsky utilitarista</a:t>
            </a:r>
          </a:p>
          <a:p>
            <a:r>
              <a:rPr lang="sk-SK" i="1" dirty="0"/>
              <a:t>Oslobodenie </a:t>
            </a:r>
            <a:r>
              <a:rPr lang="sk-SK" i="1" dirty="0" smtClean="0"/>
              <a:t>zvierat</a:t>
            </a:r>
          </a:p>
          <a:p>
            <a:r>
              <a:rPr lang="sk-SK" i="1" dirty="0" smtClean="0"/>
              <a:t>Spisy o etickom žití</a:t>
            </a:r>
          </a:p>
          <a:p>
            <a:r>
              <a:rPr lang="sk-SK" i="1" dirty="0" smtClean="0"/>
              <a:t>Jeden svet</a:t>
            </a:r>
          </a:p>
          <a:p>
            <a:endParaRPr lang="sk-SK" dirty="0"/>
          </a:p>
          <a:p>
            <a:r>
              <a:rPr lang="sk-SK" dirty="0" smtClean="0"/>
              <a:t>Nielen ľudský život – ale i ostatné </a:t>
            </a:r>
          </a:p>
          <a:p>
            <a:r>
              <a:rPr lang="sk-SK" dirty="0" smtClean="0"/>
              <a:t>Nielen druh – ale každý jedinec (</a:t>
            </a:r>
            <a:r>
              <a:rPr lang="sk-SK" dirty="0" err="1" smtClean="0"/>
              <a:t>zoocentrizmus</a:t>
            </a:r>
            <a:r>
              <a:rPr lang="sk-SK" dirty="0" smtClean="0"/>
              <a:t>)</a:t>
            </a:r>
          </a:p>
          <a:p>
            <a:r>
              <a:rPr lang="sk-SK" dirty="0" smtClean="0"/>
              <a:t>Záujmy všetkých dotknutých</a:t>
            </a:r>
          </a:p>
          <a:p>
            <a:r>
              <a:rPr lang="sk-SK" dirty="0" smtClean="0"/>
              <a:t>Rovnosť – schopnosť trpieť rovnako</a:t>
            </a:r>
          </a:p>
          <a:p>
            <a:r>
              <a:rPr lang="sk-SK" dirty="0" smtClean="0"/>
              <a:t>Menejcenní – tí bez vedomia (</a:t>
            </a:r>
            <a:r>
              <a:rPr lang="sk-SK" dirty="0" err="1" smtClean="0"/>
              <a:t>druhizmus</a:t>
            </a:r>
            <a:r>
              <a:rPr lang="sk-SK" dirty="0" smtClean="0"/>
              <a:t>)</a:t>
            </a:r>
          </a:p>
          <a:p>
            <a:endParaRPr lang="sk-SK" dirty="0"/>
          </a:p>
          <a:p>
            <a:r>
              <a:rPr lang="sk-SK" dirty="0" smtClean="0"/>
              <a:t>Eutanázia, testovanie na zvieratách...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err="1" smtClean="0"/>
              <a:t>Zoocentrizmus</a:t>
            </a:r>
            <a:endParaRPr lang="sk-SK" dirty="0"/>
          </a:p>
        </p:txBody>
      </p:sp>
      <p:pic>
        <p:nvPicPr>
          <p:cNvPr id="4098" name="Picture 2" descr="Výsledok vyhľadávania obrázkov pre dopyt singer practical et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48" y="179437"/>
            <a:ext cx="192952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ok vyhľadávania obrázkov pre dopyt singer osvobození zvír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315" y="3347789"/>
            <a:ext cx="2472848" cy="247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ok vyhľadávania obrázkov pre dopyt Animal Liberation sing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763" y="214039"/>
            <a:ext cx="2061885" cy="298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„Je </a:t>
            </a:r>
            <a:r>
              <a:rPr lang="sk-SK" dirty="0" err="1"/>
              <a:t>zde</a:t>
            </a:r>
            <a:r>
              <a:rPr lang="sk-SK" dirty="0"/>
              <a:t> mnoho </a:t>
            </a:r>
            <a:r>
              <a:rPr lang="sk-SK" dirty="0" err="1"/>
              <a:t>mentálně</a:t>
            </a:r>
            <a:r>
              <a:rPr lang="sk-SK" dirty="0"/>
              <a:t> </a:t>
            </a:r>
            <a:r>
              <a:rPr lang="sk-SK" dirty="0" err="1"/>
              <a:t>postižených</a:t>
            </a:r>
            <a:r>
              <a:rPr lang="sk-SK" dirty="0"/>
              <a:t> </a:t>
            </a:r>
            <a:r>
              <a:rPr lang="sk-SK" dirty="0" err="1"/>
              <a:t>jedinců</a:t>
            </a:r>
            <a:r>
              <a:rPr lang="sk-SK" dirty="0"/>
              <a:t>, </a:t>
            </a:r>
            <a:r>
              <a:rPr lang="sk-SK" dirty="0" err="1"/>
              <a:t>kteří</a:t>
            </a:r>
            <a:r>
              <a:rPr lang="sk-SK" dirty="0"/>
              <a:t> </a:t>
            </a:r>
            <a:r>
              <a:rPr lang="sk-SK" dirty="0" err="1"/>
              <a:t>jeví</a:t>
            </a:r>
            <a:r>
              <a:rPr lang="sk-SK" dirty="0"/>
              <a:t> </a:t>
            </a:r>
            <a:r>
              <a:rPr lang="sk-SK" dirty="0" err="1"/>
              <a:t>ještě</a:t>
            </a:r>
            <a:r>
              <a:rPr lang="sk-SK" dirty="0"/>
              <a:t> menší známky </a:t>
            </a:r>
            <a:r>
              <a:rPr lang="sk-SK" dirty="0" err="1"/>
              <a:t>uvědomování</a:t>
            </a:r>
            <a:r>
              <a:rPr lang="sk-SK" dirty="0"/>
              <a:t> si sama sebe, než </a:t>
            </a:r>
            <a:r>
              <a:rPr lang="sk-SK" dirty="0" err="1"/>
              <a:t>některá</a:t>
            </a:r>
            <a:r>
              <a:rPr lang="sk-SK" dirty="0"/>
              <a:t> </a:t>
            </a:r>
            <a:r>
              <a:rPr lang="sk-SK" dirty="0" err="1"/>
              <a:t>zvířata</a:t>
            </a:r>
            <a:r>
              <a:rPr lang="sk-SK" dirty="0"/>
              <a:t>. </a:t>
            </a:r>
            <a:r>
              <a:rPr lang="sk-SK" dirty="0" err="1"/>
              <a:t>Jestli</a:t>
            </a:r>
            <a:r>
              <a:rPr lang="sk-SK" dirty="0"/>
              <a:t> </a:t>
            </a:r>
            <a:r>
              <a:rPr lang="sk-SK" dirty="0" err="1"/>
              <a:t>tedy</a:t>
            </a:r>
            <a:r>
              <a:rPr lang="sk-SK" dirty="0"/>
              <a:t> použijeme výše </a:t>
            </a:r>
            <a:r>
              <a:rPr lang="sk-SK" dirty="0" err="1"/>
              <a:t>zmíněné</a:t>
            </a:r>
            <a:r>
              <a:rPr lang="sk-SK" dirty="0"/>
              <a:t> charakteristiky </a:t>
            </a:r>
            <a:r>
              <a:rPr lang="sk-SK" dirty="0" err="1"/>
              <a:t>pro</a:t>
            </a:r>
            <a:r>
              <a:rPr lang="sk-SK" dirty="0"/>
              <a:t> </a:t>
            </a:r>
            <a:r>
              <a:rPr lang="sk-SK" dirty="0" err="1"/>
              <a:t>rozdělení</a:t>
            </a:r>
            <a:r>
              <a:rPr lang="sk-SK" dirty="0"/>
              <a:t> </a:t>
            </a:r>
            <a:r>
              <a:rPr lang="sk-SK" dirty="0" err="1"/>
              <a:t>zvířat</a:t>
            </a:r>
            <a:r>
              <a:rPr lang="sk-SK" dirty="0"/>
              <a:t> a </a:t>
            </a:r>
            <a:r>
              <a:rPr lang="sk-SK" dirty="0" err="1"/>
              <a:t>lidí</a:t>
            </a:r>
            <a:r>
              <a:rPr lang="sk-SK" dirty="0"/>
              <a:t>, </a:t>
            </a:r>
            <a:r>
              <a:rPr lang="sk-SK" dirty="0" err="1"/>
              <a:t>umístíme</a:t>
            </a:r>
            <a:r>
              <a:rPr lang="sk-SK" dirty="0"/>
              <a:t> </a:t>
            </a:r>
            <a:r>
              <a:rPr lang="sk-SK" dirty="0" err="1"/>
              <a:t>tyto</a:t>
            </a:r>
            <a:r>
              <a:rPr lang="sk-SK" dirty="0"/>
              <a:t> </a:t>
            </a:r>
            <a:r>
              <a:rPr lang="sk-SK" dirty="0" err="1"/>
              <a:t>lidi</a:t>
            </a:r>
            <a:r>
              <a:rPr lang="sk-SK" dirty="0"/>
              <a:t> na druhou stranu </a:t>
            </a:r>
            <a:r>
              <a:rPr lang="sk-SK" dirty="0" err="1"/>
              <a:t>propasti</a:t>
            </a:r>
            <a:r>
              <a:rPr lang="sk-SK" dirty="0"/>
              <a:t>, </a:t>
            </a:r>
            <a:r>
              <a:rPr lang="sk-SK" dirty="0" err="1"/>
              <a:t>ke</a:t>
            </a:r>
            <a:r>
              <a:rPr lang="sk-SK" dirty="0"/>
              <a:t> </a:t>
            </a:r>
            <a:r>
              <a:rPr lang="sk-SK" dirty="0" err="1"/>
              <a:t>zvířatům</a:t>
            </a:r>
            <a:r>
              <a:rPr lang="sk-SK" dirty="0"/>
              <a:t>. Tím </a:t>
            </a:r>
            <a:r>
              <a:rPr lang="sk-SK" dirty="0" err="1"/>
              <a:t>budou</a:t>
            </a:r>
            <a:r>
              <a:rPr lang="sk-SK" dirty="0"/>
              <a:t> </a:t>
            </a:r>
            <a:r>
              <a:rPr lang="sk-SK" dirty="0" err="1"/>
              <a:t>mít</a:t>
            </a:r>
            <a:r>
              <a:rPr lang="sk-SK" dirty="0"/>
              <a:t> etický status </a:t>
            </a:r>
            <a:r>
              <a:rPr lang="sk-SK" dirty="0" err="1"/>
              <a:t>zvířete</a:t>
            </a:r>
            <a:r>
              <a:rPr lang="sk-SK" dirty="0"/>
              <a:t> a ne </a:t>
            </a:r>
            <a:r>
              <a:rPr lang="sk-SK" dirty="0" err="1"/>
              <a:t>člověka</a:t>
            </a:r>
            <a:r>
              <a:rPr lang="sk-SK" dirty="0"/>
              <a:t>.“ (</a:t>
            </a:r>
            <a:r>
              <a:rPr lang="sk-SK" dirty="0" err="1"/>
              <a:t>Singer</a:t>
            </a:r>
            <a:r>
              <a:rPr lang="sk-SK" dirty="0"/>
              <a:t>, </a:t>
            </a:r>
            <a:r>
              <a:rPr lang="sk-SK" dirty="0" err="1" smtClean="0"/>
              <a:t>Practical</a:t>
            </a:r>
            <a:r>
              <a:rPr lang="sk-SK" dirty="0" smtClean="0"/>
              <a:t> </a:t>
            </a:r>
            <a:r>
              <a:rPr lang="sk-SK" dirty="0" err="1" smtClean="0"/>
              <a:t>Ethics</a:t>
            </a:r>
            <a:r>
              <a:rPr lang="sk-SK" dirty="0" smtClean="0"/>
              <a:t>, 1979</a:t>
            </a:r>
            <a:r>
              <a:rPr lang="sk-SK" dirty="0"/>
              <a:t>, s. 61</a:t>
            </a:r>
            <a:r>
              <a:rPr lang="sk-SK" dirty="0" smtClean="0"/>
              <a:t>)</a:t>
            </a:r>
          </a:p>
          <a:p>
            <a:r>
              <a:rPr lang="sk-SK" dirty="0"/>
              <a:t>„</a:t>
            </a:r>
            <a:r>
              <a:rPr lang="sk-SK" dirty="0" err="1"/>
              <a:t>Bolest</a:t>
            </a:r>
            <a:r>
              <a:rPr lang="sk-SK" dirty="0"/>
              <a:t> je totiž </a:t>
            </a:r>
            <a:r>
              <a:rPr lang="sk-SK" dirty="0" err="1"/>
              <a:t>bolest</a:t>
            </a:r>
            <a:r>
              <a:rPr lang="sk-SK" dirty="0"/>
              <a:t> a nezáleží na </a:t>
            </a:r>
            <a:r>
              <a:rPr lang="sk-SK" dirty="0" err="1"/>
              <a:t>žádných</a:t>
            </a:r>
            <a:r>
              <a:rPr lang="sk-SK" dirty="0"/>
              <a:t> </a:t>
            </a:r>
            <a:r>
              <a:rPr lang="sk-SK" dirty="0" err="1"/>
              <a:t>jiných</a:t>
            </a:r>
            <a:r>
              <a:rPr lang="sk-SK" dirty="0"/>
              <a:t> </a:t>
            </a:r>
            <a:r>
              <a:rPr lang="sk-SK" dirty="0" err="1"/>
              <a:t>schopnostech</a:t>
            </a:r>
            <a:r>
              <a:rPr lang="sk-SK" dirty="0"/>
              <a:t>, než na schopnosti </a:t>
            </a:r>
            <a:r>
              <a:rPr lang="sk-SK" dirty="0" err="1"/>
              <a:t>cítit</a:t>
            </a:r>
            <a:r>
              <a:rPr lang="sk-SK" dirty="0"/>
              <a:t> </a:t>
            </a:r>
            <a:r>
              <a:rPr lang="sk-SK" dirty="0" err="1"/>
              <a:t>bolest</a:t>
            </a:r>
            <a:r>
              <a:rPr lang="sk-SK" dirty="0"/>
              <a:t>, </a:t>
            </a:r>
            <a:r>
              <a:rPr lang="sk-SK" dirty="0" err="1"/>
              <a:t>kterou</a:t>
            </a:r>
            <a:r>
              <a:rPr lang="sk-SK" dirty="0"/>
              <a:t> </a:t>
            </a:r>
            <a:r>
              <a:rPr lang="sk-SK" dirty="0" err="1"/>
              <a:t>prožíváme</a:t>
            </a:r>
            <a:r>
              <a:rPr lang="sk-SK" dirty="0"/>
              <a:t>.“ (</a:t>
            </a:r>
            <a:r>
              <a:rPr lang="sk-SK" dirty="0" err="1"/>
              <a:t>Singer</a:t>
            </a:r>
            <a:r>
              <a:rPr lang="sk-SK" dirty="0"/>
              <a:t>, </a:t>
            </a:r>
            <a:r>
              <a:rPr lang="sk-SK" dirty="0" err="1" smtClean="0"/>
              <a:t>Osvobození</a:t>
            </a:r>
            <a:r>
              <a:rPr lang="sk-SK" dirty="0" smtClean="0"/>
              <a:t> </a:t>
            </a:r>
            <a:r>
              <a:rPr lang="sk-SK" dirty="0" err="1" smtClean="0"/>
              <a:t>zvířat</a:t>
            </a:r>
            <a:r>
              <a:rPr lang="sk-SK" dirty="0" smtClean="0"/>
              <a:t>, 2001</a:t>
            </a:r>
            <a:r>
              <a:rPr lang="sk-SK" dirty="0"/>
              <a:t>, s. 35)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0909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k-SK" dirty="0" smtClean="0"/>
              <a:t>3 druhy bytostí</a:t>
            </a:r>
          </a:p>
          <a:p>
            <a:r>
              <a:rPr lang="sk-SK" dirty="0" smtClean="0"/>
              <a:t>1</a:t>
            </a:r>
            <a:r>
              <a:rPr lang="sk-SK" dirty="0"/>
              <a:t>.	Bytosti bez </a:t>
            </a:r>
            <a:r>
              <a:rPr lang="sk-SK" dirty="0" err="1"/>
              <a:t>vědomí</a:t>
            </a:r>
            <a:r>
              <a:rPr lang="sk-SK" dirty="0"/>
              <a:t>: sem </a:t>
            </a:r>
            <a:r>
              <a:rPr lang="sk-SK" dirty="0" err="1"/>
              <a:t>zařazuje</a:t>
            </a:r>
            <a:r>
              <a:rPr lang="sk-SK" dirty="0"/>
              <a:t> neživé objekty, </a:t>
            </a:r>
            <a:r>
              <a:rPr lang="sk-SK" dirty="0" err="1"/>
              <a:t>rostliny</a:t>
            </a:r>
            <a:r>
              <a:rPr lang="sk-SK" dirty="0"/>
              <a:t> a </a:t>
            </a:r>
            <a:r>
              <a:rPr lang="sk-SK" dirty="0" err="1"/>
              <a:t>zvířata</a:t>
            </a:r>
            <a:r>
              <a:rPr lang="sk-SK" dirty="0"/>
              <a:t>, </a:t>
            </a:r>
            <a:r>
              <a:rPr lang="sk-SK" dirty="0" err="1"/>
              <a:t>která</a:t>
            </a:r>
            <a:r>
              <a:rPr lang="sk-SK" dirty="0"/>
              <a:t> </a:t>
            </a:r>
            <a:r>
              <a:rPr lang="sk-SK" dirty="0" err="1"/>
              <a:t>nemají</a:t>
            </a:r>
            <a:r>
              <a:rPr lang="sk-SK" dirty="0"/>
              <a:t> </a:t>
            </a:r>
            <a:r>
              <a:rPr lang="sk-SK" dirty="0" err="1"/>
              <a:t>centrální</a:t>
            </a:r>
            <a:r>
              <a:rPr lang="sk-SK" dirty="0"/>
              <a:t> nervový systém. </a:t>
            </a:r>
            <a:r>
              <a:rPr lang="sk-SK" dirty="0" err="1"/>
              <a:t>Jelikož</a:t>
            </a:r>
            <a:r>
              <a:rPr lang="sk-SK" dirty="0"/>
              <a:t> </a:t>
            </a:r>
            <a:r>
              <a:rPr lang="sk-SK" dirty="0" err="1"/>
              <a:t>nemají</a:t>
            </a:r>
            <a:r>
              <a:rPr lang="sk-SK" dirty="0"/>
              <a:t> </a:t>
            </a:r>
            <a:r>
              <a:rPr lang="sk-SK" dirty="0" err="1"/>
              <a:t>žádné</a:t>
            </a:r>
            <a:r>
              <a:rPr lang="sk-SK" dirty="0"/>
              <a:t> </a:t>
            </a:r>
            <a:r>
              <a:rPr lang="sk-SK" dirty="0" err="1"/>
              <a:t>vědomí</a:t>
            </a:r>
            <a:r>
              <a:rPr lang="sk-SK" dirty="0"/>
              <a:t>, nemusíme </a:t>
            </a:r>
            <a:r>
              <a:rPr lang="sk-SK" dirty="0" err="1"/>
              <a:t>přemýšlet</a:t>
            </a:r>
            <a:r>
              <a:rPr lang="sk-SK" dirty="0"/>
              <a:t> jak </a:t>
            </a:r>
            <a:r>
              <a:rPr lang="sk-SK" dirty="0" err="1"/>
              <a:t>se</a:t>
            </a:r>
            <a:r>
              <a:rPr lang="sk-SK" dirty="0"/>
              <a:t> k nim </a:t>
            </a:r>
            <a:r>
              <a:rPr lang="sk-SK" dirty="0" err="1"/>
              <a:t>chovat</a:t>
            </a:r>
            <a:r>
              <a:rPr lang="sk-SK" dirty="0"/>
              <a:t>. (</a:t>
            </a:r>
            <a:r>
              <a:rPr lang="sk-SK" dirty="0" err="1"/>
              <a:t>Anzenbacher</a:t>
            </a:r>
            <a:r>
              <a:rPr lang="sk-SK" dirty="0"/>
              <a:t>, </a:t>
            </a:r>
            <a:r>
              <a:rPr lang="sk-SK" dirty="0" smtClean="0"/>
              <a:t>Úvod do etiky, 2001</a:t>
            </a:r>
            <a:r>
              <a:rPr lang="sk-SK" dirty="0"/>
              <a:t>, s. 245)</a:t>
            </a:r>
          </a:p>
          <a:p>
            <a:r>
              <a:rPr lang="sk-SK" dirty="0"/>
              <a:t>Určení </a:t>
            </a:r>
            <a:r>
              <a:rPr lang="sk-SK" dirty="0" err="1"/>
              <a:t>nevědomí</a:t>
            </a:r>
            <a:r>
              <a:rPr lang="sk-SK" dirty="0"/>
              <a:t> v </a:t>
            </a:r>
            <a:r>
              <a:rPr lang="sk-SK" dirty="0" err="1"/>
              <a:t>této</a:t>
            </a:r>
            <a:r>
              <a:rPr lang="sk-SK" dirty="0"/>
              <a:t> </a:t>
            </a:r>
            <a:r>
              <a:rPr lang="sk-SK" dirty="0" err="1"/>
              <a:t>kategorii</a:t>
            </a:r>
            <a:r>
              <a:rPr lang="sk-SK" dirty="0"/>
              <a:t> je v rozporu s učením </a:t>
            </a:r>
            <a:r>
              <a:rPr lang="sk-SK" dirty="0" err="1"/>
              <a:t>hlubinně</a:t>
            </a:r>
            <a:r>
              <a:rPr lang="sk-SK" dirty="0"/>
              <a:t> ekologické </a:t>
            </a:r>
            <a:r>
              <a:rPr lang="sk-SK" dirty="0" err="1"/>
              <a:t>environmentální</a:t>
            </a:r>
            <a:r>
              <a:rPr lang="sk-SK" dirty="0"/>
              <a:t> etiky, </a:t>
            </a:r>
            <a:r>
              <a:rPr lang="sk-SK" dirty="0" err="1"/>
              <a:t>která</a:t>
            </a:r>
            <a:r>
              <a:rPr lang="sk-SK" dirty="0"/>
              <a:t> na </a:t>
            </a:r>
            <a:r>
              <a:rPr lang="sk-SK" dirty="0" err="1"/>
              <a:t>rozdíl</a:t>
            </a:r>
            <a:r>
              <a:rPr lang="sk-SK" dirty="0"/>
              <a:t> od </a:t>
            </a:r>
            <a:r>
              <a:rPr lang="sk-SK" dirty="0" err="1"/>
              <a:t>tohoto</a:t>
            </a:r>
            <a:r>
              <a:rPr lang="sk-SK" dirty="0"/>
              <a:t>, určila </a:t>
            </a:r>
            <a:r>
              <a:rPr lang="sk-SK" dirty="0" err="1"/>
              <a:t>nějakou</a:t>
            </a:r>
            <a:r>
              <a:rPr lang="sk-SK" dirty="0"/>
              <a:t> hodnotu </a:t>
            </a:r>
            <a:r>
              <a:rPr lang="sk-SK" dirty="0" err="1"/>
              <a:t>vědomí</a:t>
            </a:r>
            <a:r>
              <a:rPr lang="sk-SK" dirty="0"/>
              <a:t> </a:t>
            </a:r>
            <a:r>
              <a:rPr lang="sk-SK" dirty="0" err="1"/>
              <a:t>všemu</a:t>
            </a:r>
            <a:r>
              <a:rPr lang="sk-SK" dirty="0"/>
              <a:t> živému.</a:t>
            </a:r>
          </a:p>
          <a:p>
            <a:r>
              <a:rPr lang="sk-SK" dirty="0"/>
              <a:t>2.	Bytosti s </a:t>
            </a:r>
            <a:r>
              <a:rPr lang="sk-SK" dirty="0" err="1"/>
              <a:t>vědomím</a:t>
            </a:r>
            <a:r>
              <a:rPr lang="sk-SK" dirty="0"/>
              <a:t>: sem </a:t>
            </a:r>
            <a:r>
              <a:rPr lang="sk-SK" dirty="0" err="1"/>
              <a:t>patří</a:t>
            </a:r>
            <a:r>
              <a:rPr lang="sk-SK" dirty="0"/>
              <a:t> </a:t>
            </a:r>
            <a:r>
              <a:rPr lang="sk-SK" dirty="0" err="1"/>
              <a:t>zvířata</a:t>
            </a:r>
            <a:r>
              <a:rPr lang="sk-SK" dirty="0"/>
              <a:t>, </a:t>
            </a:r>
            <a:r>
              <a:rPr lang="sk-SK" dirty="0" err="1"/>
              <a:t>která</a:t>
            </a:r>
            <a:r>
              <a:rPr lang="sk-SK" dirty="0"/>
              <a:t> </a:t>
            </a:r>
            <a:r>
              <a:rPr lang="sk-SK" dirty="0" err="1"/>
              <a:t>mají</a:t>
            </a:r>
            <a:r>
              <a:rPr lang="sk-SK" dirty="0"/>
              <a:t> </a:t>
            </a:r>
            <a:r>
              <a:rPr lang="sk-SK" dirty="0" err="1"/>
              <a:t>centrální</a:t>
            </a:r>
            <a:r>
              <a:rPr lang="sk-SK" dirty="0"/>
              <a:t> nervový systém. U </a:t>
            </a:r>
            <a:r>
              <a:rPr lang="sk-SK" dirty="0" err="1"/>
              <a:t>tohoto</a:t>
            </a:r>
            <a:r>
              <a:rPr lang="sk-SK" dirty="0"/>
              <a:t> druhu bytostí </a:t>
            </a:r>
            <a:r>
              <a:rPr lang="sk-SK" dirty="0" err="1"/>
              <a:t>již</a:t>
            </a:r>
            <a:r>
              <a:rPr lang="sk-SK" dirty="0"/>
              <a:t> musíme </a:t>
            </a:r>
            <a:r>
              <a:rPr lang="sk-SK" dirty="0" err="1"/>
              <a:t>přemýšlet</a:t>
            </a:r>
            <a:r>
              <a:rPr lang="sk-SK" dirty="0"/>
              <a:t> o tom, jak </a:t>
            </a:r>
            <a:r>
              <a:rPr lang="sk-SK" dirty="0" err="1"/>
              <a:t>se</a:t>
            </a:r>
            <a:r>
              <a:rPr lang="sk-SK" dirty="0"/>
              <a:t> k nim </a:t>
            </a:r>
            <a:r>
              <a:rPr lang="sk-SK" dirty="0" err="1"/>
              <a:t>chovat</a:t>
            </a:r>
            <a:r>
              <a:rPr lang="sk-SK" dirty="0"/>
              <a:t>. A </a:t>
            </a:r>
            <a:r>
              <a:rPr lang="sk-SK" dirty="0" err="1"/>
              <a:t>právě</a:t>
            </a:r>
            <a:r>
              <a:rPr lang="sk-SK" dirty="0"/>
              <a:t> </a:t>
            </a:r>
            <a:r>
              <a:rPr lang="sk-SK" dirty="0" err="1"/>
              <a:t>zde</a:t>
            </a:r>
            <a:r>
              <a:rPr lang="sk-SK" dirty="0"/>
              <a:t> </a:t>
            </a:r>
            <a:r>
              <a:rPr lang="sk-SK" dirty="0" err="1"/>
              <a:t>Singer</a:t>
            </a:r>
            <a:r>
              <a:rPr lang="sk-SK" dirty="0"/>
              <a:t> </a:t>
            </a:r>
            <a:r>
              <a:rPr lang="sk-SK" dirty="0" err="1"/>
              <a:t>vychází</a:t>
            </a:r>
            <a:r>
              <a:rPr lang="sk-SK" dirty="0"/>
              <a:t> z </a:t>
            </a:r>
            <a:r>
              <a:rPr lang="sk-SK" dirty="0" err="1"/>
              <a:t>utilitarismu</a:t>
            </a:r>
            <a:r>
              <a:rPr lang="sk-SK" dirty="0"/>
              <a:t>. </a:t>
            </a:r>
            <a:r>
              <a:rPr lang="sk-SK" dirty="0" err="1"/>
              <a:t>Tyto</a:t>
            </a:r>
            <a:r>
              <a:rPr lang="sk-SK" dirty="0"/>
              <a:t> bytosti </a:t>
            </a:r>
            <a:r>
              <a:rPr lang="sk-SK" dirty="0" err="1"/>
              <a:t>již</a:t>
            </a:r>
            <a:r>
              <a:rPr lang="sk-SK" dirty="0"/>
              <a:t> </a:t>
            </a:r>
            <a:r>
              <a:rPr lang="sk-SK" dirty="0" err="1"/>
              <a:t>pociťují</a:t>
            </a:r>
            <a:r>
              <a:rPr lang="sk-SK" dirty="0"/>
              <a:t> </a:t>
            </a:r>
            <a:r>
              <a:rPr lang="sk-SK" dirty="0" err="1"/>
              <a:t>slast</a:t>
            </a:r>
            <a:r>
              <a:rPr lang="sk-SK" dirty="0"/>
              <a:t>, je </a:t>
            </a:r>
            <a:r>
              <a:rPr lang="sk-SK" dirty="0" err="1"/>
              <a:t>třeba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k nim </a:t>
            </a:r>
            <a:r>
              <a:rPr lang="sk-SK" dirty="0" err="1"/>
              <a:t>chovat</a:t>
            </a:r>
            <a:r>
              <a:rPr lang="sk-SK" dirty="0"/>
              <a:t> tak, aby celkové </a:t>
            </a:r>
            <a:r>
              <a:rPr lang="sk-SK" dirty="0" err="1"/>
              <a:t>množství</a:t>
            </a:r>
            <a:r>
              <a:rPr lang="sk-SK" dirty="0"/>
              <a:t> slasti </a:t>
            </a:r>
            <a:r>
              <a:rPr lang="sk-SK" dirty="0" err="1"/>
              <a:t>ve</a:t>
            </a:r>
            <a:r>
              <a:rPr lang="sk-SK" dirty="0"/>
              <a:t> </a:t>
            </a:r>
            <a:r>
              <a:rPr lang="sk-SK" dirty="0" err="1"/>
              <a:t>světě</a:t>
            </a:r>
            <a:r>
              <a:rPr lang="sk-SK" dirty="0"/>
              <a:t> </a:t>
            </a:r>
            <a:r>
              <a:rPr lang="sk-SK" dirty="0" err="1"/>
              <a:t>narůstalo</a:t>
            </a:r>
            <a:r>
              <a:rPr lang="sk-SK" dirty="0"/>
              <a:t>. </a:t>
            </a:r>
            <a:r>
              <a:rPr lang="sk-SK" dirty="0" err="1"/>
              <a:t>Protože</a:t>
            </a:r>
            <a:r>
              <a:rPr lang="sk-SK" dirty="0"/>
              <a:t> si však </a:t>
            </a:r>
            <a:r>
              <a:rPr lang="sk-SK" dirty="0" err="1"/>
              <a:t>tyto</a:t>
            </a:r>
            <a:r>
              <a:rPr lang="sk-SK" dirty="0"/>
              <a:t> bytosti </a:t>
            </a:r>
            <a:r>
              <a:rPr lang="sk-SK" dirty="0" err="1"/>
              <a:t>nejsou</a:t>
            </a:r>
            <a:r>
              <a:rPr lang="sk-SK" dirty="0"/>
              <a:t> </a:t>
            </a:r>
            <a:r>
              <a:rPr lang="sk-SK" dirty="0" err="1"/>
              <a:t>schopny</a:t>
            </a:r>
            <a:r>
              <a:rPr lang="sk-SK" dirty="0"/>
              <a:t> </a:t>
            </a:r>
            <a:r>
              <a:rPr lang="sk-SK" dirty="0" err="1"/>
              <a:t>uvědomit</a:t>
            </a:r>
            <a:r>
              <a:rPr lang="sk-SK" dirty="0"/>
              <a:t> sami sebe, </a:t>
            </a:r>
            <a:r>
              <a:rPr lang="sk-SK" dirty="0" err="1"/>
              <a:t>může</a:t>
            </a:r>
            <a:r>
              <a:rPr lang="sk-SK" dirty="0"/>
              <a:t> k </a:t>
            </a:r>
            <a:r>
              <a:rPr lang="sk-SK" dirty="0" err="1"/>
              <a:t>dosažení</a:t>
            </a:r>
            <a:r>
              <a:rPr lang="sk-SK" dirty="0"/>
              <a:t> celkové slasti </a:t>
            </a:r>
            <a:r>
              <a:rPr lang="sk-SK" dirty="0" err="1"/>
              <a:t>docházet</a:t>
            </a:r>
            <a:r>
              <a:rPr lang="sk-SK" dirty="0"/>
              <a:t> na úkor slasti jedince. (</a:t>
            </a:r>
            <a:r>
              <a:rPr lang="sk-SK" dirty="0" err="1"/>
              <a:t>Anzenbacher</a:t>
            </a:r>
            <a:r>
              <a:rPr lang="sk-SK" dirty="0"/>
              <a:t>, 2001, s. 245)</a:t>
            </a:r>
          </a:p>
          <a:p>
            <a:r>
              <a:rPr lang="sk-SK" dirty="0"/>
              <a:t>3.	Osoby: osoby si </a:t>
            </a:r>
            <a:r>
              <a:rPr lang="sk-SK" dirty="0" err="1"/>
              <a:t>již</a:t>
            </a:r>
            <a:r>
              <a:rPr lang="sk-SK" dirty="0"/>
              <a:t> </a:t>
            </a:r>
            <a:r>
              <a:rPr lang="sk-SK" dirty="0" err="1"/>
              <a:t>dokážou</a:t>
            </a:r>
            <a:r>
              <a:rPr lang="sk-SK" dirty="0"/>
              <a:t> </a:t>
            </a:r>
            <a:r>
              <a:rPr lang="sk-SK" dirty="0" err="1"/>
              <a:t>uvědomovat</a:t>
            </a:r>
            <a:r>
              <a:rPr lang="sk-SK" dirty="0"/>
              <a:t> sami sebe. </a:t>
            </a:r>
            <a:r>
              <a:rPr lang="sk-SK" dirty="0" err="1"/>
              <a:t>Při</a:t>
            </a:r>
            <a:r>
              <a:rPr lang="sk-SK" dirty="0"/>
              <a:t> </a:t>
            </a:r>
            <a:r>
              <a:rPr lang="sk-SK" dirty="0" err="1"/>
              <a:t>dosahování</a:t>
            </a:r>
            <a:r>
              <a:rPr lang="sk-SK" dirty="0"/>
              <a:t> slasti </a:t>
            </a:r>
            <a:r>
              <a:rPr lang="sk-SK" dirty="0" err="1"/>
              <a:t>tedy</a:t>
            </a:r>
            <a:r>
              <a:rPr lang="sk-SK" dirty="0"/>
              <a:t> </a:t>
            </a:r>
            <a:r>
              <a:rPr lang="sk-SK" dirty="0" err="1"/>
              <a:t>již</a:t>
            </a:r>
            <a:r>
              <a:rPr lang="sk-SK" dirty="0"/>
              <a:t> musíme </a:t>
            </a:r>
            <a:r>
              <a:rPr lang="sk-SK" dirty="0" err="1"/>
              <a:t>brát</a:t>
            </a:r>
            <a:r>
              <a:rPr lang="sk-SK" dirty="0"/>
              <a:t> v úvahu </a:t>
            </a:r>
            <a:r>
              <a:rPr lang="sk-SK" dirty="0" err="1"/>
              <a:t>slast</a:t>
            </a:r>
            <a:r>
              <a:rPr lang="sk-SK" dirty="0"/>
              <a:t> každého </a:t>
            </a:r>
            <a:r>
              <a:rPr lang="sk-SK" dirty="0" err="1"/>
              <a:t>tohoto</a:t>
            </a:r>
            <a:r>
              <a:rPr lang="sk-SK" dirty="0"/>
              <a:t> jedince zvlášť. </a:t>
            </a:r>
            <a:r>
              <a:rPr lang="sk-SK" dirty="0" err="1"/>
              <a:t>Tyto</a:t>
            </a:r>
            <a:r>
              <a:rPr lang="sk-SK" dirty="0"/>
              <a:t> bytosti také </a:t>
            </a:r>
            <a:r>
              <a:rPr lang="sk-SK" dirty="0" err="1"/>
              <a:t>mají</a:t>
            </a:r>
            <a:r>
              <a:rPr lang="sk-SK" dirty="0"/>
              <a:t> právo na život. (</a:t>
            </a:r>
            <a:r>
              <a:rPr lang="sk-SK" dirty="0" err="1"/>
              <a:t>Anzenbacher</a:t>
            </a:r>
            <a:r>
              <a:rPr lang="sk-SK" dirty="0"/>
              <a:t>, 2001, s. 245)</a:t>
            </a:r>
          </a:p>
          <a:p>
            <a:pPr marL="0" indent="0">
              <a:buNone/>
            </a:pPr>
            <a:r>
              <a:rPr lang="sk-SK" dirty="0" smtClean="0"/>
              <a:t>(</a:t>
            </a:r>
            <a:r>
              <a:rPr lang="sk-SK" dirty="0" err="1" smtClean="0"/>
              <a:t>Kočvarová</a:t>
            </a:r>
            <a:r>
              <a:rPr lang="sk-SK" dirty="0" smtClean="0"/>
              <a:t>, </a:t>
            </a:r>
            <a:r>
              <a:rPr lang="sk-SK" dirty="0" err="1" smtClean="0"/>
              <a:t>Lesňák</a:t>
            </a:r>
            <a:r>
              <a:rPr lang="sk-SK" dirty="0" smtClean="0"/>
              <a:t>,  Problémy </a:t>
            </a:r>
            <a:r>
              <a:rPr lang="sk-SK" dirty="0" err="1" smtClean="0"/>
              <a:t>uplatnění</a:t>
            </a:r>
            <a:r>
              <a:rPr lang="sk-SK" dirty="0" smtClean="0"/>
              <a:t> </a:t>
            </a:r>
            <a:r>
              <a:rPr lang="sk-SK" dirty="0" err="1" smtClean="0"/>
              <a:t>zoocentrismu</a:t>
            </a:r>
            <a:r>
              <a:rPr lang="sk-SK" dirty="0" smtClean="0"/>
              <a:t>..., 2016, 15-16)</a:t>
            </a:r>
          </a:p>
          <a:p>
            <a:r>
              <a:rPr lang="sk-SK" dirty="0" err="1"/>
              <a:t>Pro</a:t>
            </a:r>
            <a:r>
              <a:rPr lang="sk-SK" dirty="0"/>
              <a:t> </a:t>
            </a:r>
            <a:r>
              <a:rPr lang="sk-SK" dirty="0" err="1"/>
              <a:t>mlékárenský</a:t>
            </a:r>
            <a:r>
              <a:rPr lang="sk-SK" dirty="0"/>
              <a:t> </a:t>
            </a:r>
            <a:r>
              <a:rPr lang="sk-SK" dirty="0" err="1"/>
              <a:t>průmysl</a:t>
            </a:r>
            <a:r>
              <a:rPr lang="sk-SK" dirty="0"/>
              <a:t> je </a:t>
            </a:r>
            <a:r>
              <a:rPr lang="sk-SK" dirty="0" err="1"/>
              <a:t>naprosto</a:t>
            </a:r>
            <a:r>
              <a:rPr lang="sk-SK" dirty="0"/>
              <a:t> </a:t>
            </a:r>
            <a:r>
              <a:rPr lang="sk-SK" dirty="0" err="1"/>
              <a:t>nezbytné</a:t>
            </a:r>
            <a:r>
              <a:rPr lang="sk-SK" dirty="0"/>
              <a:t>, aby </a:t>
            </a:r>
            <a:r>
              <a:rPr lang="sk-SK" dirty="0" err="1"/>
              <a:t>bylo</a:t>
            </a:r>
            <a:r>
              <a:rPr lang="sk-SK" dirty="0"/>
              <a:t> </a:t>
            </a:r>
            <a:r>
              <a:rPr lang="sk-SK" dirty="0" err="1"/>
              <a:t>narozené</a:t>
            </a:r>
            <a:r>
              <a:rPr lang="sk-SK" dirty="0"/>
              <a:t> tele od </a:t>
            </a:r>
            <a:r>
              <a:rPr lang="sk-SK" dirty="0" err="1"/>
              <a:t>krávy</a:t>
            </a:r>
            <a:r>
              <a:rPr lang="sk-SK" dirty="0"/>
              <a:t> </a:t>
            </a:r>
            <a:r>
              <a:rPr lang="sk-SK" dirty="0" err="1"/>
              <a:t>odstaveno</a:t>
            </a:r>
            <a:r>
              <a:rPr lang="sk-SK" dirty="0"/>
              <a:t> </a:t>
            </a:r>
            <a:r>
              <a:rPr lang="sk-SK" dirty="0" err="1"/>
              <a:t>co</a:t>
            </a:r>
            <a:r>
              <a:rPr lang="sk-SK" dirty="0"/>
              <a:t> </a:t>
            </a:r>
            <a:r>
              <a:rPr lang="sk-SK" dirty="0" err="1"/>
              <a:t>nejdříve</a:t>
            </a:r>
            <a:r>
              <a:rPr lang="sk-SK" dirty="0"/>
              <a:t>. </a:t>
            </a:r>
            <a:r>
              <a:rPr lang="sk-SK" dirty="0" err="1"/>
              <a:t>Předčasné</a:t>
            </a:r>
            <a:r>
              <a:rPr lang="sk-SK" dirty="0"/>
              <a:t> </a:t>
            </a:r>
            <a:r>
              <a:rPr lang="sk-SK" dirty="0" err="1"/>
              <a:t>odtržení</a:t>
            </a:r>
            <a:r>
              <a:rPr lang="sk-SK" dirty="0"/>
              <a:t> </a:t>
            </a:r>
            <a:r>
              <a:rPr lang="sk-SK" dirty="0" err="1"/>
              <a:t>mláděte</a:t>
            </a:r>
            <a:r>
              <a:rPr lang="sk-SK" dirty="0"/>
              <a:t> od matky vede u </a:t>
            </a:r>
            <a:r>
              <a:rPr lang="sk-SK" dirty="0" err="1"/>
              <a:t>obou</a:t>
            </a:r>
            <a:r>
              <a:rPr lang="sk-SK" dirty="0"/>
              <a:t> </a:t>
            </a:r>
            <a:r>
              <a:rPr lang="sk-SK" dirty="0" err="1"/>
              <a:t>zvířat</a:t>
            </a:r>
            <a:r>
              <a:rPr lang="sk-SK" dirty="0"/>
              <a:t> k </a:t>
            </a:r>
            <a:r>
              <a:rPr lang="sk-SK" dirty="0" err="1"/>
              <a:t>deprivaci</a:t>
            </a:r>
            <a:r>
              <a:rPr lang="sk-SK" dirty="0"/>
              <a:t> a </a:t>
            </a:r>
            <a:r>
              <a:rPr lang="sk-SK" dirty="0" err="1"/>
              <a:t>úzkostem</a:t>
            </a:r>
            <a:r>
              <a:rPr lang="sk-SK" dirty="0"/>
              <a:t>. </a:t>
            </a:r>
            <a:r>
              <a:rPr lang="sk-SK" dirty="0" err="1"/>
              <a:t>Krávy</a:t>
            </a:r>
            <a:r>
              <a:rPr lang="sk-SK" dirty="0"/>
              <a:t> </a:t>
            </a:r>
            <a:r>
              <a:rPr lang="sk-SK" dirty="0" err="1"/>
              <a:t>většinou</a:t>
            </a:r>
            <a:r>
              <a:rPr lang="sk-SK" dirty="0"/>
              <a:t> </a:t>
            </a:r>
            <a:r>
              <a:rPr lang="sk-SK" dirty="0" err="1"/>
              <a:t>ještě</a:t>
            </a:r>
            <a:r>
              <a:rPr lang="sk-SK" dirty="0"/>
              <a:t> </a:t>
            </a:r>
            <a:r>
              <a:rPr lang="sk-SK" dirty="0" err="1"/>
              <a:t>několik</a:t>
            </a:r>
            <a:r>
              <a:rPr lang="sk-SK" dirty="0"/>
              <a:t> </a:t>
            </a:r>
            <a:r>
              <a:rPr lang="sk-SK" dirty="0" err="1"/>
              <a:t>dnů</a:t>
            </a:r>
            <a:r>
              <a:rPr lang="sk-SK" dirty="0"/>
              <a:t> po odstavení </a:t>
            </a:r>
            <a:r>
              <a:rPr lang="sk-SK" dirty="0" err="1"/>
              <a:t>mláděte</a:t>
            </a:r>
            <a:r>
              <a:rPr lang="sk-SK" dirty="0"/>
              <a:t> </a:t>
            </a:r>
            <a:r>
              <a:rPr lang="sk-SK" dirty="0" err="1"/>
              <a:t>své</a:t>
            </a:r>
            <a:r>
              <a:rPr lang="sk-SK" dirty="0"/>
              <a:t> </a:t>
            </a:r>
            <a:r>
              <a:rPr lang="sk-SK" dirty="0" err="1"/>
              <a:t>mládě</a:t>
            </a:r>
            <a:r>
              <a:rPr lang="sk-SK" dirty="0"/>
              <a:t> „</a:t>
            </a:r>
            <a:r>
              <a:rPr lang="sk-SK" dirty="0" err="1"/>
              <a:t>volají</a:t>
            </a:r>
            <a:r>
              <a:rPr lang="sk-SK" dirty="0"/>
              <a:t>“ a </a:t>
            </a:r>
            <a:r>
              <a:rPr lang="sk-SK" dirty="0" err="1"/>
              <a:t>hledají</a:t>
            </a:r>
            <a:r>
              <a:rPr lang="sk-SK" dirty="0"/>
              <a:t>. </a:t>
            </a:r>
            <a:r>
              <a:rPr lang="sk-SK" dirty="0" err="1"/>
              <a:t>Představa</a:t>
            </a:r>
            <a:r>
              <a:rPr lang="sk-SK" dirty="0"/>
              <a:t>, že </a:t>
            </a:r>
            <a:r>
              <a:rPr lang="sk-SK" dirty="0" err="1"/>
              <a:t>bychom</a:t>
            </a:r>
            <a:r>
              <a:rPr lang="sk-SK" dirty="0"/>
              <a:t> </a:t>
            </a:r>
            <a:r>
              <a:rPr lang="sk-SK" dirty="0" err="1"/>
              <a:t>něco</a:t>
            </a:r>
            <a:r>
              <a:rPr lang="sk-SK" dirty="0"/>
              <a:t> </a:t>
            </a:r>
            <a:r>
              <a:rPr lang="sk-SK" dirty="0" err="1"/>
              <a:t>takového</a:t>
            </a:r>
            <a:r>
              <a:rPr lang="sk-SK" dirty="0"/>
              <a:t> </a:t>
            </a:r>
            <a:r>
              <a:rPr lang="sk-SK" dirty="0" err="1"/>
              <a:t>udělali</a:t>
            </a:r>
            <a:r>
              <a:rPr lang="sk-SK" dirty="0"/>
              <a:t> </a:t>
            </a:r>
            <a:r>
              <a:rPr lang="sk-SK" dirty="0" err="1"/>
              <a:t>lidské</a:t>
            </a:r>
            <a:r>
              <a:rPr lang="sk-SK" dirty="0"/>
              <a:t> </a:t>
            </a:r>
            <a:r>
              <a:rPr lang="sk-SK" dirty="0" err="1"/>
              <a:t>matce</a:t>
            </a:r>
            <a:r>
              <a:rPr lang="sk-SK" dirty="0"/>
              <a:t> a </a:t>
            </a:r>
            <a:r>
              <a:rPr lang="sk-SK" dirty="0" err="1"/>
              <a:t>novorozenci</a:t>
            </a:r>
            <a:r>
              <a:rPr lang="sk-SK" dirty="0"/>
              <a:t> je nám </a:t>
            </a:r>
            <a:r>
              <a:rPr lang="sk-SK" dirty="0" err="1"/>
              <a:t>naprosto</a:t>
            </a:r>
            <a:r>
              <a:rPr lang="sk-SK" dirty="0"/>
              <a:t> </a:t>
            </a:r>
            <a:r>
              <a:rPr lang="sk-SK" dirty="0" err="1"/>
              <a:t>cizí</a:t>
            </a:r>
            <a:r>
              <a:rPr lang="sk-SK" dirty="0"/>
              <a:t>, ale </a:t>
            </a:r>
            <a:r>
              <a:rPr lang="sk-SK" dirty="0" err="1"/>
              <a:t>kvůli</a:t>
            </a:r>
            <a:r>
              <a:rPr lang="sk-SK" dirty="0"/>
              <a:t> </a:t>
            </a:r>
            <a:r>
              <a:rPr lang="sk-SK" dirty="0" err="1"/>
              <a:t>mléku</a:t>
            </a:r>
            <a:r>
              <a:rPr lang="sk-SK" dirty="0"/>
              <a:t> </a:t>
            </a:r>
            <a:r>
              <a:rPr lang="sk-SK" dirty="0" err="1"/>
              <a:t>jsme</a:t>
            </a:r>
            <a:r>
              <a:rPr lang="sk-SK" dirty="0"/>
              <a:t> ochotní toto utrpení </a:t>
            </a:r>
            <a:r>
              <a:rPr lang="sk-SK" dirty="0" err="1"/>
              <a:t>tolerovat</a:t>
            </a:r>
            <a:r>
              <a:rPr lang="sk-SK" dirty="0"/>
              <a:t> u </a:t>
            </a:r>
            <a:r>
              <a:rPr lang="sk-SK" dirty="0" err="1"/>
              <a:t>krav</a:t>
            </a:r>
            <a:r>
              <a:rPr lang="sk-SK" dirty="0"/>
              <a:t> a </a:t>
            </a:r>
            <a:r>
              <a:rPr lang="sk-SK" dirty="0" err="1"/>
              <a:t>telat</a:t>
            </a:r>
            <a:r>
              <a:rPr lang="sk-SK" dirty="0"/>
              <a:t>. </a:t>
            </a:r>
            <a:r>
              <a:rPr lang="sk-SK" dirty="0" err="1" smtClean="0"/>
              <a:t>Kočvarová</a:t>
            </a:r>
            <a:r>
              <a:rPr lang="sk-SK" dirty="0" smtClean="0"/>
              <a:t>, </a:t>
            </a:r>
            <a:r>
              <a:rPr lang="sk-SK" dirty="0" err="1" smtClean="0"/>
              <a:t>Lesňák</a:t>
            </a:r>
            <a:r>
              <a:rPr lang="sk-SK" dirty="0" smtClean="0"/>
              <a:t>, s. 21</a:t>
            </a:r>
          </a:p>
          <a:p>
            <a:r>
              <a:rPr lang="sk-SK" dirty="0" err="1"/>
              <a:t>Vegetariánství</a:t>
            </a:r>
            <a:r>
              <a:rPr lang="sk-SK" dirty="0"/>
              <a:t> vidí </a:t>
            </a:r>
            <a:r>
              <a:rPr lang="sk-SK" dirty="0" err="1"/>
              <a:t>Singer</a:t>
            </a:r>
            <a:r>
              <a:rPr lang="sk-SK" dirty="0"/>
              <a:t> </a:t>
            </a:r>
            <a:r>
              <a:rPr lang="sk-SK" dirty="0" err="1"/>
              <a:t>jako</a:t>
            </a:r>
            <a:r>
              <a:rPr lang="sk-SK" dirty="0"/>
              <a:t> formu bojkotu. </a:t>
            </a:r>
            <a:r>
              <a:rPr lang="sk-SK" dirty="0" err="1"/>
              <a:t>Hlavním</a:t>
            </a:r>
            <a:r>
              <a:rPr lang="sk-SK" dirty="0"/>
              <a:t> </a:t>
            </a:r>
            <a:r>
              <a:rPr lang="sk-SK" dirty="0" err="1"/>
              <a:t>problémem</a:t>
            </a:r>
            <a:r>
              <a:rPr lang="sk-SK" dirty="0"/>
              <a:t> totiž je, že </a:t>
            </a:r>
            <a:r>
              <a:rPr lang="sk-SK" dirty="0" err="1"/>
              <a:t>lidé</a:t>
            </a:r>
            <a:r>
              <a:rPr lang="sk-SK" dirty="0"/>
              <a:t>, </a:t>
            </a:r>
            <a:r>
              <a:rPr lang="sk-SK" dirty="0" err="1"/>
              <a:t>kteří</a:t>
            </a:r>
            <a:r>
              <a:rPr lang="sk-SK" dirty="0"/>
              <a:t> si </a:t>
            </a:r>
            <a:r>
              <a:rPr lang="sk-SK" dirty="0" err="1"/>
              <a:t>kupují</a:t>
            </a:r>
            <a:r>
              <a:rPr lang="sk-SK" dirty="0"/>
              <a:t> </a:t>
            </a:r>
            <a:r>
              <a:rPr lang="sk-SK" dirty="0" err="1"/>
              <a:t>maso</a:t>
            </a:r>
            <a:r>
              <a:rPr lang="sk-SK" dirty="0"/>
              <a:t> v </a:t>
            </a:r>
            <a:r>
              <a:rPr lang="sk-SK" dirty="0" err="1"/>
              <a:t>obchodech</a:t>
            </a:r>
            <a:r>
              <a:rPr lang="sk-SK" dirty="0"/>
              <a:t>, takto </a:t>
            </a:r>
            <a:r>
              <a:rPr lang="sk-SK" dirty="0" err="1"/>
              <a:t>podporují</a:t>
            </a:r>
            <a:r>
              <a:rPr lang="sk-SK" dirty="0"/>
              <a:t> kruté </a:t>
            </a:r>
            <a:r>
              <a:rPr lang="sk-SK" dirty="0" err="1"/>
              <a:t>chování</a:t>
            </a:r>
            <a:r>
              <a:rPr lang="sk-SK" dirty="0"/>
              <a:t> </a:t>
            </a:r>
            <a:r>
              <a:rPr lang="sk-SK" dirty="0" err="1"/>
              <a:t>ke</a:t>
            </a:r>
            <a:r>
              <a:rPr lang="sk-SK" dirty="0"/>
              <a:t> </a:t>
            </a:r>
            <a:r>
              <a:rPr lang="sk-SK" dirty="0" err="1"/>
              <a:t>zvířatům</a:t>
            </a:r>
            <a:r>
              <a:rPr lang="sk-SK" dirty="0"/>
              <a:t> </a:t>
            </a:r>
            <a:r>
              <a:rPr lang="sk-SK" dirty="0" err="1"/>
              <a:t>během</a:t>
            </a:r>
            <a:r>
              <a:rPr lang="sk-SK" dirty="0"/>
              <a:t> </a:t>
            </a:r>
            <a:r>
              <a:rPr lang="sk-SK" dirty="0" err="1"/>
              <a:t>jejich</a:t>
            </a:r>
            <a:r>
              <a:rPr lang="sk-SK" dirty="0"/>
              <a:t> chovu a následné porážky. </a:t>
            </a:r>
            <a:r>
              <a:rPr lang="sk-SK" dirty="0" err="1"/>
              <a:t>Důležité</a:t>
            </a:r>
            <a:r>
              <a:rPr lang="sk-SK" dirty="0"/>
              <a:t> </a:t>
            </a:r>
            <a:r>
              <a:rPr lang="sk-SK" dirty="0" err="1"/>
              <a:t>tedy</a:t>
            </a:r>
            <a:r>
              <a:rPr lang="sk-SK" dirty="0"/>
              <a:t> je </a:t>
            </a:r>
            <a:r>
              <a:rPr lang="sk-SK" dirty="0" err="1"/>
              <a:t>přestat</a:t>
            </a:r>
            <a:r>
              <a:rPr lang="sk-SK" dirty="0"/>
              <a:t> </a:t>
            </a:r>
            <a:r>
              <a:rPr lang="sk-SK" dirty="0" err="1"/>
              <a:t>maso</a:t>
            </a:r>
            <a:r>
              <a:rPr lang="sk-SK" dirty="0"/>
              <a:t> </a:t>
            </a:r>
            <a:r>
              <a:rPr lang="sk-SK" dirty="0" err="1"/>
              <a:t>kupovat</a:t>
            </a:r>
            <a:r>
              <a:rPr lang="sk-SK" dirty="0"/>
              <a:t>. </a:t>
            </a:r>
            <a:r>
              <a:rPr lang="sk-SK" dirty="0" err="1"/>
              <a:t>Přestat</a:t>
            </a:r>
            <a:r>
              <a:rPr lang="sk-SK" dirty="0"/>
              <a:t> </a:t>
            </a:r>
            <a:r>
              <a:rPr lang="sk-SK" dirty="0" err="1"/>
              <a:t>platit</a:t>
            </a:r>
            <a:r>
              <a:rPr lang="sk-SK" dirty="0"/>
              <a:t> </a:t>
            </a:r>
            <a:r>
              <a:rPr lang="sk-SK" dirty="0" err="1"/>
              <a:t>korporace</a:t>
            </a:r>
            <a:r>
              <a:rPr lang="sk-SK" dirty="0"/>
              <a:t>, </a:t>
            </a:r>
            <a:r>
              <a:rPr lang="sk-SK" dirty="0" err="1"/>
              <a:t>které</a:t>
            </a:r>
            <a:r>
              <a:rPr lang="sk-SK" dirty="0"/>
              <a:t> </a:t>
            </a:r>
            <a:r>
              <a:rPr lang="sk-SK" dirty="0" err="1"/>
              <a:t>bohatnou</a:t>
            </a:r>
            <a:r>
              <a:rPr lang="sk-SK" dirty="0"/>
              <a:t> na utrpení </a:t>
            </a:r>
            <a:r>
              <a:rPr lang="sk-SK" dirty="0" err="1"/>
              <a:t>zvířat</a:t>
            </a:r>
            <a:r>
              <a:rPr lang="sk-SK" dirty="0" smtClean="0"/>
              <a:t>. </a:t>
            </a:r>
            <a:r>
              <a:rPr lang="sk-SK" dirty="0" err="1" smtClean="0"/>
              <a:t>Kočvarová</a:t>
            </a:r>
            <a:r>
              <a:rPr lang="sk-SK" dirty="0" smtClean="0"/>
              <a:t>, </a:t>
            </a:r>
            <a:r>
              <a:rPr lang="sk-SK" dirty="0" err="1" smtClean="0"/>
              <a:t>Lesňák</a:t>
            </a:r>
            <a:r>
              <a:rPr lang="sk-SK" dirty="0" smtClean="0"/>
              <a:t>, s. 22.</a:t>
            </a:r>
          </a:p>
          <a:p>
            <a:r>
              <a:rPr lang="sk-SK" dirty="0"/>
              <a:t>Peter </a:t>
            </a:r>
            <a:r>
              <a:rPr lang="sk-SK" dirty="0" err="1"/>
              <a:t>Singer</a:t>
            </a:r>
            <a:r>
              <a:rPr lang="sk-SK" dirty="0"/>
              <a:t> </a:t>
            </a:r>
            <a:r>
              <a:rPr lang="sk-SK" dirty="0" err="1"/>
              <a:t>našel</a:t>
            </a:r>
            <a:r>
              <a:rPr lang="sk-SK" dirty="0"/>
              <a:t> hranici, </a:t>
            </a:r>
            <a:r>
              <a:rPr lang="sk-SK" dirty="0" err="1"/>
              <a:t>kdy</a:t>
            </a:r>
            <a:r>
              <a:rPr lang="sk-SK" dirty="0"/>
              <a:t> je </a:t>
            </a:r>
            <a:r>
              <a:rPr lang="sk-SK" dirty="0" err="1"/>
              <a:t>podle</a:t>
            </a:r>
            <a:r>
              <a:rPr lang="sk-SK" dirty="0"/>
              <a:t> </a:t>
            </a:r>
            <a:r>
              <a:rPr lang="sk-SK" dirty="0" err="1"/>
              <a:t>něj</a:t>
            </a:r>
            <a:r>
              <a:rPr lang="sk-SK" dirty="0"/>
              <a:t> možné </a:t>
            </a:r>
            <a:r>
              <a:rPr lang="sk-SK" dirty="0" err="1"/>
              <a:t>uskutečnit</a:t>
            </a:r>
            <a:r>
              <a:rPr lang="sk-SK" dirty="0"/>
              <a:t> potrat, </a:t>
            </a:r>
            <a:r>
              <a:rPr lang="sk-SK" dirty="0" err="1"/>
              <a:t>onu</a:t>
            </a:r>
            <a:r>
              <a:rPr lang="sk-SK" dirty="0"/>
              <a:t> hranici </a:t>
            </a:r>
            <a:r>
              <a:rPr lang="sk-SK" dirty="0" err="1"/>
              <a:t>mezi</a:t>
            </a:r>
            <a:r>
              <a:rPr lang="sk-SK" dirty="0"/>
              <a:t> </a:t>
            </a:r>
            <a:r>
              <a:rPr lang="sk-SK" dirty="0" err="1"/>
              <a:t>zygotou</a:t>
            </a:r>
            <a:r>
              <a:rPr lang="sk-SK" dirty="0"/>
              <a:t> a </a:t>
            </a:r>
            <a:r>
              <a:rPr lang="sk-SK" dirty="0" err="1"/>
              <a:t>dítětem</a:t>
            </a:r>
            <a:r>
              <a:rPr lang="sk-SK" dirty="0"/>
              <a:t>. Touto </a:t>
            </a:r>
            <a:r>
              <a:rPr lang="sk-SK" dirty="0" err="1"/>
              <a:t>hranicí</a:t>
            </a:r>
            <a:r>
              <a:rPr lang="sk-SK" dirty="0"/>
              <a:t> je </a:t>
            </a:r>
            <a:r>
              <a:rPr lang="sk-SK" dirty="0" err="1"/>
              <a:t>podle</a:t>
            </a:r>
            <a:r>
              <a:rPr lang="sk-SK" dirty="0"/>
              <a:t> </a:t>
            </a:r>
            <a:r>
              <a:rPr lang="sk-SK" dirty="0" err="1"/>
              <a:t>něj</a:t>
            </a:r>
            <a:r>
              <a:rPr lang="sk-SK" dirty="0"/>
              <a:t> </a:t>
            </a:r>
            <a:r>
              <a:rPr lang="sk-SK" dirty="0" err="1"/>
              <a:t>právě</a:t>
            </a:r>
            <a:r>
              <a:rPr lang="sk-SK" dirty="0"/>
              <a:t> 18. </a:t>
            </a:r>
            <a:r>
              <a:rPr lang="sk-SK" dirty="0" err="1"/>
              <a:t>týden</a:t>
            </a:r>
            <a:r>
              <a:rPr lang="sk-SK" dirty="0"/>
              <a:t> vývoje, po </a:t>
            </a:r>
            <a:r>
              <a:rPr lang="sk-SK" dirty="0" err="1"/>
              <a:t>kterém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jedinci </a:t>
            </a:r>
            <a:r>
              <a:rPr lang="sk-SK" dirty="0" err="1"/>
              <a:t>již</a:t>
            </a:r>
            <a:r>
              <a:rPr lang="sk-SK" dirty="0"/>
              <a:t> </a:t>
            </a:r>
            <a:r>
              <a:rPr lang="sk-SK" dirty="0" err="1"/>
              <a:t>vyvine</a:t>
            </a:r>
            <a:r>
              <a:rPr lang="sk-SK" dirty="0"/>
              <a:t> nervový systém. </a:t>
            </a:r>
            <a:r>
              <a:rPr lang="sk-SK" dirty="0" smtClean="0"/>
              <a:t> </a:t>
            </a:r>
            <a:r>
              <a:rPr lang="sk-SK" dirty="0" err="1" smtClean="0"/>
              <a:t>Kočvarová</a:t>
            </a:r>
            <a:r>
              <a:rPr lang="sk-SK" dirty="0" smtClean="0"/>
              <a:t>, </a:t>
            </a:r>
            <a:r>
              <a:rPr lang="sk-SK" dirty="0" err="1" smtClean="0"/>
              <a:t>Lesňák</a:t>
            </a:r>
            <a:r>
              <a:rPr lang="sk-SK" dirty="0" smtClean="0"/>
              <a:t>, s. 29.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6467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dirty="0" err="1">
                <a:latin typeface="Arial" pitchFamily="18"/>
                <a:ea typeface="Microsoft YaHei" pitchFamily="2"/>
                <a:cs typeface="Mangal" pitchFamily="2"/>
              </a:rPr>
              <a:t>Ekofeminizmus</a:t>
            </a:r>
            <a:endParaRPr lang="sk-SK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0" y="1763713"/>
            <a:ext cx="9791700" cy="5508625"/>
          </a:xfrm>
        </p:spPr>
        <p:txBody>
          <a:bodyPr>
            <a:no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9pPr>
          </a:lstStyle>
          <a:p>
            <a:pPr marL="285750" indent="-285750" algn="just">
              <a:lnSpc>
                <a:spcPct val="120000"/>
              </a:lnSpc>
              <a:tabLst>
                <a:tab pos="89991" algn="l"/>
              </a:tabLst>
            </a:pPr>
            <a:r>
              <a:rPr lang="sk-SK" sz="1800" dirty="0" smtClean="0">
                <a:latin typeface="Times New Roman" pitchFamily="18"/>
                <a:ea typeface="Microsoft YaHei" pitchFamily="2"/>
                <a:cs typeface="Mangal" pitchFamily="2"/>
              </a:rPr>
              <a:t>K. </a:t>
            </a:r>
            <a:r>
              <a:rPr lang="sk-SK" sz="1800" dirty="0" err="1" smtClean="0">
                <a:latin typeface="Times New Roman" pitchFamily="18"/>
                <a:ea typeface="Microsoft YaHei" pitchFamily="2"/>
                <a:cs typeface="Mangal" pitchFamily="2"/>
              </a:rPr>
              <a:t>Warren</a:t>
            </a:r>
            <a:r>
              <a:rPr lang="sk-SK" sz="1800" dirty="0" smtClean="0">
                <a:latin typeface="Times New Roman" pitchFamily="18"/>
                <a:ea typeface="Microsoft YaHei" pitchFamily="2"/>
                <a:cs typeface="Mangal" pitchFamily="2"/>
              </a:rPr>
              <a:t>:  </a:t>
            </a:r>
            <a:r>
              <a:rPr lang="sk-SK" sz="1800" dirty="0">
                <a:latin typeface="Times New Roman" pitchFamily="18"/>
                <a:ea typeface="Microsoft YaHei" pitchFamily="2"/>
                <a:cs typeface="Mangal" pitchFamily="2"/>
              </a:rPr>
              <a:t>Útlak žien a </a:t>
            </a:r>
            <a:r>
              <a:rPr lang="sk-SK" sz="1800" dirty="0" smtClean="0">
                <a:latin typeface="Times New Roman" pitchFamily="18"/>
                <a:ea typeface="Microsoft YaHei" pitchFamily="2"/>
                <a:cs typeface="Mangal" pitchFamily="2"/>
              </a:rPr>
              <a:t> prírody je analógiou </a:t>
            </a:r>
            <a:r>
              <a:rPr lang="sk-SK" sz="1800" dirty="0" smtClean="0">
                <a:latin typeface="Times New Roman"/>
                <a:ea typeface="Microsoft YaHei" pitchFamily="2"/>
                <a:cs typeface="Times New Roman"/>
              </a:rPr>
              <a:t>→ </a:t>
            </a:r>
            <a:r>
              <a:rPr lang="sk-SK" sz="1800" dirty="0" smtClean="0">
                <a:latin typeface="Times New Roman" pitchFamily="18"/>
                <a:ea typeface="Microsoft YaHei" pitchFamily="2"/>
                <a:cs typeface="Mangal" pitchFamily="2"/>
              </a:rPr>
              <a:t>má </a:t>
            </a:r>
            <a:r>
              <a:rPr lang="sk-SK" sz="1800" dirty="0">
                <a:latin typeface="Times New Roman" pitchFamily="18"/>
                <a:ea typeface="Microsoft YaHei" pitchFamily="2"/>
                <a:cs typeface="Mangal" pitchFamily="2"/>
              </a:rPr>
              <a:t>spoločný základ: </a:t>
            </a:r>
            <a:r>
              <a:rPr lang="sk-SK" sz="1800" dirty="0" smtClean="0">
                <a:latin typeface="Times New Roman" pitchFamily="18"/>
                <a:ea typeface="Microsoft YaHei" pitchFamily="2"/>
                <a:cs typeface="Mangal" pitchFamily="2"/>
              </a:rPr>
              <a:t>prevažujúca </a:t>
            </a:r>
            <a:r>
              <a:rPr lang="sk-SK" sz="1800" dirty="0">
                <a:latin typeface="Times New Roman" pitchFamily="18"/>
                <a:ea typeface="Microsoft YaHei" pitchFamily="2"/>
                <a:cs typeface="Mangal" pitchFamily="2"/>
              </a:rPr>
              <a:t>dominancia tzv. maskulínneho typu </a:t>
            </a:r>
            <a:r>
              <a:rPr lang="sk-SK" sz="1800" dirty="0" smtClean="0">
                <a:latin typeface="Times New Roman" pitchFamily="18"/>
                <a:ea typeface="Microsoft YaHei" pitchFamily="2"/>
                <a:cs typeface="Mangal" pitchFamily="2"/>
              </a:rPr>
              <a:t>kultúry</a:t>
            </a:r>
          </a:p>
          <a:p>
            <a:pPr lvl="0" algn="just">
              <a:lnSpc>
                <a:spcPct val="120000"/>
              </a:lnSpc>
              <a:buNone/>
            </a:pPr>
            <a:r>
              <a:rPr lang="sk-SK" sz="1800" dirty="0" smtClean="0">
                <a:latin typeface="Times New Roman" pitchFamily="18"/>
                <a:ea typeface="Microsoft YaHei" pitchFamily="2"/>
                <a:cs typeface="Mangal" pitchFamily="2"/>
              </a:rPr>
              <a:t>Panský vzťah </a:t>
            </a:r>
            <a:r>
              <a:rPr lang="sk-SK" sz="1800" dirty="0">
                <a:latin typeface="Times New Roman" pitchFamily="18"/>
                <a:ea typeface="Microsoft YaHei" pitchFamily="2"/>
                <a:cs typeface="Mangal" pitchFamily="2"/>
              </a:rPr>
              <a:t>mužov k ženám i k prírode: </a:t>
            </a:r>
            <a:r>
              <a:rPr lang="sk-SK" sz="1800" dirty="0" smtClean="0">
                <a:latin typeface="Times New Roman" pitchFamily="18"/>
                <a:ea typeface="Microsoft YaHei" pitchFamily="2"/>
                <a:cs typeface="Mangal" pitchFamily="2"/>
              </a:rPr>
              <a:t> snaha </a:t>
            </a:r>
            <a:r>
              <a:rPr lang="sk-SK" sz="1800" dirty="0">
                <a:latin typeface="Times New Roman" pitchFamily="18"/>
                <a:ea typeface="Microsoft YaHei" pitchFamily="2"/>
                <a:cs typeface="Mangal" pitchFamily="2"/>
              </a:rPr>
              <a:t>o ovládanie žien i </a:t>
            </a:r>
            <a:r>
              <a:rPr lang="sk-SK" sz="1800" dirty="0" smtClean="0">
                <a:latin typeface="Times New Roman" pitchFamily="18"/>
                <a:ea typeface="Microsoft YaHei" pitchFamily="2"/>
                <a:cs typeface="Mangal" pitchFamily="2"/>
              </a:rPr>
              <a:t>prírody</a:t>
            </a:r>
            <a:endParaRPr lang="sk-SK" sz="1800" dirty="0">
              <a:latin typeface="Times New Roman" pitchFamily="18"/>
              <a:ea typeface="Microsoft YaHei" pitchFamily="2"/>
              <a:cs typeface="Mangal" pitchFamily="2"/>
            </a:endParaRPr>
          </a:p>
          <a:p>
            <a:pPr lvl="0" algn="just">
              <a:lnSpc>
                <a:spcPct val="120000"/>
              </a:lnSpc>
              <a:buNone/>
            </a:pPr>
            <a:r>
              <a:rPr lang="sk-SK" sz="1800" dirty="0" smtClean="0">
                <a:latin typeface="Times New Roman" pitchFamily="18"/>
                <a:ea typeface="Microsoft YaHei" pitchFamily="2"/>
                <a:cs typeface="Mangal" pitchFamily="2"/>
              </a:rPr>
              <a:t>Problém je už nastavenie našej kultúry: „</a:t>
            </a:r>
            <a:r>
              <a:rPr lang="sk-SK" sz="1800" i="1" dirty="0" smtClean="0">
                <a:latin typeface="Times New Roman" pitchFamily="18"/>
                <a:ea typeface="Microsoft YaHei" pitchFamily="2"/>
                <a:cs typeface="Mangal" pitchFamily="2"/>
              </a:rPr>
              <a:t>Musíme </a:t>
            </a:r>
            <a:r>
              <a:rPr lang="sk-SK" sz="1800" i="1" dirty="0">
                <a:latin typeface="Times New Roman" pitchFamily="18"/>
                <a:ea typeface="Microsoft YaHei" pitchFamily="2"/>
                <a:cs typeface="Mangal" pitchFamily="2"/>
              </a:rPr>
              <a:t>zobrať do úvahy „kto  prírodu konštruuje, akým spôsobom a na aký účel.“ </a:t>
            </a:r>
            <a:r>
              <a:rPr lang="sk-SK" sz="1800" dirty="0">
                <a:latin typeface="Times New Roman" pitchFamily="18"/>
                <a:ea typeface="Microsoft YaHei" pitchFamily="2"/>
                <a:cs typeface="Mangal" pitchFamily="2"/>
              </a:rPr>
              <a:t>(</a:t>
            </a:r>
            <a:r>
              <a:rPr lang="sk-SK" sz="1800" dirty="0" err="1">
                <a:latin typeface="Times New Roman" pitchFamily="18"/>
                <a:ea typeface="Microsoft YaHei" pitchFamily="2"/>
                <a:cs typeface="Mangal" pitchFamily="2"/>
              </a:rPr>
              <a:t>Kiczková</a:t>
            </a:r>
            <a:r>
              <a:rPr lang="sk-SK" sz="1800" dirty="0">
                <a:latin typeface="Times New Roman" pitchFamily="18"/>
                <a:ea typeface="Microsoft YaHei" pitchFamily="2"/>
                <a:cs typeface="Mangal" pitchFamily="2"/>
              </a:rPr>
              <a:t> 1998, s. </a:t>
            </a:r>
            <a:r>
              <a:rPr lang="sk-SK" sz="1800" dirty="0" smtClean="0">
                <a:latin typeface="Times New Roman" pitchFamily="18"/>
                <a:ea typeface="Microsoft YaHei" pitchFamily="2"/>
                <a:cs typeface="Mangal" pitchFamily="2"/>
              </a:rPr>
              <a:t>168)</a:t>
            </a:r>
          </a:p>
          <a:p>
            <a:pPr algn="just">
              <a:lnSpc>
                <a:spcPct val="120000"/>
              </a:lnSpc>
            </a:pPr>
            <a:r>
              <a:rPr lang="sk-SK" sz="1800" dirty="0">
                <a:latin typeface="Times New Roman" pitchFamily="18"/>
                <a:ea typeface="Microsoft YaHei" pitchFamily="2"/>
                <a:cs typeface="Mangal" pitchFamily="2"/>
              </a:rPr>
              <a:t>Ch. Merchant </a:t>
            </a:r>
            <a:r>
              <a:rPr lang="sk-SK" sz="1800" dirty="0">
                <a:latin typeface="Times New Roman"/>
                <a:ea typeface="Microsoft YaHei" pitchFamily="2"/>
                <a:cs typeface="Times New Roman"/>
              </a:rPr>
              <a:t>→ </a:t>
            </a:r>
            <a:r>
              <a:rPr lang="sk-SK" sz="1800" dirty="0">
                <a:latin typeface="Times New Roman" pitchFamily="18"/>
                <a:ea typeface="Microsoft YaHei" pitchFamily="2"/>
                <a:cs typeface="Mangal" pitchFamily="2"/>
              </a:rPr>
              <a:t>obvinenie zakladateľa novovekej vedy F. </a:t>
            </a:r>
            <a:r>
              <a:rPr lang="sk-SK" sz="1800" dirty="0" err="1">
                <a:latin typeface="Times New Roman" pitchFamily="18"/>
                <a:ea typeface="Microsoft YaHei" pitchFamily="2"/>
                <a:cs typeface="Mangal" pitchFamily="2"/>
              </a:rPr>
              <a:t>Bacona</a:t>
            </a:r>
            <a:r>
              <a:rPr lang="sk-SK" sz="1800" dirty="0">
                <a:latin typeface="Times New Roman" pitchFamily="18"/>
                <a:ea typeface="Microsoft YaHei" pitchFamily="2"/>
                <a:cs typeface="Mangal" pitchFamily="2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sk-SK" sz="1800" dirty="0">
                <a:latin typeface="Times New Roman" pitchFamily="18"/>
                <a:ea typeface="Microsoft YaHei" pitchFamily="2"/>
                <a:cs typeface="Mangal" pitchFamily="2"/>
              </a:rPr>
              <a:t>Paralela medzi snahou násilím skrotiť  prírodu a násilím skrotiť ženu – </a:t>
            </a:r>
            <a:r>
              <a:rPr lang="sk-SK" sz="1800" u="sng" dirty="0">
                <a:latin typeface="Times New Roman" pitchFamily="18"/>
                <a:ea typeface="Microsoft YaHei" pitchFamily="2"/>
                <a:cs typeface="Mangal" pitchFamily="2"/>
              </a:rPr>
              <a:t>bosorku. </a:t>
            </a:r>
          </a:p>
          <a:p>
            <a:pPr lvl="0" algn="ctr">
              <a:lnSpc>
                <a:spcPct val="120000"/>
              </a:lnSpc>
              <a:buNone/>
            </a:pPr>
            <a:r>
              <a:rPr lang="sk-SK" sz="1800" i="1" dirty="0">
                <a:latin typeface="Times New Roman" pitchFamily="18"/>
                <a:ea typeface="Microsoft YaHei" pitchFamily="2"/>
                <a:cs typeface="Mangal" pitchFamily="2"/>
              </a:rPr>
              <a:t>Zlo – to, čo je v nás divoké (prírodné) – človeka treba skrotiť! </a:t>
            </a:r>
          </a:p>
          <a:p>
            <a:pPr>
              <a:lnSpc>
                <a:spcPct val="120000"/>
              </a:lnSpc>
            </a:pPr>
            <a:endParaRPr lang="sk-SK" sz="1800" i="1" dirty="0" smtClean="0">
              <a:latin typeface="Times New Roman" pitchFamily="18"/>
              <a:ea typeface="Microsoft YaHei" pitchFamily="2"/>
              <a:cs typeface="Mangal" pitchFamily="2"/>
            </a:endParaRPr>
          </a:p>
          <a:p>
            <a:pPr>
              <a:lnSpc>
                <a:spcPct val="120000"/>
              </a:lnSpc>
            </a:pPr>
            <a:r>
              <a:rPr lang="sk-SK" sz="1800" dirty="0" smtClean="0">
                <a:latin typeface="Times New Roman" pitchFamily="18"/>
                <a:ea typeface="Microsoft YaHei" pitchFamily="2"/>
                <a:cs typeface="Mangal" pitchFamily="2"/>
              </a:rPr>
              <a:t>Ženy </a:t>
            </a:r>
            <a:r>
              <a:rPr lang="sk-SK" sz="1800" dirty="0">
                <a:latin typeface="Times New Roman" pitchFamily="18"/>
                <a:ea typeface="Microsoft YaHei" pitchFamily="2"/>
                <a:cs typeface="Mangal" pitchFamily="2"/>
              </a:rPr>
              <a:t>sa svojou prirodzenosťou nevedia od prírody odosobniť </a:t>
            </a:r>
            <a:r>
              <a:rPr lang="sk-SK" sz="1800" dirty="0">
                <a:latin typeface="Times New Roman"/>
                <a:ea typeface="Microsoft YaHei" pitchFamily="2"/>
                <a:cs typeface="Times New Roman"/>
              </a:rPr>
              <a:t>→ </a:t>
            </a:r>
            <a:r>
              <a:rPr lang="sk-SK" sz="1800" dirty="0" smtClean="0">
                <a:latin typeface="Times New Roman"/>
                <a:ea typeface="Microsoft YaHei" pitchFamily="2"/>
                <a:cs typeface="Times New Roman"/>
              </a:rPr>
              <a:t> násilná </a:t>
            </a:r>
            <a:r>
              <a:rPr lang="sk-SK" sz="1800" dirty="0">
                <a:latin typeface="Times New Roman"/>
                <a:ea typeface="Microsoft YaHei" pitchFamily="2"/>
                <a:cs typeface="Times New Roman"/>
              </a:rPr>
              <a:t>prevýchova</a:t>
            </a:r>
            <a:endParaRPr lang="sk-SK" sz="1800" dirty="0"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indent="270332" algn="just">
              <a:lnSpc>
                <a:spcPct val="120000"/>
              </a:lnSpc>
              <a:buNone/>
              <a:tabLst>
                <a:tab pos="89991" algn="l"/>
              </a:tabLst>
            </a:pPr>
            <a:endParaRPr lang="sk-SK" sz="1800" dirty="0"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 algn="just">
              <a:lnSpc>
                <a:spcPct val="120000"/>
              </a:lnSpc>
              <a:buNone/>
            </a:pPr>
            <a:r>
              <a:rPr lang="sk-SK" sz="2800" dirty="0" smtClean="0">
                <a:latin typeface="Times New Roman" pitchFamily="18"/>
                <a:ea typeface="Microsoft YaHei" pitchFamily="2"/>
                <a:cs typeface="Mangal" pitchFamily="2"/>
              </a:rPr>
              <a:t>Rozdiel </a:t>
            </a:r>
            <a:r>
              <a:rPr lang="sk-SK" sz="2800" dirty="0">
                <a:latin typeface="Times New Roman" pitchFamily="18"/>
                <a:ea typeface="Microsoft YaHei" pitchFamily="2"/>
                <a:cs typeface="Mangal" pitchFamily="2"/>
              </a:rPr>
              <a:t>medzi vnímaním muža a ženy: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89991" algn="l"/>
              </a:tabLst>
            </a:pPr>
            <a:r>
              <a:rPr lang="sk-SK" sz="2800" dirty="0">
                <a:latin typeface="Times New Roman" pitchFamily="18"/>
                <a:ea typeface="Microsoft YaHei" pitchFamily="2"/>
                <a:cs typeface="Mangal" pitchFamily="2"/>
              </a:rPr>
              <a:t>analytické </a:t>
            </a:r>
            <a:r>
              <a:rPr lang="sk-SK" sz="2800" dirty="0" err="1">
                <a:latin typeface="Times New Roman" pitchFamily="18"/>
                <a:ea typeface="Microsoft YaHei" pitchFamily="2"/>
                <a:cs typeface="Mangal" pitchFamily="2"/>
              </a:rPr>
              <a:t>vs</a:t>
            </a:r>
            <a:r>
              <a:rPr lang="sk-SK" sz="2800" dirty="0">
                <a:latin typeface="Times New Roman" pitchFamily="18"/>
                <a:ea typeface="Microsoft YaHei" pitchFamily="2"/>
                <a:cs typeface="Mangal" pitchFamily="2"/>
              </a:rPr>
              <a:t>. celostné vnímanie (kontext - prírodné </a:t>
            </a:r>
            <a:r>
              <a:rPr lang="sk-SK" sz="2800" dirty="0" smtClean="0">
                <a:latin typeface="Times New Roman" pitchFamily="18"/>
                <a:ea typeface="Microsoft YaHei" pitchFamily="2"/>
                <a:cs typeface="Mangal" pitchFamily="2"/>
              </a:rPr>
              <a:t>cykly)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89991" algn="l"/>
              </a:tabLst>
            </a:pPr>
            <a:r>
              <a:rPr lang="sk-SK" sz="2800" dirty="0" smtClean="0">
                <a:latin typeface="Times New Roman" pitchFamily="18"/>
                <a:ea typeface="Microsoft YaHei" pitchFamily="2"/>
                <a:cs typeface="Mangal" pitchFamily="2"/>
              </a:rPr>
              <a:t>inštrumentálna </a:t>
            </a:r>
            <a:r>
              <a:rPr lang="sk-SK" sz="2800" dirty="0">
                <a:latin typeface="Times New Roman" pitchFamily="18"/>
                <a:ea typeface="Microsoft YaHei" pitchFamily="2"/>
                <a:cs typeface="Mangal" pitchFamily="2"/>
              </a:rPr>
              <a:t>racionalita </a:t>
            </a:r>
            <a:r>
              <a:rPr lang="sk-SK" sz="2800" dirty="0" err="1">
                <a:latin typeface="Times New Roman" pitchFamily="18"/>
                <a:ea typeface="Microsoft YaHei" pitchFamily="2"/>
                <a:cs typeface="Mangal" pitchFamily="2"/>
              </a:rPr>
              <a:t>vs</a:t>
            </a:r>
            <a:r>
              <a:rPr lang="sk-SK" sz="2800" dirty="0">
                <a:latin typeface="Times New Roman" pitchFamily="18"/>
                <a:ea typeface="Microsoft YaHei" pitchFamily="2"/>
                <a:cs typeface="Mangal" pitchFamily="2"/>
              </a:rPr>
              <a:t>. citlivosť </a:t>
            </a:r>
            <a:endParaRPr lang="sk-SK" sz="2800" dirty="0" smtClean="0">
              <a:latin typeface="Times New Roman" pitchFamily="18"/>
              <a:ea typeface="Microsoft YaHei" pitchFamily="2"/>
              <a:cs typeface="Mangal" pitchFamily="2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89991" algn="l"/>
              </a:tabLst>
            </a:pPr>
            <a:r>
              <a:rPr lang="sk-SK" sz="2800" dirty="0" smtClean="0">
                <a:latin typeface="Times New Roman" pitchFamily="18"/>
                <a:ea typeface="Microsoft YaHei" pitchFamily="2"/>
                <a:cs typeface="Mangal" pitchFamily="2"/>
              </a:rPr>
              <a:t>bojovník </a:t>
            </a:r>
            <a:r>
              <a:rPr lang="sk-SK" sz="2800" dirty="0" err="1">
                <a:latin typeface="Times New Roman" pitchFamily="18"/>
                <a:ea typeface="Microsoft YaHei" pitchFamily="2"/>
                <a:cs typeface="Mangal" pitchFamily="2"/>
              </a:rPr>
              <a:t>vs</a:t>
            </a:r>
            <a:r>
              <a:rPr lang="sk-SK" sz="2800" dirty="0">
                <a:latin typeface="Times New Roman" pitchFamily="18"/>
                <a:ea typeface="Microsoft YaHei" pitchFamily="2"/>
                <a:cs typeface="Mangal" pitchFamily="2"/>
              </a:rPr>
              <a:t>. matka </a:t>
            </a:r>
            <a:r>
              <a:rPr lang="sk-SK" sz="2800" dirty="0" smtClean="0">
                <a:latin typeface="Times New Roman" pitchFamily="18"/>
                <a:ea typeface="Microsoft YaHei" pitchFamily="2"/>
                <a:cs typeface="Mangal" pitchFamily="2"/>
              </a:rPr>
              <a:t>života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89991" algn="l"/>
              </a:tabLst>
            </a:pPr>
            <a:r>
              <a:rPr lang="sk-SK" sz="2800" dirty="0" smtClean="0">
                <a:latin typeface="Times New Roman" pitchFamily="18"/>
                <a:ea typeface="Microsoft YaHei" pitchFamily="2"/>
                <a:cs typeface="Mangal" pitchFamily="2"/>
              </a:rPr>
              <a:t>ovládnutie </a:t>
            </a:r>
            <a:r>
              <a:rPr lang="sk-SK" sz="2800" dirty="0" err="1">
                <a:latin typeface="Times New Roman" pitchFamily="18"/>
                <a:ea typeface="Microsoft YaHei" pitchFamily="2"/>
                <a:cs typeface="Mangal" pitchFamily="2"/>
              </a:rPr>
              <a:t>vs</a:t>
            </a:r>
            <a:r>
              <a:rPr lang="sk-SK" sz="2800" dirty="0">
                <a:latin typeface="Times New Roman" pitchFamily="18"/>
                <a:ea typeface="Microsoft YaHei" pitchFamily="2"/>
                <a:cs typeface="Mangal" pitchFamily="2"/>
              </a:rPr>
              <a:t>. </a:t>
            </a:r>
            <a:r>
              <a:rPr lang="sk-SK" sz="2800" dirty="0" smtClean="0">
                <a:latin typeface="Times New Roman" pitchFamily="18"/>
                <a:ea typeface="Microsoft YaHei" pitchFamily="2"/>
                <a:cs typeface="Mangal" pitchFamily="2"/>
              </a:rPr>
              <a:t>starostlivosť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  <a:tabLst>
                <a:tab pos="89991" algn="l"/>
              </a:tabLst>
            </a:pPr>
            <a:r>
              <a:rPr lang="sk-SK" sz="2800" dirty="0" smtClean="0">
                <a:latin typeface="Times New Roman" pitchFamily="18"/>
                <a:ea typeface="Microsoft YaHei" pitchFamily="2"/>
                <a:cs typeface="Mangal" pitchFamily="2"/>
              </a:rPr>
              <a:t>Maskulínna </a:t>
            </a:r>
            <a:r>
              <a:rPr lang="sk-SK" sz="2800" dirty="0">
                <a:latin typeface="Times New Roman" pitchFamily="18"/>
                <a:ea typeface="Microsoft YaHei" pitchFamily="2"/>
                <a:cs typeface="Mangal" pitchFamily="2"/>
              </a:rPr>
              <a:t>kultúra: </a:t>
            </a:r>
            <a:r>
              <a:rPr lang="sk-SK" sz="2800" dirty="0" err="1">
                <a:latin typeface="Times New Roman" pitchFamily="18"/>
                <a:ea typeface="Microsoft YaHei" pitchFamily="2"/>
                <a:cs typeface="Mangal" pitchFamily="2"/>
              </a:rPr>
              <a:t>technokratická</a:t>
            </a:r>
            <a:r>
              <a:rPr lang="sk-SK" sz="2800" dirty="0">
                <a:latin typeface="Times New Roman" pitchFamily="18"/>
                <a:ea typeface="Microsoft YaHei" pitchFamily="2"/>
                <a:cs typeface="Mangal" pitchFamily="2"/>
              </a:rPr>
              <a:t> (odcudzená prírodným kontextom), pragmatická, necitlivá </a:t>
            </a:r>
            <a:endParaRPr lang="sk-SK" sz="2800" dirty="0" smtClean="0">
              <a:latin typeface="Times New Roman" pitchFamily="18"/>
              <a:ea typeface="Microsoft YaHei" pitchFamily="2"/>
              <a:cs typeface="Mangal" pitchFamily="2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  <a:tabLst>
                <a:tab pos="89991" algn="l"/>
              </a:tabLst>
            </a:pPr>
            <a:r>
              <a:rPr lang="sk-SK" sz="2800" dirty="0" smtClean="0">
                <a:latin typeface="Times New Roman" pitchFamily="18"/>
                <a:ea typeface="Microsoft YaHei" pitchFamily="2"/>
                <a:cs typeface="Mangal" pitchFamily="2"/>
              </a:rPr>
              <a:t>Rozdiel je v inakosti </a:t>
            </a:r>
            <a:r>
              <a:rPr lang="sk-SK" sz="2800" u="sng" dirty="0" smtClean="0">
                <a:latin typeface="Times New Roman" pitchFamily="18"/>
                <a:ea typeface="Microsoft YaHei" pitchFamily="2"/>
                <a:cs typeface="Mangal" pitchFamily="2"/>
              </a:rPr>
              <a:t>starania sa</a:t>
            </a:r>
            <a:r>
              <a:rPr lang="sk-SK" sz="2800" dirty="0"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sk-SK" sz="2800" dirty="0" smtClean="0">
                <a:latin typeface="Times New Roman"/>
                <a:ea typeface="Microsoft YaHei" pitchFamily="2"/>
                <a:cs typeface="Times New Roman"/>
              </a:rPr>
              <a:t>→ etika starostlivosti </a:t>
            </a:r>
            <a:endParaRPr lang="sk-SK" sz="2800" dirty="0">
              <a:latin typeface="Times New Roman" pitchFamily="18"/>
              <a:ea typeface="Microsoft YaHei" pitchFamily="2"/>
              <a:cs typeface="Mangal" pitchFamily="2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  <a:tabLst>
                <a:tab pos="89991" algn="l"/>
              </a:tabLst>
            </a:pPr>
            <a:r>
              <a:rPr lang="sk-SK" sz="2800" dirty="0" smtClean="0">
                <a:latin typeface="Times New Roman" pitchFamily="18"/>
                <a:ea typeface="Microsoft YaHei" pitchFamily="2"/>
                <a:cs typeface="Mangal" pitchFamily="2"/>
              </a:rPr>
              <a:t>Politické presahy: K</a:t>
            </a:r>
            <a:r>
              <a:rPr lang="sk-SK" sz="2800" dirty="0">
                <a:latin typeface="Times New Roman" pitchFamily="18"/>
                <a:ea typeface="Microsoft YaHei" pitchFamily="2"/>
                <a:cs typeface="Mangal" pitchFamily="2"/>
              </a:rPr>
              <a:t>. </a:t>
            </a:r>
            <a:r>
              <a:rPr lang="sk-SK" sz="2800" dirty="0" err="1" smtClean="0">
                <a:latin typeface="Times New Roman" pitchFamily="18"/>
                <a:ea typeface="Microsoft YaHei" pitchFamily="2"/>
                <a:cs typeface="Mangal" pitchFamily="2"/>
              </a:rPr>
              <a:t>Warren</a:t>
            </a:r>
            <a:r>
              <a:rPr lang="sk-SK" sz="2800" dirty="0" smtClean="0">
                <a:latin typeface="Times New Roman" pitchFamily="18"/>
                <a:ea typeface="Microsoft YaHei" pitchFamily="2"/>
                <a:cs typeface="Mangal" pitchFamily="2"/>
              </a:rPr>
              <a:t> - EF je mierové nasmerovanie spoločnosti </a:t>
            </a:r>
          </a:p>
          <a:p>
            <a:pPr lvl="0" algn="just">
              <a:lnSpc>
                <a:spcPct val="120000"/>
              </a:lnSpc>
              <a:buNone/>
            </a:pPr>
            <a:r>
              <a:rPr lang="sk-SK" sz="2800" dirty="0" smtClean="0">
                <a:latin typeface="Times New Roman" pitchFamily="18"/>
                <a:ea typeface="Microsoft YaHei" pitchFamily="2"/>
                <a:cs typeface="Mangal" pitchFamily="2"/>
              </a:rPr>
              <a:t>„</a:t>
            </a:r>
            <a:r>
              <a:rPr lang="sk-SK" sz="2800" i="1" dirty="0" smtClean="0">
                <a:latin typeface="Times New Roman" pitchFamily="18"/>
                <a:ea typeface="Microsoft YaHei" pitchFamily="2"/>
                <a:cs typeface="Mangal" pitchFamily="2"/>
              </a:rPr>
              <a:t>Presadzovať </a:t>
            </a:r>
            <a:r>
              <a:rPr lang="sk-SK" sz="2800" i="1" dirty="0" err="1">
                <a:latin typeface="Times New Roman" pitchFamily="18"/>
                <a:ea typeface="Microsoft YaHei" pitchFamily="2"/>
                <a:cs typeface="Mangal" pitchFamily="2"/>
              </a:rPr>
              <a:t>ekofeminizmus</a:t>
            </a:r>
            <a:r>
              <a:rPr lang="sk-SK" sz="2800" i="1" dirty="0">
                <a:latin typeface="Times New Roman" pitchFamily="18"/>
                <a:ea typeface="Microsoft YaHei" pitchFamily="2"/>
                <a:cs typeface="Mangal" pitchFamily="2"/>
              </a:rPr>
              <a:t> preto znamená presadzovať </a:t>
            </a:r>
            <a:r>
              <a:rPr lang="sk-SK" sz="2800" i="1" dirty="0" smtClean="0">
                <a:latin typeface="Times New Roman" pitchFamily="18"/>
                <a:ea typeface="Microsoft YaHei" pitchFamily="2"/>
                <a:cs typeface="Mangal" pitchFamily="2"/>
              </a:rPr>
              <a:t>hodnoty</a:t>
            </a:r>
            <a:r>
              <a:rPr lang="sk-SK" sz="2800" i="1" dirty="0">
                <a:latin typeface="Times New Roman" pitchFamily="18"/>
                <a:ea typeface="Microsoft YaHei" pitchFamily="2"/>
                <a:cs typeface="Mangal" pitchFamily="2"/>
              </a:rPr>
              <a:t>, ktoré podporujú život.“ (</a:t>
            </a:r>
            <a:r>
              <a:rPr lang="sk-SK" sz="2800" i="1" dirty="0" err="1">
                <a:latin typeface="Times New Roman" pitchFamily="18"/>
                <a:ea typeface="Microsoft YaHei" pitchFamily="2"/>
                <a:cs typeface="Mangal" pitchFamily="2"/>
              </a:rPr>
              <a:t>Kiczková</a:t>
            </a:r>
            <a:r>
              <a:rPr lang="sk-SK" sz="2800" i="1" dirty="0">
                <a:latin typeface="Times New Roman" pitchFamily="18"/>
                <a:ea typeface="Microsoft YaHei" pitchFamily="2"/>
                <a:cs typeface="Mangal" pitchFamily="2"/>
              </a:rPr>
              <a:t> 1998, s. 217</a:t>
            </a:r>
            <a:r>
              <a:rPr lang="sk-SK" sz="2800" i="1" dirty="0" smtClean="0">
                <a:latin typeface="Times New Roman" pitchFamily="18"/>
                <a:ea typeface="Microsoft YaHei" pitchFamily="2"/>
                <a:cs typeface="Mangal" pitchFamily="2"/>
              </a:rPr>
              <a:t>)</a:t>
            </a:r>
          </a:p>
          <a:p>
            <a:pPr lvl="0" algn="just">
              <a:lnSpc>
                <a:spcPct val="120000"/>
              </a:lnSpc>
              <a:buNone/>
            </a:pPr>
            <a:r>
              <a:rPr lang="sk-SK" sz="2800" i="1" dirty="0" smtClean="0">
                <a:latin typeface="Times New Roman" pitchFamily="18"/>
                <a:ea typeface="Microsoft YaHei" pitchFamily="2"/>
                <a:cs typeface="Mangal" pitchFamily="2"/>
              </a:rPr>
              <a:t>(dnes mužská politika </a:t>
            </a:r>
            <a:r>
              <a:rPr lang="sk-SK" sz="2800" i="1" dirty="0" smtClean="0">
                <a:latin typeface="Times New Roman"/>
                <a:ea typeface="Microsoft YaHei" pitchFamily="2"/>
                <a:cs typeface="Times New Roman"/>
              </a:rPr>
              <a:t>→ vojny)</a:t>
            </a:r>
          </a:p>
          <a:p>
            <a:pPr lvl="0" algn="just">
              <a:lnSpc>
                <a:spcPct val="120000"/>
              </a:lnSpc>
              <a:buNone/>
            </a:pPr>
            <a:r>
              <a:rPr lang="sk-SK" sz="2800" i="1" dirty="0" smtClean="0">
                <a:latin typeface="Times New Roman"/>
                <a:ea typeface="Microsoft YaHei" pitchFamily="2"/>
                <a:cs typeface="Times New Roman"/>
              </a:rPr>
              <a:t>Libéria náš vzor? </a:t>
            </a:r>
            <a:r>
              <a:rPr lang="cs-CZ" dirty="0">
                <a:latin typeface="+mj-lt"/>
              </a:rPr>
              <a:t>Ellen </a:t>
            </a:r>
            <a:r>
              <a:rPr lang="cs-CZ" dirty="0" err="1" smtClean="0">
                <a:latin typeface="+mj-lt"/>
              </a:rPr>
              <a:t>Johnsonová-Sirleafová</a:t>
            </a:r>
            <a:r>
              <a:rPr lang="cs-CZ" dirty="0">
                <a:latin typeface="+mj-lt"/>
              </a:rPr>
              <a:t> </a:t>
            </a:r>
            <a:r>
              <a:rPr lang="cs-CZ" dirty="0" smtClean="0">
                <a:latin typeface="+mj-lt"/>
              </a:rPr>
              <a:t>(Nobelova cena za </a:t>
            </a:r>
            <a:r>
              <a:rPr lang="cs-CZ" dirty="0" err="1" smtClean="0">
                <a:latin typeface="+mj-lt"/>
              </a:rPr>
              <a:t>mier</a:t>
            </a:r>
            <a:r>
              <a:rPr lang="cs-CZ" dirty="0" smtClean="0">
                <a:latin typeface="+mj-lt"/>
              </a:rPr>
              <a:t> 2011)</a:t>
            </a:r>
            <a:endParaRPr lang="sk-SK" i="1" dirty="0">
              <a:latin typeface="+mj-lt"/>
              <a:ea typeface="Microsoft YaHei" pitchFamily="2"/>
              <a:cs typeface="Mangal" pitchFamily="2"/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9013" y="251446"/>
            <a:ext cx="8550741" cy="1440159"/>
          </a:xfrm>
        </p:spPr>
        <p:txBody>
          <a:bodyPr/>
          <a:lstStyle/>
          <a:p>
            <a:r>
              <a:rPr lang="sk-SK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Ekofeminizmus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8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k-SK" dirty="0" err="1" smtClean="0"/>
              <a:t>Iracionalita</a:t>
            </a:r>
            <a:r>
              <a:rPr lang="sk-SK" dirty="0" smtClean="0"/>
              <a:t> </a:t>
            </a:r>
            <a:r>
              <a:rPr lang="sk-SK" dirty="0"/>
              <a:t>– nielen ako </a:t>
            </a:r>
            <a:r>
              <a:rPr lang="sk-SK" dirty="0" smtClean="0"/>
              <a:t>doplnok</a:t>
            </a:r>
            <a:endParaRPr lang="sk-SK" dirty="0"/>
          </a:p>
          <a:p>
            <a:pPr lvl="1"/>
            <a:r>
              <a:rPr lang="sk-SK" dirty="0" smtClean="0"/>
              <a:t>Odmietanie antropocentrizmu</a:t>
            </a:r>
            <a:endParaRPr lang="sk-SK" dirty="0"/>
          </a:p>
          <a:p>
            <a:pPr lvl="1"/>
            <a:r>
              <a:rPr lang="sk-SK" dirty="0" err="1" smtClean="0"/>
              <a:t>Neukotvenosť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1007943" rtl="0">
              <a:spcBef>
                <a:spcPct val="0"/>
              </a:spcBef>
            </a:pPr>
            <a:r>
              <a:rPr lang="sk-SK" sz="4000" dirty="0">
                <a:latin typeface="+mj-lt"/>
              </a:rPr>
              <a:t>Kritická reflexia environmentálnej filozofie a etiky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1688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/>
              <a:t>P</a:t>
            </a:r>
            <a:r>
              <a:rPr lang="sk-SK" dirty="0" smtClean="0"/>
              <a:t>roblematické metódy hlbinnej ekológie:</a:t>
            </a:r>
          </a:p>
          <a:p>
            <a:r>
              <a:rPr lang="sk-SK" b="1" dirty="0" smtClean="0"/>
              <a:t>Rozmýšľanie </a:t>
            </a:r>
            <a:r>
              <a:rPr lang="sk-SK" b="1" dirty="0"/>
              <a:t>v tvaroch </a:t>
            </a:r>
            <a:r>
              <a:rPr lang="sk-SK" b="1" dirty="0" smtClean="0"/>
              <a:t>(</a:t>
            </a:r>
            <a:r>
              <a:rPr lang="sk-SK" dirty="0" smtClean="0"/>
              <a:t>vzor </a:t>
            </a:r>
            <a:r>
              <a:rPr lang="sk-SK" dirty="0" err="1"/>
              <a:t>geštaltovskej</a:t>
            </a:r>
            <a:r>
              <a:rPr lang="sk-SK" dirty="0"/>
              <a:t> </a:t>
            </a:r>
            <a:r>
              <a:rPr lang="sk-SK" dirty="0" smtClean="0"/>
              <a:t>psychológie) </a:t>
            </a:r>
          </a:p>
          <a:p>
            <a:pPr lvl="1"/>
            <a:r>
              <a:rPr lang="sk-SK" dirty="0" smtClean="0"/>
              <a:t>len </a:t>
            </a:r>
            <a:r>
              <a:rPr lang="sk-SK" dirty="0"/>
              <a:t>ako jedna z alternatív </a:t>
            </a:r>
            <a:r>
              <a:rPr lang="sk-SK" dirty="0" smtClean="0"/>
              <a:t>racionality, </a:t>
            </a:r>
            <a:r>
              <a:rPr lang="sk-SK" dirty="0"/>
              <a:t>nie </a:t>
            </a:r>
            <a:r>
              <a:rPr lang="sk-SK" dirty="0" smtClean="0"/>
              <a:t>jej nahradenie </a:t>
            </a:r>
          </a:p>
          <a:p>
            <a:r>
              <a:rPr lang="sk-SK" b="1" dirty="0" smtClean="0"/>
              <a:t>Metóda </a:t>
            </a:r>
            <a:r>
              <a:rPr lang="sk-SK" b="1" dirty="0"/>
              <a:t>rozširovania </a:t>
            </a:r>
            <a:r>
              <a:rPr lang="sk-SK" dirty="0"/>
              <a:t>sebauvedomujúceho a sebarealizujúceho subjektu človeka  a jeho </a:t>
            </a:r>
            <a:r>
              <a:rPr lang="sk-SK" b="1" dirty="0"/>
              <a:t>„Ja</a:t>
            </a:r>
            <a:r>
              <a:rPr lang="sk-SK" dirty="0"/>
              <a:t>“   o jeho  </a:t>
            </a:r>
            <a:r>
              <a:rPr lang="sk-SK" dirty="0" smtClean="0"/>
              <a:t>okolie</a:t>
            </a:r>
          </a:p>
          <a:p>
            <a:pPr lvl="1"/>
            <a:r>
              <a:rPr lang="sk-SK" dirty="0" smtClean="0"/>
              <a:t>nie </a:t>
            </a:r>
            <a:r>
              <a:rPr lang="sk-SK" dirty="0"/>
              <a:t>je schopný zvládnuť </a:t>
            </a:r>
            <a:r>
              <a:rPr lang="sk-SK" dirty="0" smtClean="0"/>
              <a:t>každý</a:t>
            </a:r>
          </a:p>
          <a:p>
            <a:pPr lvl="1"/>
            <a:r>
              <a:rPr lang="sk-SK" dirty="0" smtClean="0"/>
              <a:t>nezaručuje </a:t>
            </a:r>
            <a:r>
              <a:rPr lang="sk-SK" dirty="0"/>
              <a:t>plnohodnotnú sebarealizáciu zvnútorneného </a:t>
            </a:r>
            <a:r>
              <a:rPr lang="sk-SK" dirty="0" smtClean="0"/>
              <a:t>okolia </a:t>
            </a:r>
          </a:p>
          <a:p>
            <a:pPr lvl="1"/>
            <a:r>
              <a:rPr lang="sk-SK" dirty="0" smtClean="0"/>
              <a:t>človek </a:t>
            </a:r>
            <a:r>
              <a:rPr lang="sk-SK" dirty="0"/>
              <a:t>ako odlišný druh nedokáže plnohodnotne </a:t>
            </a:r>
            <a:r>
              <a:rPr lang="sk-SK" dirty="0" smtClean="0"/>
              <a:t>pochopiť </a:t>
            </a:r>
          </a:p>
          <a:p>
            <a:pPr lvl="1"/>
            <a:r>
              <a:rPr lang="sk-SK" dirty="0" smtClean="0"/>
              <a:t>obsahuje </a:t>
            </a:r>
            <a:r>
              <a:rPr lang="sk-SK" dirty="0"/>
              <a:t>protirečenie záujmov </a:t>
            </a:r>
            <a:r>
              <a:rPr lang="sk-SK" dirty="0" smtClean="0"/>
              <a:t>(</a:t>
            </a:r>
            <a:r>
              <a:rPr lang="sk-SK" dirty="0"/>
              <a:t>v koho prospech radšej konať</a:t>
            </a:r>
            <a:r>
              <a:rPr lang="sk-SK" dirty="0" smtClean="0"/>
              <a:t>?)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 err="1"/>
              <a:t>Iracionalita</a:t>
            </a:r>
            <a:r>
              <a:rPr lang="sk-SK" sz="4000" dirty="0"/>
              <a:t> – nielen ako doplnok</a:t>
            </a:r>
          </a:p>
        </p:txBody>
      </p:sp>
    </p:spTree>
    <p:extLst>
      <p:ext uri="{BB962C8B-B14F-4D97-AF65-F5344CB8AC3E}">
        <p14:creationId xmlns:p14="http://schemas.microsoft.com/office/powerpoint/2010/main" val="164877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sz="4000" dirty="0">
                <a:ea typeface="Microsoft YaHei" pitchFamily="2"/>
                <a:cs typeface="Mangal" pitchFamily="2"/>
              </a:rPr>
              <a:t>Čo je príroda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384675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9pPr>
          </a:lstStyle>
          <a:p>
            <a:pPr marL="0" marR="36356" indent="450313" algn="just">
              <a:lnSpc>
                <a:spcPct val="150000"/>
              </a:lnSpc>
            </a:pPr>
            <a:r>
              <a:rPr lang="sk-SK" sz="2000" dirty="0">
                <a:latin typeface="+mj-lt"/>
                <a:ea typeface="Microsoft YaHei" pitchFamily="2"/>
                <a:cs typeface="Mangal" pitchFamily="2"/>
              </a:rPr>
              <a:t>zahŕňa </a:t>
            </a:r>
            <a:r>
              <a:rPr lang="sk-SK" sz="2000" dirty="0" smtClean="0">
                <a:latin typeface="+mj-lt"/>
                <a:ea typeface="Microsoft YaHei" pitchFamily="2"/>
                <a:cs typeface="Mangal" pitchFamily="2"/>
              </a:rPr>
              <a:t>všetk</a:t>
            </a:r>
            <a:r>
              <a:rPr lang="sk-SK" sz="2000" dirty="0">
                <a:latin typeface="+mj-lt"/>
                <a:ea typeface="Microsoft YaHei" pitchFamily="2"/>
                <a:cs typeface="Mangal" pitchFamily="2"/>
              </a:rPr>
              <a:t>u</a:t>
            </a:r>
            <a:r>
              <a:rPr lang="sk-SK" sz="2000" dirty="0" smtClean="0">
                <a:latin typeface="+mj-lt"/>
                <a:ea typeface="Microsoft YaHei" pitchFamily="2"/>
                <a:cs typeface="Mangal" pitchFamily="2"/>
              </a:rPr>
              <a:t> </a:t>
            </a:r>
            <a:r>
              <a:rPr lang="sk-SK" sz="2000" dirty="0">
                <a:latin typeface="+mj-lt"/>
                <a:ea typeface="Microsoft YaHei" pitchFamily="2"/>
                <a:cs typeface="Mangal" pitchFamily="2"/>
              </a:rPr>
              <a:t>realitu, ktorá nevznikla ľudským pôsobením </a:t>
            </a:r>
            <a:r>
              <a:rPr lang="sk-SK" sz="2000" dirty="0" smtClean="0">
                <a:latin typeface="+mj-lt"/>
                <a:ea typeface="Microsoft YaHei" pitchFamily="2"/>
                <a:cs typeface="Mangal" pitchFamily="2"/>
              </a:rPr>
              <a:t>(nielen </a:t>
            </a:r>
            <a:r>
              <a:rPr lang="sk-SK" sz="2000" i="1" dirty="0" smtClean="0">
                <a:latin typeface="+mj-lt"/>
                <a:ea typeface="Microsoft YaHei" pitchFamily="2"/>
                <a:cs typeface="Mangal" pitchFamily="2"/>
              </a:rPr>
              <a:t>príroda pozemská</a:t>
            </a:r>
            <a:r>
              <a:rPr lang="sk-SK" sz="2000" dirty="0">
                <a:latin typeface="+mj-lt"/>
                <a:ea typeface="Microsoft YaHei" pitchFamily="2"/>
                <a:cs typeface="Mangal" pitchFamily="2"/>
              </a:rPr>
              <a:t> </a:t>
            </a:r>
            <a:r>
              <a:rPr lang="sk-SK" sz="2000" dirty="0" smtClean="0">
                <a:latin typeface="+mj-lt"/>
                <a:ea typeface="Microsoft YaHei" pitchFamily="2"/>
                <a:cs typeface="Mangal" pitchFamily="2"/>
              </a:rPr>
              <a:t>-  </a:t>
            </a:r>
            <a:r>
              <a:rPr lang="sk-SK" sz="2000" dirty="0">
                <a:latin typeface="+mj-lt"/>
                <a:ea typeface="Microsoft YaHei" pitchFamily="2"/>
                <a:cs typeface="Mangal" pitchFamily="2"/>
              </a:rPr>
              <a:t>ekvivalentom </a:t>
            </a:r>
            <a:r>
              <a:rPr lang="sk-SK" sz="2000" dirty="0" smtClean="0">
                <a:latin typeface="+mj-lt"/>
                <a:ea typeface="Microsoft YaHei" pitchFamily="2"/>
                <a:cs typeface="Mangal" pitchFamily="2"/>
              </a:rPr>
              <a:t>pojmu </a:t>
            </a:r>
            <a:r>
              <a:rPr lang="sk-SK" sz="2000" i="1" dirty="0" smtClean="0">
                <a:latin typeface="+mj-lt"/>
                <a:ea typeface="Microsoft YaHei" pitchFamily="2"/>
                <a:cs typeface="Mangal" pitchFamily="2"/>
              </a:rPr>
              <a:t>vesmír</a:t>
            </a:r>
            <a:r>
              <a:rPr lang="sk-SK" sz="2000" dirty="0">
                <a:latin typeface="+mj-lt"/>
                <a:ea typeface="Microsoft YaHei" pitchFamily="2"/>
                <a:cs typeface="Mangal" pitchFamily="2"/>
              </a:rPr>
              <a:t>)</a:t>
            </a:r>
          </a:p>
          <a:p>
            <a:pPr marL="0" marR="36356" indent="450313" algn="just">
              <a:lnSpc>
                <a:spcPct val="150000"/>
              </a:lnSpc>
            </a:pPr>
            <a:r>
              <a:rPr lang="sk-SK" sz="2000" dirty="0">
                <a:latin typeface="+mj-lt"/>
                <a:ea typeface="Microsoft YaHei" pitchFamily="2"/>
                <a:cs typeface="Mangal" pitchFamily="2"/>
              </a:rPr>
              <a:t>rozlišovanie medzi </a:t>
            </a:r>
            <a:r>
              <a:rPr lang="sk-SK" sz="2000" i="1" dirty="0">
                <a:latin typeface="+mj-lt"/>
                <a:ea typeface="Microsoft YaHei" pitchFamily="2"/>
                <a:cs typeface="Mangal" pitchFamily="2"/>
              </a:rPr>
              <a:t>prírodou neživou</a:t>
            </a:r>
            <a:r>
              <a:rPr lang="sk-SK" sz="2000" dirty="0">
                <a:latin typeface="+mj-lt"/>
                <a:ea typeface="Microsoft YaHei" pitchFamily="2"/>
                <a:cs typeface="Mangal" pitchFamily="2"/>
              </a:rPr>
              <a:t> (abiotickou) a jej </a:t>
            </a:r>
            <a:r>
              <a:rPr lang="sk-SK" sz="2000" i="1" dirty="0">
                <a:latin typeface="+mj-lt"/>
                <a:ea typeface="Microsoft YaHei" pitchFamily="2"/>
                <a:cs typeface="Mangal" pitchFamily="2"/>
              </a:rPr>
              <a:t>živými zložkami</a:t>
            </a:r>
            <a:r>
              <a:rPr lang="sk-SK" sz="2000" dirty="0">
                <a:latin typeface="+mj-lt"/>
                <a:ea typeface="Microsoft YaHei" pitchFamily="2"/>
                <a:cs typeface="Mangal" pitchFamily="2"/>
              </a:rPr>
              <a:t> (</a:t>
            </a:r>
            <a:r>
              <a:rPr lang="sk-SK" sz="2000" dirty="0" err="1">
                <a:latin typeface="+mj-lt"/>
                <a:ea typeface="Microsoft YaHei" pitchFamily="2"/>
                <a:cs typeface="Mangal" pitchFamily="2"/>
              </a:rPr>
              <a:t>biota</a:t>
            </a:r>
            <a:r>
              <a:rPr lang="sk-SK" sz="2000" dirty="0" smtClean="0">
                <a:latin typeface="+mj-lt"/>
                <a:ea typeface="Microsoft YaHei" pitchFamily="2"/>
                <a:cs typeface="Mangal" pitchFamily="2"/>
              </a:rPr>
              <a:t>)</a:t>
            </a:r>
            <a:endParaRPr lang="sk-SK" sz="2000" dirty="0">
              <a:latin typeface="+mj-lt"/>
              <a:ea typeface="Microsoft YaHei" pitchFamily="2"/>
              <a:cs typeface="Mangal" pitchFamily="2"/>
            </a:endParaRPr>
          </a:p>
          <a:p>
            <a:pPr marL="0" marR="36356" indent="450313" algn="just">
              <a:lnSpc>
                <a:spcPct val="150000"/>
              </a:lnSpc>
            </a:pPr>
            <a:r>
              <a:rPr lang="sk-SK" sz="2000" dirty="0">
                <a:latin typeface="+mj-lt"/>
                <a:ea typeface="Microsoft YaHei" pitchFamily="2"/>
                <a:cs typeface="Mangal" pitchFamily="2"/>
              </a:rPr>
              <a:t>vzájomné väzby a vplyvy: neživá príroda poskytuje životu predovšetkým látkové a energetické zdroje (voda, minerály, atmosféra</a:t>
            </a:r>
            <a:r>
              <a:rPr lang="sk-SK" sz="2000" dirty="0" smtClean="0">
                <a:latin typeface="+mj-lt"/>
                <a:ea typeface="Microsoft YaHei" pitchFamily="2"/>
                <a:cs typeface="Mangal" pitchFamily="2"/>
              </a:rPr>
              <a:t>)</a:t>
            </a:r>
            <a:endParaRPr lang="sk-SK" sz="2000" dirty="0">
              <a:latin typeface="+mj-lt"/>
              <a:ea typeface="Microsoft YaHei" pitchFamily="2"/>
              <a:cs typeface="Mangal" pitchFamily="2"/>
            </a:endParaRPr>
          </a:p>
          <a:p>
            <a:pPr marL="0" marR="36356" indent="450313" algn="just">
              <a:lnSpc>
                <a:spcPct val="150000"/>
              </a:lnSpc>
            </a:pPr>
            <a:r>
              <a:rPr lang="sk-SK" sz="2000" dirty="0">
                <a:latin typeface="+mj-lt"/>
                <a:ea typeface="Microsoft YaHei" pitchFamily="2"/>
                <a:cs typeface="Mangal" pitchFamily="2"/>
              </a:rPr>
              <a:t>ľudská kreativita </a:t>
            </a:r>
            <a:r>
              <a:rPr lang="sk-SK" sz="2000" dirty="0" smtClean="0">
                <a:latin typeface="+mj-lt"/>
                <a:ea typeface="Microsoft YaHei" pitchFamily="2"/>
                <a:cs typeface="Mangal" pitchFamily="2"/>
              </a:rPr>
              <a:t> - pretváranie prírody - </a:t>
            </a:r>
            <a:r>
              <a:rPr lang="sk-SK" sz="2000" i="1" dirty="0" smtClean="0">
                <a:latin typeface="+mj-lt"/>
                <a:ea typeface="Microsoft YaHei" pitchFamily="2"/>
                <a:cs typeface="Mangal" pitchFamily="2"/>
              </a:rPr>
              <a:t>kultúra</a:t>
            </a:r>
            <a:endParaRPr lang="sk-SK" sz="2000" dirty="0">
              <a:latin typeface="+mj-lt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„Zobrať </a:t>
            </a:r>
            <a:r>
              <a:rPr lang="sk-SK" dirty="0"/>
              <a:t>do úvahy záujmy každej bytosti  a to bez ohľadu na to, o aké záujmy ide.“ (</a:t>
            </a:r>
            <a:r>
              <a:rPr lang="sk-SK" dirty="0" err="1"/>
              <a:t>Singer</a:t>
            </a:r>
            <a:r>
              <a:rPr lang="sk-SK" dirty="0"/>
              <a:t> 2004, s. 43</a:t>
            </a:r>
            <a:r>
              <a:rPr lang="sk-SK" dirty="0" smtClean="0"/>
              <a:t>)</a:t>
            </a:r>
          </a:p>
          <a:p>
            <a:r>
              <a:rPr lang="sk-SK" dirty="0" smtClean="0"/>
              <a:t>Ako </a:t>
            </a:r>
            <a:r>
              <a:rPr lang="sk-SK" dirty="0"/>
              <a:t>môžeme vedieť, aké záujmy majú iné bytosti? </a:t>
            </a:r>
            <a:endParaRPr lang="sk-SK" dirty="0" smtClean="0"/>
          </a:p>
          <a:p>
            <a:r>
              <a:rPr lang="sk-SK" dirty="0" smtClean="0"/>
              <a:t>Kto </a:t>
            </a:r>
            <a:r>
              <a:rPr lang="sk-SK" dirty="0"/>
              <a:t>sa vie do iných bytostí plnohodnotne vcítiť? </a:t>
            </a:r>
            <a:endParaRPr lang="sk-SK" dirty="0" smtClean="0"/>
          </a:p>
          <a:p>
            <a:r>
              <a:rPr lang="sk-SK" dirty="0"/>
              <a:t>Omylom </a:t>
            </a:r>
            <a:r>
              <a:rPr lang="sk-SK" dirty="0" smtClean="0"/>
              <a:t>biocentrizmu: </a:t>
            </a:r>
            <a:r>
              <a:rPr lang="sk-SK" dirty="0"/>
              <a:t>myslí</a:t>
            </a:r>
            <a:r>
              <a:rPr lang="sk-SK" dirty="0" smtClean="0"/>
              <a:t>, si </a:t>
            </a:r>
            <a:r>
              <a:rPr lang="sk-SK" dirty="0"/>
              <a:t>že nie je antropocentrický </a:t>
            </a:r>
            <a:r>
              <a:rPr lang="sk-SK" dirty="0" smtClean="0"/>
              <a:t>(si zakladá </a:t>
            </a:r>
            <a:r>
              <a:rPr lang="sk-SK" dirty="0"/>
              <a:t>na kategórii ľudskej zodpovednosti a ľudskosti</a:t>
            </a:r>
            <a:r>
              <a:rPr lang="sk-SK" dirty="0" smtClean="0"/>
              <a:t>)</a:t>
            </a:r>
          </a:p>
          <a:p>
            <a:r>
              <a:rPr lang="sk-SK" dirty="0"/>
              <a:t>Č</a:t>
            </a:r>
            <a:r>
              <a:rPr lang="sk-SK" dirty="0" smtClean="0"/>
              <a:t>lovek </a:t>
            </a:r>
            <a:r>
              <a:rPr lang="sk-SK" dirty="0"/>
              <a:t>sa </a:t>
            </a:r>
            <a:r>
              <a:rPr lang="sk-SK" dirty="0" smtClean="0"/>
              <a:t>nedokáže </a:t>
            </a:r>
            <a:r>
              <a:rPr lang="sk-SK" dirty="0"/>
              <a:t>odpútať od </a:t>
            </a:r>
            <a:r>
              <a:rPr lang="sk-SK" dirty="0" smtClean="0"/>
              <a:t>človečenstva – mravnosť je </a:t>
            </a:r>
            <a:r>
              <a:rPr lang="sk-SK" dirty="0"/>
              <a:t>výlučne ľudskou </a:t>
            </a:r>
            <a:r>
              <a:rPr lang="sk-SK" dirty="0" smtClean="0"/>
              <a:t>vlastnosťou</a:t>
            </a:r>
          </a:p>
          <a:p>
            <a:r>
              <a:rPr lang="sk-SK" dirty="0"/>
              <a:t>U</a:t>
            </a:r>
            <a:r>
              <a:rPr lang="sk-SK" dirty="0" smtClean="0"/>
              <a:t>platniť mravnosť </a:t>
            </a:r>
            <a:r>
              <a:rPr lang="sk-SK" dirty="0"/>
              <a:t>na celú </a:t>
            </a:r>
            <a:r>
              <a:rPr lang="sk-SK" dirty="0" smtClean="0"/>
              <a:t>prírodu - opäť </a:t>
            </a:r>
            <a:r>
              <a:rPr lang="sk-SK" dirty="0"/>
              <a:t>uplatniť len antropocentrizmus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</a:t>
            </a:r>
            <a:r>
              <a:rPr lang="sk-SK" sz="4000" dirty="0" smtClean="0"/>
              <a:t>Odmietanie </a:t>
            </a:r>
            <a:r>
              <a:rPr lang="sk-SK" sz="4000" dirty="0"/>
              <a:t>antropocentrizmu</a:t>
            </a:r>
          </a:p>
        </p:txBody>
      </p:sp>
    </p:spTree>
    <p:extLst>
      <p:ext uri="{BB962C8B-B14F-4D97-AF65-F5344CB8AC3E}">
        <p14:creationId xmlns:p14="http://schemas.microsoft.com/office/powerpoint/2010/main" val="5016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A. </a:t>
            </a:r>
            <a:r>
              <a:rPr lang="sk-SK" dirty="0" err="1"/>
              <a:t>Naess</a:t>
            </a:r>
            <a:r>
              <a:rPr lang="sk-SK" dirty="0"/>
              <a:t> založil svoju hlbinnú ekológiu na rozširovaní vlastného JA, </a:t>
            </a:r>
            <a:endParaRPr lang="sk-SK" dirty="0" smtClean="0"/>
          </a:p>
          <a:p>
            <a:r>
              <a:rPr lang="sk-SK" dirty="0" smtClean="0"/>
              <a:t>F</a:t>
            </a:r>
            <a:r>
              <a:rPr lang="sk-SK" dirty="0"/>
              <a:t>. </a:t>
            </a:r>
            <a:r>
              <a:rPr lang="sk-SK" dirty="0" err="1"/>
              <a:t>Capra</a:t>
            </a:r>
            <a:r>
              <a:rPr lang="sk-SK" dirty="0"/>
              <a:t> na kritike racionality a miešaní poznatkov zo špeciálnych vied s náboženstvami (New </a:t>
            </a:r>
            <a:r>
              <a:rPr lang="sk-SK" dirty="0" err="1"/>
              <a:t>Age</a:t>
            </a:r>
            <a:r>
              <a:rPr lang="sk-SK" dirty="0"/>
              <a:t>), </a:t>
            </a:r>
            <a:endParaRPr lang="sk-SK" dirty="0" smtClean="0"/>
          </a:p>
          <a:p>
            <a:r>
              <a:rPr lang="sk-SK" dirty="0" err="1"/>
              <a:t>E</a:t>
            </a:r>
            <a:r>
              <a:rPr lang="sk-SK" dirty="0" err="1" smtClean="0"/>
              <a:t>kofeminizmus</a:t>
            </a:r>
            <a:r>
              <a:rPr lang="sk-SK" dirty="0" smtClean="0"/>
              <a:t> </a:t>
            </a:r>
            <a:r>
              <a:rPr lang="sk-SK" dirty="0"/>
              <a:t>na inakosti a pluralite, </a:t>
            </a:r>
            <a:endParaRPr lang="sk-SK" dirty="0" smtClean="0"/>
          </a:p>
          <a:p>
            <a:r>
              <a:rPr lang="sk-SK" dirty="0" err="1" smtClean="0"/>
              <a:t>zoocentrizmus</a:t>
            </a:r>
            <a:r>
              <a:rPr lang="sk-SK" dirty="0" smtClean="0"/>
              <a:t> </a:t>
            </a:r>
            <a:r>
              <a:rPr lang="sk-SK" dirty="0"/>
              <a:t>na rovnostárstve cítiacich bytostí a ich záujmov, </a:t>
            </a:r>
            <a:endParaRPr lang="sk-SK" dirty="0" smtClean="0"/>
          </a:p>
          <a:p>
            <a:r>
              <a:rPr lang="sk-SK" dirty="0" smtClean="0"/>
              <a:t>E</a:t>
            </a:r>
            <a:r>
              <a:rPr lang="sk-SK" dirty="0"/>
              <a:t>. </a:t>
            </a:r>
            <a:r>
              <a:rPr lang="sk-SK" dirty="0" err="1"/>
              <a:t>Kohák</a:t>
            </a:r>
            <a:r>
              <a:rPr lang="sk-SK" dirty="0"/>
              <a:t> na kresťanskom </a:t>
            </a:r>
            <a:r>
              <a:rPr lang="sk-SK" dirty="0" err="1"/>
              <a:t>antropomorfizme</a:t>
            </a:r>
            <a:r>
              <a:rPr lang="sk-SK" dirty="0"/>
              <a:t>, </a:t>
            </a:r>
            <a:endParaRPr lang="sk-SK" dirty="0" smtClean="0"/>
          </a:p>
          <a:p>
            <a:r>
              <a:rPr lang="sk-SK" dirty="0" smtClean="0"/>
              <a:t>J</a:t>
            </a:r>
            <a:r>
              <a:rPr lang="sk-SK" dirty="0"/>
              <a:t>. </a:t>
            </a:r>
            <a:r>
              <a:rPr lang="sk-SK" dirty="0" err="1"/>
              <a:t>Lovelock</a:t>
            </a:r>
            <a:r>
              <a:rPr lang="sk-SK" dirty="0"/>
              <a:t> na metaforickej mystifikácii, a pod.</a:t>
            </a:r>
            <a:endParaRPr lang="sk-SK" i="1" dirty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Neukotvenosť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9980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sz="4000" dirty="0">
                <a:ea typeface="Microsoft YaHei" pitchFamily="2"/>
                <a:cs typeface="Mangal" pitchFamily="2"/>
              </a:rPr>
              <a:t>Diverzita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384675"/>
          </a:xfrm>
        </p:spPr>
        <p:txBody>
          <a:bodyPr>
            <a:no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9pPr>
          </a:lstStyle>
          <a:p>
            <a:pPr marL="0" marR="36356" indent="450313" algn="just">
              <a:lnSpc>
                <a:spcPct val="150000"/>
              </a:lnSpc>
            </a:pPr>
            <a:r>
              <a:rPr lang="sk-SK" sz="1800" dirty="0" smtClean="0">
                <a:solidFill>
                  <a:srgbClr val="000000"/>
                </a:solidFill>
                <a:latin typeface="+mj-lt"/>
                <a:ea typeface="Microsoft YaHei" pitchFamily="2"/>
                <a:cs typeface="Mangal" pitchFamily="2"/>
              </a:rPr>
              <a:t>druhová pestrosť - rozmanitosť</a:t>
            </a:r>
            <a:endParaRPr lang="sk-SK" sz="1800" dirty="0">
              <a:solidFill>
                <a:srgbClr val="000000"/>
              </a:solidFill>
              <a:latin typeface="+mj-lt"/>
              <a:ea typeface="Microsoft YaHei" pitchFamily="2"/>
              <a:cs typeface="Mangal" pitchFamily="2"/>
            </a:endParaRPr>
          </a:p>
          <a:p>
            <a:pPr marL="0" marR="36356" indent="450313" algn="just">
              <a:lnSpc>
                <a:spcPct val="150000"/>
              </a:lnSpc>
            </a:pPr>
            <a:r>
              <a:rPr lang="sk-SK" sz="1800" dirty="0" smtClean="0">
                <a:latin typeface="+mj-lt"/>
                <a:ea typeface="Microsoft YaHei" pitchFamily="2"/>
                <a:cs typeface="Mangal" pitchFamily="2"/>
              </a:rPr>
              <a:t>význam pre </a:t>
            </a:r>
            <a:r>
              <a:rPr lang="sk-SK" sz="1800" dirty="0">
                <a:latin typeface="+mj-lt"/>
                <a:ea typeface="Microsoft YaHei" pitchFamily="2"/>
                <a:cs typeface="Mangal" pitchFamily="2"/>
              </a:rPr>
              <a:t>rovnovážne fungovanie spoločenstiev</a:t>
            </a:r>
          </a:p>
          <a:p>
            <a:pPr marL="0" marR="36356" indent="450313" algn="just">
              <a:lnSpc>
                <a:spcPct val="150000"/>
              </a:lnSpc>
            </a:pPr>
            <a:r>
              <a:rPr lang="sk-SK" sz="1800" dirty="0">
                <a:latin typeface="+mj-lt"/>
                <a:ea typeface="Microsoft YaHei" pitchFamily="2"/>
                <a:cs typeface="Mangal" pitchFamily="2"/>
              </a:rPr>
              <a:t>jedno z elementárnych </a:t>
            </a:r>
            <a:r>
              <a:rPr lang="sk-SK" sz="1800" dirty="0" smtClean="0">
                <a:latin typeface="+mj-lt"/>
                <a:ea typeface="Microsoft YaHei" pitchFamily="2"/>
                <a:cs typeface="Mangal" pitchFamily="2"/>
              </a:rPr>
              <a:t>pravidiel: </a:t>
            </a:r>
            <a:r>
              <a:rPr lang="sk-SK" sz="1800" dirty="0">
                <a:latin typeface="+mj-lt"/>
                <a:ea typeface="Microsoft YaHei" pitchFamily="2"/>
                <a:cs typeface="Mangal" pitchFamily="2"/>
              </a:rPr>
              <a:t>čím je spoločenstvo </a:t>
            </a:r>
            <a:r>
              <a:rPr lang="sk-SK" sz="1800" dirty="0" err="1">
                <a:latin typeface="+mj-lt"/>
                <a:ea typeface="Microsoft YaHei" pitchFamily="2"/>
                <a:cs typeface="Mangal" pitchFamily="2"/>
              </a:rPr>
              <a:t>diverzifikovanejšie</a:t>
            </a:r>
            <a:r>
              <a:rPr lang="sk-SK" sz="1800" dirty="0">
                <a:latin typeface="+mj-lt"/>
                <a:ea typeface="Microsoft YaHei" pitchFamily="2"/>
                <a:cs typeface="Mangal" pitchFamily="2"/>
              </a:rPr>
              <a:t> (pestrejšie),tým je </a:t>
            </a:r>
            <a:r>
              <a:rPr lang="sk-SK" sz="1800" dirty="0" smtClean="0">
                <a:latin typeface="+mj-lt"/>
                <a:ea typeface="Microsoft YaHei" pitchFamily="2"/>
                <a:cs typeface="Mangal" pitchFamily="2"/>
              </a:rPr>
              <a:t>stabilnejšie </a:t>
            </a:r>
            <a:r>
              <a:rPr lang="sk-SK" sz="1800" dirty="0">
                <a:latin typeface="+mj-lt"/>
                <a:ea typeface="Microsoft YaHei" pitchFamily="2"/>
                <a:cs typeface="Mangal" pitchFamily="2"/>
              </a:rPr>
              <a:t>a lepšie prosperuje.</a:t>
            </a:r>
          </a:p>
          <a:p>
            <a:pPr marL="0" marR="36356" indent="450313" algn="just">
              <a:lnSpc>
                <a:spcPct val="150000"/>
              </a:lnSpc>
            </a:pPr>
            <a:r>
              <a:rPr lang="sk-SK" sz="1800" dirty="0">
                <a:latin typeface="+mj-lt"/>
                <a:ea typeface="Microsoft YaHei" pitchFamily="2"/>
                <a:cs typeface="Mangal" pitchFamily="2"/>
              </a:rPr>
              <a:t>v</a:t>
            </a:r>
            <a:r>
              <a:rPr lang="sk-SK" sz="1800" dirty="0" smtClean="0">
                <a:latin typeface="+mj-lt"/>
                <a:ea typeface="Microsoft YaHei" pitchFamily="2"/>
                <a:cs typeface="Mangal" pitchFamily="2"/>
              </a:rPr>
              <a:t>lk či komár škodcami? každý typ organizmu </a:t>
            </a:r>
            <a:r>
              <a:rPr lang="sk-SK" sz="1800" dirty="0">
                <a:latin typeface="+mj-lt"/>
                <a:ea typeface="Microsoft YaHei" pitchFamily="2"/>
                <a:cs typeface="Mangal" pitchFamily="2"/>
              </a:rPr>
              <a:t>má </a:t>
            </a:r>
            <a:r>
              <a:rPr lang="sk-SK" sz="1800" dirty="0" smtClean="0">
                <a:latin typeface="+mj-lt"/>
                <a:ea typeface="Microsoft YaHei" pitchFamily="2"/>
                <a:cs typeface="Mangal" pitchFamily="2"/>
              </a:rPr>
              <a:t>v ekosystéme dôležitou </a:t>
            </a:r>
            <a:r>
              <a:rPr lang="sk-SK" sz="1800" dirty="0">
                <a:latin typeface="+mj-lt"/>
                <a:ea typeface="Microsoft YaHei" pitchFamily="2"/>
                <a:cs typeface="Mangal" pitchFamily="2"/>
              </a:rPr>
              <a:t>rolu -</a:t>
            </a:r>
            <a:r>
              <a:rPr lang="sk-SK" sz="1800" dirty="0" smtClean="0">
                <a:latin typeface="+mj-lt"/>
                <a:ea typeface="Microsoft YaHei" pitchFamily="2"/>
                <a:cs typeface="Mangal" pitchFamily="2"/>
              </a:rPr>
              <a:t> </a:t>
            </a:r>
            <a:r>
              <a:rPr lang="sk-SK" sz="1800" dirty="0">
                <a:latin typeface="+mj-lt"/>
                <a:ea typeface="Microsoft YaHei" pitchFamily="2"/>
                <a:cs typeface="Mangal" pitchFamily="2"/>
              </a:rPr>
              <a:t>prispieva </a:t>
            </a:r>
            <a:r>
              <a:rPr lang="sk-SK" sz="1800" dirty="0" smtClean="0">
                <a:latin typeface="+mj-lt"/>
                <a:ea typeface="Microsoft YaHei" pitchFamily="2"/>
                <a:cs typeface="Mangal" pitchFamily="2"/>
              </a:rPr>
              <a:t>k </a:t>
            </a:r>
            <a:r>
              <a:rPr lang="sk-SK" sz="1800" dirty="0">
                <a:latin typeface="+mj-lt"/>
                <a:ea typeface="Microsoft YaHei" pitchFamily="2"/>
                <a:cs typeface="Mangal" pitchFamily="2"/>
              </a:rPr>
              <a:t>rovnovážnemu fungovaniu.</a:t>
            </a:r>
          </a:p>
          <a:p>
            <a:pPr marL="0" marR="36356" indent="450313" algn="just">
              <a:lnSpc>
                <a:spcPct val="150000"/>
              </a:lnSpc>
            </a:pPr>
            <a:r>
              <a:rPr lang="sk-SK" sz="1800" dirty="0">
                <a:latin typeface="+mj-lt"/>
                <a:ea typeface="Microsoft YaHei" pitchFamily="2"/>
                <a:cs typeface="Mangal" pitchFamily="2"/>
              </a:rPr>
              <a:t>znižovanie diverzity jedným z najväčších rizík pre zachovanie </a:t>
            </a:r>
            <a:r>
              <a:rPr lang="sk-SK" sz="1800" dirty="0" smtClean="0">
                <a:latin typeface="+mj-lt"/>
                <a:ea typeface="Microsoft YaHei" pitchFamily="2"/>
                <a:cs typeface="Mangal" pitchFamily="2"/>
              </a:rPr>
              <a:t>obývateľnosti planéty</a:t>
            </a:r>
            <a:endParaRPr lang="sk-SK" sz="1800" dirty="0">
              <a:latin typeface="+mj-lt"/>
              <a:ea typeface="Microsoft YaHei" pitchFamily="2"/>
              <a:cs typeface="Mangal" pitchFamily="2"/>
            </a:endParaRPr>
          </a:p>
          <a:p>
            <a:pPr marL="0" marR="36356" indent="450313" algn="just">
              <a:lnSpc>
                <a:spcPct val="150000"/>
              </a:lnSpc>
            </a:pPr>
            <a:r>
              <a:rPr lang="sk-SK" sz="1800" dirty="0" err="1" smtClean="0">
                <a:latin typeface="+mj-lt"/>
                <a:ea typeface="Microsoft YaHei" pitchFamily="2"/>
                <a:cs typeface="Mangal" pitchFamily="2"/>
              </a:rPr>
              <a:t>antropogénne</a:t>
            </a:r>
            <a:r>
              <a:rPr lang="sk-SK" sz="1800" dirty="0" smtClean="0">
                <a:latin typeface="+mj-lt"/>
                <a:ea typeface="Microsoft YaHei" pitchFamily="2"/>
                <a:cs typeface="Mangal" pitchFamily="2"/>
              </a:rPr>
              <a:t> </a:t>
            </a:r>
            <a:r>
              <a:rPr lang="sk-SK" sz="1800" dirty="0">
                <a:latin typeface="+mj-lt"/>
                <a:ea typeface="Microsoft YaHei" pitchFamily="2"/>
                <a:cs typeface="Mangal" pitchFamily="2"/>
              </a:rPr>
              <a:t>znižovanie diverzity (zabíjanie organizmov či ich vymieranie v dôsledku človekom spôsobených zmien prostredia)  - progresívne postupujúca negatívna premena </a:t>
            </a:r>
            <a:r>
              <a:rPr lang="sk-SK" sz="1800" dirty="0" smtClean="0">
                <a:latin typeface="+mj-lt"/>
                <a:ea typeface="Microsoft YaHei" pitchFamily="2"/>
                <a:cs typeface="Mangal" pitchFamily="2"/>
              </a:rPr>
              <a:t>(technickej civilizácia)</a:t>
            </a:r>
            <a:endParaRPr lang="sk-SK" sz="1800" dirty="0">
              <a:latin typeface="+mj-lt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sz="4000" dirty="0">
                <a:ea typeface="Microsoft YaHei" pitchFamily="2"/>
                <a:cs typeface="Mangal" pitchFamily="2"/>
              </a:rPr>
              <a:t>Problémy prostredia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0" y="1563688"/>
            <a:ext cx="9072563" cy="5635625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9pPr>
          </a:lstStyle>
          <a:p>
            <a:pPr marL="342900" marR="36356" indent="-342900" algn="just">
              <a:lnSpc>
                <a:spcPct val="150000"/>
              </a:lnSpc>
            </a:pPr>
            <a:r>
              <a:rPr lang="sk-SK" sz="2000" dirty="0" smtClean="0"/>
              <a:t>Globálne </a:t>
            </a:r>
            <a:r>
              <a:rPr lang="sk-SK" sz="2000" dirty="0"/>
              <a:t>problémy </a:t>
            </a:r>
            <a:r>
              <a:rPr lang="sk-SK" sz="2000" dirty="0" smtClean="0"/>
              <a:t>- </a:t>
            </a:r>
          </a:p>
          <a:p>
            <a:pPr marL="774900" marR="36356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k-SK" sz="1600" dirty="0" smtClean="0"/>
              <a:t>navzájom prepojené</a:t>
            </a:r>
          </a:p>
          <a:p>
            <a:pPr marL="774900" marR="36356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k-SK" sz="1600" dirty="0" smtClean="0"/>
              <a:t>synergicky pôsobiace</a:t>
            </a:r>
          </a:p>
          <a:p>
            <a:pPr marL="774900" marR="36356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k-SK" sz="1600" dirty="0" smtClean="0"/>
              <a:t>univerzálne vo svojich dopadoch - dotýkajú sa celej našej planéty (</a:t>
            </a:r>
            <a:r>
              <a:rPr lang="sk-SK" sz="1600" dirty="0" err="1" smtClean="0"/>
              <a:t>bioty</a:t>
            </a:r>
            <a:r>
              <a:rPr lang="sk-SK" sz="1600" dirty="0" smtClean="0"/>
              <a:t> i ľudskej populácie)</a:t>
            </a:r>
          </a:p>
          <a:p>
            <a:pPr marL="342900" marR="36356" indent="-342900" algn="just">
              <a:lnSpc>
                <a:spcPct val="150000"/>
              </a:lnSpc>
            </a:pPr>
            <a:r>
              <a:rPr lang="sk-SK" sz="2000" dirty="0" err="1">
                <a:latin typeface="Times New Roman" pitchFamily="18"/>
              </a:rPr>
              <a:t>N</a:t>
            </a:r>
            <a:r>
              <a:rPr lang="sk-SK" sz="2000" dirty="0" err="1" smtClean="0">
                <a:latin typeface="Times New Roman" pitchFamily="18"/>
              </a:rPr>
              <a:t>ebezpečie</a:t>
            </a:r>
            <a:r>
              <a:rPr lang="sk-SK" sz="2000" dirty="0" smtClean="0">
                <a:latin typeface="Times New Roman" pitchFamily="18"/>
              </a:rPr>
              <a:t> </a:t>
            </a:r>
            <a:r>
              <a:rPr lang="sk-SK" sz="2000" dirty="0">
                <a:latin typeface="Times New Roman" pitchFamily="18"/>
              </a:rPr>
              <a:t>vojenského konfliktu (lokálne strety majú potenciál do celosvetového konfliktu,  tiež  spôsobujú priamu devastáciu životného prostredia)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sk-SK" sz="2000" dirty="0" smtClean="0">
                <a:latin typeface="Times New Roman" pitchFamily="18"/>
              </a:rPr>
              <a:t>Rast </a:t>
            </a:r>
            <a:r>
              <a:rPr lang="sk-SK" sz="2000" dirty="0">
                <a:latin typeface="Times New Roman" pitchFamily="18"/>
              </a:rPr>
              <a:t>ľudskej populácie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sk-SK" sz="2000" dirty="0" smtClean="0">
                <a:latin typeface="Times New Roman" pitchFamily="18"/>
              </a:rPr>
              <a:t>Problém </a:t>
            </a:r>
            <a:r>
              <a:rPr lang="sk-SK" sz="2000" dirty="0">
                <a:latin typeface="Times New Roman" pitchFamily="18"/>
              </a:rPr>
              <a:t>vyčerpania prírodných zdrojov (vrátane potravinového problému)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sk-SK" sz="2000" dirty="0" smtClean="0">
                <a:latin typeface="Times New Roman" pitchFamily="18"/>
              </a:rPr>
              <a:t>Degradácia </a:t>
            </a:r>
            <a:r>
              <a:rPr lang="sk-SK" sz="2000" dirty="0">
                <a:latin typeface="Times New Roman" pitchFamily="18"/>
              </a:rPr>
              <a:t>celku biosféry (zamorenie, znečistenie a vyčerpanie v dôsledku technologických procesov</a:t>
            </a:r>
            <a:r>
              <a:rPr lang="sk-SK" sz="2000" dirty="0" smtClean="0">
                <a:latin typeface="Times New Roman" pitchFamily="18"/>
              </a:rPr>
              <a:t>)</a:t>
            </a:r>
            <a:endParaRPr lang="sk-SK" sz="2000" dirty="0">
              <a:latin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sz="4000" dirty="0">
                <a:ea typeface="Microsoft YaHei" pitchFamily="2"/>
                <a:cs typeface="Mangal" pitchFamily="2"/>
              </a:rPr>
              <a:t>Environmentálna </a:t>
            </a:r>
            <a:r>
              <a:rPr lang="sk-SK" sz="4000" dirty="0" err="1">
                <a:ea typeface="Microsoft YaHei" pitchFamily="2"/>
                <a:cs typeface="Mangal" pitchFamily="2"/>
              </a:rPr>
              <a:t>axiológia</a:t>
            </a:r>
            <a:endParaRPr lang="sk-SK" sz="4000" dirty="0">
              <a:ea typeface="Microsoft YaHei" pitchFamily="2"/>
              <a:cs typeface="Mangal" pitchFamily="2"/>
            </a:endParaRP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384675"/>
          </a:xfrm>
        </p:spPr>
        <p:txBody>
          <a:bodyPr>
            <a:no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9pPr>
          </a:lstStyle>
          <a:p>
            <a:pPr marL="0" marR="36356" indent="450313" algn="just">
              <a:buNone/>
            </a:pPr>
            <a:r>
              <a:rPr lang="sk-SK" sz="2400" dirty="0">
                <a:latin typeface="+mj-lt"/>
              </a:rPr>
              <a:t>A. N. </a:t>
            </a:r>
            <a:r>
              <a:rPr lang="sk-SK" sz="2400" dirty="0" err="1">
                <a:latin typeface="+mj-lt"/>
              </a:rPr>
              <a:t>Whithead</a:t>
            </a:r>
            <a:r>
              <a:rPr lang="sk-SK" sz="2400" dirty="0">
                <a:latin typeface="+mj-lt"/>
              </a:rPr>
              <a:t> prepája ontologickú a </a:t>
            </a:r>
            <a:r>
              <a:rPr lang="sk-SK" sz="2400" dirty="0" err="1">
                <a:latin typeface="+mj-lt"/>
              </a:rPr>
              <a:t>axiologickú</a:t>
            </a:r>
            <a:r>
              <a:rPr lang="sk-SK" sz="2400">
                <a:latin typeface="+mj-lt"/>
              </a:rPr>
              <a:t> </a:t>
            </a:r>
            <a:r>
              <a:rPr lang="sk-SK" sz="2400" smtClean="0">
                <a:latin typeface="+mj-lt"/>
              </a:rPr>
              <a:t>perspektívu</a:t>
            </a:r>
            <a:r>
              <a:rPr lang="sk-SK" sz="2400" dirty="0">
                <a:latin typeface="+mj-lt"/>
              </a:rPr>
              <a:t>:</a:t>
            </a:r>
          </a:p>
          <a:p>
            <a:pPr marL="0" marR="36356" indent="450313" algn="just">
              <a:buNone/>
            </a:pPr>
            <a:r>
              <a:rPr lang="sk-SK" sz="2400" dirty="0">
                <a:latin typeface="+mj-lt"/>
              </a:rPr>
              <a:t>„1.Každá jednotlivá </a:t>
            </a:r>
            <a:r>
              <a:rPr lang="sk-SK" sz="2400" dirty="0" err="1">
                <a:latin typeface="+mj-lt"/>
              </a:rPr>
              <a:t>věc</a:t>
            </a:r>
            <a:r>
              <a:rPr lang="sk-SK" sz="2400" dirty="0">
                <a:latin typeface="+mj-lt"/>
              </a:rPr>
              <a:t> je </a:t>
            </a:r>
            <a:r>
              <a:rPr lang="sk-SK" sz="2400" dirty="0" err="1">
                <a:latin typeface="+mj-lt"/>
              </a:rPr>
              <a:t>nenahraditelnou</a:t>
            </a:r>
            <a:r>
              <a:rPr lang="sk-SK" sz="2400" dirty="0">
                <a:latin typeface="+mj-lt"/>
              </a:rPr>
              <a:t> hodnotou, </a:t>
            </a:r>
            <a:r>
              <a:rPr lang="sk-SK" sz="2400" dirty="0" err="1">
                <a:latin typeface="+mj-lt"/>
              </a:rPr>
              <a:t>neboť</a:t>
            </a:r>
            <a:r>
              <a:rPr lang="sk-SK" sz="2400" dirty="0">
                <a:latin typeface="+mj-lt"/>
              </a:rPr>
              <a:t> každá </a:t>
            </a:r>
            <a:r>
              <a:rPr lang="sk-SK" sz="2400" dirty="0" err="1">
                <a:latin typeface="+mj-lt"/>
              </a:rPr>
              <a:t>věc</a:t>
            </a:r>
            <a:r>
              <a:rPr lang="sk-SK" sz="2400" dirty="0">
                <a:latin typeface="+mj-lt"/>
              </a:rPr>
              <a:t> je novým </a:t>
            </a:r>
            <a:r>
              <a:rPr lang="sk-SK" sz="2400" dirty="0" err="1">
                <a:latin typeface="+mj-lt"/>
              </a:rPr>
              <a:t>tvůrčím</a:t>
            </a:r>
            <a:r>
              <a:rPr lang="sk-SK" sz="2400" dirty="0">
                <a:latin typeface="+mj-lt"/>
              </a:rPr>
              <a:t> </a:t>
            </a:r>
            <a:r>
              <a:rPr lang="sk-SK" sz="2400" dirty="0" err="1">
                <a:latin typeface="+mj-lt"/>
              </a:rPr>
              <a:t>přístupem</a:t>
            </a:r>
            <a:r>
              <a:rPr lang="sk-SK" sz="2400" dirty="0">
                <a:latin typeface="+mj-lt"/>
              </a:rPr>
              <a:t> </a:t>
            </a:r>
            <a:r>
              <a:rPr lang="sk-SK" sz="2400" dirty="0" err="1">
                <a:latin typeface="+mj-lt"/>
              </a:rPr>
              <a:t>ke</a:t>
            </a:r>
            <a:r>
              <a:rPr lang="sk-SK" sz="2400" dirty="0">
                <a:latin typeface="+mj-lt"/>
              </a:rPr>
              <a:t> </a:t>
            </a:r>
            <a:r>
              <a:rPr lang="sk-SK" sz="2400" dirty="0" err="1">
                <a:latin typeface="+mj-lt"/>
              </a:rPr>
              <a:t>světu</a:t>
            </a:r>
            <a:r>
              <a:rPr lang="sk-SK" sz="2400" dirty="0">
                <a:latin typeface="+mj-lt"/>
              </a:rPr>
              <a:t> – </a:t>
            </a:r>
            <a:r>
              <a:rPr lang="sk-SK" sz="2400" dirty="0" err="1">
                <a:latin typeface="+mj-lt"/>
              </a:rPr>
              <a:t>věc</a:t>
            </a:r>
            <a:r>
              <a:rPr lang="sk-SK" sz="2400" dirty="0">
                <a:latin typeface="+mj-lt"/>
              </a:rPr>
              <a:t>  vzniká </a:t>
            </a:r>
            <a:r>
              <a:rPr lang="sk-SK" sz="2400" dirty="0" err="1">
                <a:latin typeface="+mj-lt"/>
              </a:rPr>
              <a:t>jako</a:t>
            </a:r>
            <a:r>
              <a:rPr lang="sk-SK" sz="2400" dirty="0">
                <a:latin typeface="+mj-lt"/>
              </a:rPr>
              <a:t> </a:t>
            </a:r>
            <a:r>
              <a:rPr lang="sk-SK" sz="2400" dirty="0" err="1">
                <a:latin typeface="+mj-lt"/>
              </a:rPr>
              <a:t>konstelace</a:t>
            </a:r>
            <a:r>
              <a:rPr lang="sk-SK" sz="2400" dirty="0">
                <a:latin typeface="+mj-lt"/>
              </a:rPr>
              <a:t> </a:t>
            </a:r>
            <a:r>
              <a:rPr lang="sk-SK" sz="2400" dirty="0" err="1">
                <a:latin typeface="+mj-lt"/>
              </a:rPr>
              <a:t>podmínek</a:t>
            </a:r>
            <a:endParaRPr lang="sk-SK" sz="2400" dirty="0">
              <a:latin typeface="+mj-lt"/>
            </a:endParaRPr>
          </a:p>
          <a:p>
            <a:pPr marL="0" marR="36356" indent="450313" algn="just">
              <a:buNone/>
            </a:pPr>
            <a:r>
              <a:rPr lang="sk-SK" sz="2400" dirty="0">
                <a:latin typeface="+mj-lt"/>
              </a:rPr>
              <a:t>2.Každá </a:t>
            </a:r>
            <a:r>
              <a:rPr lang="sk-SK" sz="2400" dirty="0" err="1">
                <a:latin typeface="+mj-lt"/>
              </a:rPr>
              <a:t>věc</a:t>
            </a:r>
            <a:r>
              <a:rPr lang="sk-SK" sz="2400" dirty="0">
                <a:latin typeface="+mj-lt"/>
              </a:rPr>
              <a:t> je </a:t>
            </a:r>
            <a:r>
              <a:rPr lang="sk-SK" sz="2400" dirty="0" err="1">
                <a:latin typeface="+mj-lt"/>
              </a:rPr>
              <a:t>nedílně</a:t>
            </a:r>
            <a:r>
              <a:rPr lang="sk-SK" sz="2400" dirty="0">
                <a:latin typeface="+mj-lt"/>
              </a:rPr>
              <a:t> </a:t>
            </a:r>
            <a:r>
              <a:rPr lang="sk-SK" sz="2400" dirty="0" err="1">
                <a:latin typeface="+mj-lt"/>
              </a:rPr>
              <a:t>spojena</a:t>
            </a:r>
            <a:r>
              <a:rPr lang="sk-SK" sz="2400" dirty="0">
                <a:latin typeface="+mj-lt"/>
              </a:rPr>
              <a:t> </a:t>
            </a:r>
            <a:r>
              <a:rPr lang="sk-SK" sz="2400" dirty="0" err="1">
                <a:latin typeface="+mj-lt"/>
              </a:rPr>
              <a:t>se</a:t>
            </a:r>
            <a:r>
              <a:rPr lang="sk-SK" sz="2400" dirty="0">
                <a:latin typeface="+mj-lt"/>
              </a:rPr>
              <a:t> </a:t>
            </a:r>
            <a:r>
              <a:rPr lang="sk-SK" sz="2400" dirty="0" err="1">
                <a:latin typeface="+mj-lt"/>
              </a:rPr>
              <a:t>všemi</a:t>
            </a:r>
            <a:r>
              <a:rPr lang="sk-SK" sz="2400" dirty="0">
                <a:latin typeface="+mj-lt"/>
              </a:rPr>
              <a:t> </a:t>
            </a:r>
            <a:r>
              <a:rPr lang="sk-SK" sz="2400" dirty="0" err="1">
                <a:latin typeface="+mj-lt"/>
              </a:rPr>
              <a:t>ostatními</a:t>
            </a:r>
            <a:r>
              <a:rPr lang="sk-SK" sz="2400" dirty="0">
                <a:latin typeface="+mj-lt"/>
              </a:rPr>
              <a:t> </a:t>
            </a:r>
            <a:r>
              <a:rPr lang="sk-SK" sz="2400" dirty="0" err="1">
                <a:latin typeface="+mj-lt"/>
              </a:rPr>
              <a:t>věcmi</a:t>
            </a:r>
            <a:endParaRPr lang="sk-SK" sz="2400" dirty="0">
              <a:latin typeface="+mj-lt"/>
            </a:endParaRPr>
          </a:p>
          <a:p>
            <a:pPr marL="0" marR="36356" indent="450313" algn="just">
              <a:buNone/>
            </a:pPr>
            <a:r>
              <a:rPr lang="sk-SK" sz="2400" dirty="0">
                <a:latin typeface="+mj-lt"/>
              </a:rPr>
              <a:t>3.Každá </a:t>
            </a:r>
            <a:r>
              <a:rPr lang="sk-SK" sz="2400" dirty="0" err="1">
                <a:latin typeface="+mj-lt"/>
              </a:rPr>
              <a:t>věc</a:t>
            </a:r>
            <a:r>
              <a:rPr lang="sk-SK" sz="2400" dirty="0">
                <a:latin typeface="+mj-lt"/>
              </a:rPr>
              <a:t> je </a:t>
            </a:r>
            <a:r>
              <a:rPr lang="sk-SK" sz="2400" dirty="0" err="1">
                <a:latin typeface="+mj-lt"/>
              </a:rPr>
              <a:t>svým</a:t>
            </a:r>
            <a:r>
              <a:rPr lang="sk-SK" sz="2400" dirty="0">
                <a:latin typeface="+mj-lt"/>
              </a:rPr>
              <a:t> vlastním </a:t>
            </a:r>
            <a:r>
              <a:rPr lang="sk-SK" sz="2400" dirty="0" err="1">
                <a:latin typeface="+mj-lt"/>
              </a:rPr>
              <a:t>procesem</a:t>
            </a:r>
            <a:r>
              <a:rPr lang="sk-SK" sz="2400" dirty="0">
                <a:latin typeface="+mj-lt"/>
              </a:rPr>
              <a:t> </a:t>
            </a:r>
            <a:r>
              <a:rPr lang="sk-SK" sz="2400" dirty="0" err="1">
                <a:latin typeface="+mj-lt"/>
              </a:rPr>
              <a:t>sebevytváření</a:t>
            </a:r>
            <a:r>
              <a:rPr lang="sk-SK" sz="2400" dirty="0">
                <a:latin typeface="+mj-lt"/>
              </a:rPr>
              <a:t>, je </a:t>
            </a:r>
            <a:r>
              <a:rPr lang="sk-SK" sz="2400" dirty="0" err="1">
                <a:latin typeface="+mj-lt"/>
              </a:rPr>
              <a:t>chápána</a:t>
            </a:r>
            <a:r>
              <a:rPr lang="sk-SK" sz="2400" dirty="0">
                <a:latin typeface="+mj-lt"/>
              </a:rPr>
              <a:t> </a:t>
            </a:r>
            <a:r>
              <a:rPr lang="sk-SK" sz="2400" dirty="0" err="1">
                <a:latin typeface="+mj-lt"/>
              </a:rPr>
              <a:t>jako</a:t>
            </a:r>
            <a:r>
              <a:rPr lang="sk-SK" sz="2400" dirty="0">
                <a:latin typeface="+mj-lt"/>
              </a:rPr>
              <a:t> </a:t>
            </a:r>
            <a:r>
              <a:rPr lang="sk-SK" sz="2400" i="1" dirty="0" err="1">
                <a:latin typeface="+mj-lt"/>
              </a:rPr>
              <a:t>událost</a:t>
            </a:r>
            <a:r>
              <a:rPr lang="sk-SK" sz="2400" dirty="0">
                <a:latin typeface="+mj-lt"/>
              </a:rPr>
              <a:t> a je </a:t>
            </a:r>
            <a:r>
              <a:rPr lang="sk-SK" sz="2400" dirty="0" err="1">
                <a:latin typeface="+mj-lt"/>
              </a:rPr>
              <a:t>tudíž</a:t>
            </a:r>
            <a:r>
              <a:rPr lang="sk-SK" sz="2400" dirty="0">
                <a:latin typeface="+mj-lt"/>
              </a:rPr>
              <a:t> </a:t>
            </a:r>
            <a:r>
              <a:rPr lang="sk-SK" sz="2400" dirty="0" err="1">
                <a:latin typeface="+mj-lt"/>
              </a:rPr>
              <a:t>vnitřně</a:t>
            </a:r>
            <a:r>
              <a:rPr lang="sk-SK" sz="2400" dirty="0">
                <a:latin typeface="+mj-lt"/>
              </a:rPr>
              <a:t> hodnotná, </a:t>
            </a:r>
            <a:r>
              <a:rPr lang="sk-SK" sz="2400" dirty="0" err="1">
                <a:latin typeface="+mj-lt"/>
              </a:rPr>
              <a:t>neboť</a:t>
            </a:r>
            <a:r>
              <a:rPr lang="sk-SK" sz="2400" dirty="0">
                <a:latin typeface="+mj-lt"/>
              </a:rPr>
              <a:t> má význam sama </a:t>
            </a:r>
            <a:r>
              <a:rPr lang="sk-SK" sz="2400" dirty="0" err="1">
                <a:latin typeface="+mj-lt"/>
              </a:rPr>
              <a:t>pro</a:t>
            </a:r>
            <a:r>
              <a:rPr lang="sk-SK" sz="2400" dirty="0">
                <a:latin typeface="+mj-lt"/>
              </a:rPr>
              <a:t> sebe</a:t>
            </a:r>
          </a:p>
          <a:p>
            <a:pPr marL="0" marR="36356" indent="450313" algn="just">
              <a:buNone/>
            </a:pPr>
            <a:r>
              <a:rPr lang="cs-CZ" sz="2400" dirty="0">
                <a:latin typeface="+mj-lt"/>
              </a:rPr>
              <a:t>4. V přírodním řádu je obsažena potence imanentní </a:t>
            </a:r>
            <a:r>
              <a:rPr lang="cs-CZ" sz="2400" dirty="0" smtClean="0">
                <a:latin typeface="+mj-lt"/>
              </a:rPr>
              <a:t>tvořivosti.“ </a:t>
            </a:r>
            <a:r>
              <a:rPr lang="cs-CZ" sz="2400" dirty="0">
                <a:latin typeface="+mj-lt"/>
              </a:rPr>
              <a:t>(Jemelka, Environmentální etika)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k-SK" dirty="0"/>
              <a:t>Život človeka (ľudí)</a:t>
            </a:r>
          </a:p>
          <a:p>
            <a:r>
              <a:rPr lang="sk-SK" dirty="0" smtClean="0"/>
              <a:t>Celistvosť?</a:t>
            </a:r>
          </a:p>
          <a:p>
            <a:r>
              <a:rPr lang="sk-SK" dirty="0" smtClean="0"/>
              <a:t>Jednotlivina </a:t>
            </a:r>
            <a:endParaRPr lang="sk-SK" dirty="0"/>
          </a:p>
          <a:p>
            <a:r>
              <a:rPr lang="sk-SK" dirty="0" smtClean="0"/>
              <a:t>Vzdelanie – povedomie, holistický pohľad</a:t>
            </a:r>
          </a:p>
          <a:p>
            <a:r>
              <a:rPr lang="sk-SK" dirty="0" err="1"/>
              <a:t>Biofilná</a:t>
            </a:r>
            <a:r>
              <a:rPr lang="sk-SK" dirty="0"/>
              <a:t> (udržateľná) kultúra</a:t>
            </a:r>
          </a:p>
          <a:p>
            <a:r>
              <a:rPr lang="sk-SK" dirty="0"/>
              <a:t>Hodnota </a:t>
            </a:r>
            <a:r>
              <a:rPr lang="sk-SK" dirty="0" smtClean="0"/>
              <a:t>prírody</a:t>
            </a:r>
          </a:p>
          <a:p>
            <a:pPr lvl="1"/>
            <a:r>
              <a:rPr lang="sk-SK" dirty="0" smtClean="0"/>
              <a:t>materiálna  </a:t>
            </a:r>
            <a:r>
              <a:rPr lang="sk-SK" dirty="0"/>
              <a:t>užitočnosť </a:t>
            </a:r>
            <a:r>
              <a:rPr lang="sk-SK" dirty="0" smtClean="0"/>
              <a:t>- podkladom hodnoty</a:t>
            </a:r>
          </a:p>
          <a:p>
            <a:pPr lvl="2"/>
            <a:r>
              <a:rPr lang="sk-SK" dirty="0" smtClean="0"/>
              <a:t>Vzťah </a:t>
            </a:r>
            <a:r>
              <a:rPr lang="sk-SK" dirty="0"/>
              <a:t>k </a:t>
            </a:r>
            <a:r>
              <a:rPr lang="sk-SK" dirty="0" smtClean="0"/>
              <a:t>subjektu</a:t>
            </a:r>
          </a:p>
          <a:p>
            <a:pPr lvl="2"/>
            <a:r>
              <a:rPr lang="sk-SK" dirty="0" smtClean="0"/>
              <a:t>(vzťah  závislosti)</a:t>
            </a:r>
          </a:p>
          <a:p>
            <a:pPr lvl="2"/>
            <a:r>
              <a:rPr lang="sk-SK" dirty="0" smtClean="0"/>
              <a:t>(</a:t>
            </a:r>
            <a:r>
              <a:rPr lang="sk-SK" dirty="0"/>
              <a:t>vzťah stabilizačný </a:t>
            </a:r>
          </a:p>
          <a:p>
            <a:pPr lvl="2"/>
            <a:r>
              <a:rPr lang="sk-SK" dirty="0" smtClean="0"/>
              <a:t>(</a:t>
            </a:r>
            <a:r>
              <a:rPr lang="sk-SK" dirty="0"/>
              <a:t>vzťah inšpiratívny</a:t>
            </a:r>
            <a:r>
              <a:rPr lang="sk-SK" dirty="0" smtClean="0"/>
              <a:t>)</a:t>
            </a:r>
          </a:p>
          <a:p>
            <a:pPr lvl="2"/>
            <a:r>
              <a:rPr lang="sk-SK" dirty="0" smtClean="0"/>
              <a:t>(</a:t>
            </a:r>
            <a:r>
              <a:rPr lang="sk-SK" dirty="0"/>
              <a:t>vzťah databázový</a:t>
            </a:r>
            <a:r>
              <a:rPr lang="sk-SK" dirty="0" smtClean="0"/>
              <a:t>)</a:t>
            </a:r>
          </a:p>
          <a:p>
            <a:pPr lvl="2"/>
            <a:r>
              <a:rPr lang="sk-SK" dirty="0" smtClean="0"/>
              <a:t>(</a:t>
            </a:r>
            <a:r>
              <a:rPr lang="sk-SK" dirty="0"/>
              <a:t>vzťah </a:t>
            </a:r>
            <a:r>
              <a:rPr lang="sk-SK" dirty="0" smtClean="0"/>
              <a:t>synovský)</a:t>
            </a:r>
          </a:p>
          <a:p>
            <a:r>
              <a:rPr lang="sk-SK" dirty="0" smtClean="0"/>
              <a:t>Alternatíva </a:t>
            </a:r>
            <a:r>
              <a:rPr lang="sk-SK" dirty="0"/>
              <a:t>a </a:t>
            </a:r>
            <a:r>
              <a:rPr lang="sk-SK" dirty="0" smtClean="0"/>
              <a:t>umenie</a:t>
            </a:r>
          </a:p>
          <a:p>
            <a:r>
              <a:rPr lang="sk-SK" dirty="0"/>
              <a:t>Sebarealizácia – zmysel života – </a:t>
            </a:r>
            <a:r>
              <a:rPr lang="sk-SK" dirty="0" smtClean="0"/>
              <a:t>šťastie </a:t>
            </a:r>
          </a:p>
          <a:p>
            <a:pPr lvl="1"/>
            <a:r>
              <a:rPr lang="sk-SK" dirty="0" smtClean="0"/>
              <a:t>Umožňuje konzumná kultúra naplnenie v práci, v rodine?</a:t>
            </a:r>
          </a:p>
          <a:p>
            <a:r>
              <a:rPr lang="sk-SK" dirty="0" smtClean="0"/>
              <a:t>Zdravie </a:t>
            </a:r>
            <a:r>
              <a:rPr lang="sk-SK" dirty="0"/>
              <a:t>a kontext </a:t>
            </a:r>
            <a:r>
              <a:rPr lang="sk-SK" dirty="0" smtClean="0"/>
              <a:t>diverzity – zdravie celku a častí...</a:t>
            </a:r>
            <a:endParaRPr lang="sk-SK" dirty="0"/>
          </a:p>
          <a:p>
            <a:pPr lvl="1"/>
            <a:endParaRPr lang="sk-SK" dirty="0"/>
          </a:p>
          <a:p>
            <a:endParaRPr lang="sk-SK" dirty="0"/>
          </a:p>
          <a:p>
            <a:pPr lvl="1"/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Axiológia</a:t>
            </a:r>
            <a:r>
              <a:rPr lang="sk-SK" dirty="0"/>
              <a:t> a etika</a:t>
            </a:r>
          </a:p>
        </p:txBody>
      </p:sp>
    </p:spTree>
    <p:extLst>
      <p:ext uri="{BB962C8B-B14F-4D97-AF65-F5344CB8AC3E}">
        <p14:creationId xmlns:p14="http://schemas.microsoft.com/office/powerpoint/2010/main" val="139761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dirty="0">
                <a:latin typeface="Arial" pitchFamily="18"/>
                <a:ea typeface="Microsoft YaHei" pitchFamily="2"/>
                <a:cs typeface="Mangal" pitchFamily="2"/>
              </a:rPr>
              <a:t>Environmentálne smery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3846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>
                <a:ln>
                  <a:noFill/>
                </a:ln>
              </a:defRPr>
            </a:lvl9pPr>
          </a:lstStyle>
          <a:p>
            <a:pPr lvl="0"/>
            <a:r>
              <a:rPr lang="sk-SK" dirty="0"/>
              <a:t>Antropocentrizmus (ide hlavne o človeka)</a:t>
            </a:r>
          </a:p>
          <a:p>
            <a:pPr lvl="0"/>
            <a:r>
              <a:rPr lang="sk-SK" dirty="0"/>
              <a:t>Biocentrizmus (ide hlavne o prírodu</a:t>
            </a:r>
            <a:r>
              <a:rPr lang="sk-SK" dirty="0" smtClean="0"/>
              <a:t>)</a:t>
            </a:r>
          </a:p>
          <a:p>
            <a:pPr lvl="0"/>
            <a:r>
              <a:rPr lang="sk-SK" dirty="0" err="1" smtClean="0"/>
              <a:t>Ekocentrizmus</a:t>
            </a:r>
            <a:r>
              <a:rPr lang="sk-SK" dirty="0" smtClean="0"/>
              <a:t> (o ekosystém)</a:t>
            </a:r>
            <a:endParaRPr lang="sk-SK" dirty="0"/>
          </a:p>
          <a:p>
            <a:pPr lvl="0"/>
            <a:r>
              <a:rPr lang="sk-SK" dirty="0" err="1"/>
              <a:t>Zoocentrizmus</a:t>
            </a:r>
            <a:r>
              <a:rPr lang="sk-SK" dirty="0"/>
              <a:t> (ide o každé jednotlivé zviera)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Teologický – vinník (</a:t>
            </a:r>
            <a:r>
              <a:rPr lang="sk-SK" dirty="0" err="1" smtClean="0"/>
              <a:t>Gary</a:t>
            </a:r>
            <a:r>
              <a:rPr lang="sk-SK" dirty="0" smtClean="0"/>
              <a:t> </a:t>
            </a:r>
            <a:r>
              <a:rPr lang="sk-SK" dirty="0" err="1" smtClean="0"/>
              <a:t>Snyder</a:t>
            </a:r>
            <a:r>
              <a:rPr lang="sk-SK" dirty="0" smtClean="0"/>
              <a:t> – moc </a:t>
            </a:r>
            <a:r>
              <a:rPr lang="sk-SK" dirty="0" err="1" smtClean="0"/>
              <a:t>lidí</a:t>
            </a:r>
            <a:r>
              <a:rPr lang="sk-SK" dirty="0" smtClean="0"/>
              <a:t>, </a:t>
            </a:r>
            <a:r>
              <a:rPr lang="sk-SK" dirty="0" err="1" smtClean="0"/>
              <a:t>znížit</a:t>
            </a:r>
            <a:r>
              <a:rPr lang="sk-SK" dirty="0" smtClean="0"/>
              <a:t> </a:t>
            </a:r>
            <a:r>
              <a:rPr lang="sk-SK" dirty="0" err="1" smtClean="0"/>
              <a:t>populaci</a:t>
            </a:r>
            <a:r>
              <a:rPr lang="sk-SK" dirty="0" smtClean="0"/>
              <a:t>), </a:t>
            </a:r>
            <a:r>
              <a:rPr lang="sk-SK" dirty="0" err="1" smtClean="0"/>
              <a:t>správce</a:t>
            </a:r>
            <a:r>
              <a:rPr lang="sk-SK" dirty="0" smtClean="0"/>
              <a:t> </a:t>
            </a:r>
            <a:r>
              <a:rPr lang="sk-SK" dirty="0" err="1" smtClean="0"/>
              <a:t>zahrady</a:t>
            </a:r>
            <a:r>
              <a:rPr lang="sk-SK" dirty="0" smtClean="0"/>
              <a:t> (</a:t>
            </a:r>
            <a:r>
              <a:rPr lang="sk-SK" dirty="0" err="1" smtClean="0"/>
              <a:t>ekopragmatici</a:t>
            </a:r>
            <a:r>
              <a:rPr lang="sk-SK" dirty="0" smtClean="0"/>
              <a:t>), </a:t>
            </a:r>
            <a:r>
              <a:rPr lang="sk-SK" dirty="0" err="1" smtClean="0"/>
              <a:t>pastýř</a:t>
            </a:r>
            <a:r>
              <a:rPr lang="sk-SK" dirty="0" smtClean="0"/>
              <a:t>, </a:t>
            </a:r>
            <a:r>
              <a:rPr lang="sk-SK" dirty="0" err="1" smtClean="0"/>
              <a:t>sourozenec</a:t>
            </a:r>
            <a:r>
              <a:rPr lang="sk-SK" dirty="0" smtClean="0"/>
              <a:t> (František I.) (57-71)</a:t>
            </a:r>
          </a:p>
          <a:p>
            <a:endParaRPr lang="sk-SK" dirty="0" smtClean="0"/>
          </a:p>
          <a:p>
            <a:r>
              <a:rPr lang="sk-SK" dirty="0" smtClean="0"/>
              <a:t>Motivační – </a:t>
            </a:r>
            <a:r>
              <a:rPr lang="sk-SK" dirty="0" err="1" smtClean="0"/>
              <a:t>deontologická</a:t>
            </a:r>
            <a:r>
              <a:rPr lang="sk-SK" dirty="0" smtClean="0"/>
              <a:t> etika (</a:t>
            </a:r>
            <a:r>
              <a:rPr lang="sk-SK" dirty="0" err="1" smtClean="0"/>
              <a:t>povinnost</a:t>
            </a:r>
            <a:r>
              <a:rPr lang="sk-SK" dirty="0" smtClean="0"/>
              <a:t> – </a:t>
            </a:r>
            <a:r>
              <a:rPr lang="sk-SK" dirty="0" err="1" smtClean="0"/>
              <a:t>altruismus</a:t>
            </a:r>
            <a:r>
              <a:rPr lang="sk-SK" dirty="0" smtClean="0"/>
              <a:t>), teleologická etika (</a:t>
            </a:r>
            <a:r>
              <a:rPr lang="sk-SK" dirty="0" err="1" smtClean="0"/>
              <a:t>ekopragmatisté</a:t>
            </a:r>
            <a:r>
              <a:rPr lang="sk-SK" dirty="0" smtClean="0"/>
              <a:t>),  etika cností (</a:t>
            </a:r>
            <a:r>
              <a:rPr lang="sk-SK" dirty="0" err="1" smtClean="0"/>
              <a:t>dobrovolná</a:t>
            </a:r>
            <a:r>
              <a:rPr lang="sk-SK" dirty="0" smtClean="0"/>
              <a:t> </a:t>
            </a:r>
            <a:r>
              <a:rPr lang="sk-SK" dirty="0" err="1" smtClean="0"/>
              <a:t>skromnost</a:t>
            </a:r>
            <a:r>
              <a:rPr lang="sk-SK" dirty="0" smtClean="0"/>
              <a:t>, </a:t>
            </a:r>
            <a:r>
              <a:rPr lang="sk-SK" dirty="0" err="1" smtClean="0"/>
              <a:t>věrnost</a:t>
            </a:r>
            <a:r>
              <a:rPr lang="sk-SK" dirty="0" smtClean="0"/>
              <a:t>, </a:t>
            </a:r>
            <a:r>
              <a:rPr lang="sk-SK" dirty="0" err="1" smtClean="0"/>
              <a:t>benevolence</a:t>
            </a:r>
            <a:r>
              <a:rPr lang="sk-SK" dirty="0" smtClean="0"/>
              <a:t>) (47-51)</a:t>
            </a:r>
          </a:p>
          <a:p>
            <a:endParaRPr lang="sk-SK" dirty="0" smtClean="0"/>
          </a:p>
          <a:p>
            <a:r>
              <a:rPr lang="sk-SK" dirty="0" smtClean="0"/>
              <a:t>Psychologický – evoluční hluchota (obrana ega) – </a:t>
            </a:r>
            <a:r>
              <a:rPr lang="sk-SK" dirty="0" err="1" smtClean="0"/>
              <a:t>zralé</a:t>
            </a:r>
            <a:r>
              <a:rPr lang="sk-SK" dirty="0" smtClean="0"/>
              <a:t> a </a:t>
            </a:r>
            <a:r>
              <a:rPr lang="sk-SK" dirty="0" err="1" smtClean="0"/>
              <a:t>nezralé</a:t>
            </a:r>
            <a:r>
              <a:rPr lang="sk-SK" dirty="0" smtClean="0"/>
              <a:t> </a:t>
            </a:r>
            <a:r>
              <a:rPr lang="sk-SK" dirty="0" err="1" smtClean="0"/>
              <a:t>strategie</a:t>
            </a:r>
            <a:r>
              <a:rPr lang="sk-SK" dirty="0" smtClean="0"/>
              <a:t> (</a:t>
            </a:r>
            <a:r>
              <a:rPr lang="sk-SK" dirty="0" err="1" smtClean="0"/>
              <a:t>bagatelizace</a:t>
            </a:r>
            <a:r>
              <a:rPr lang="sk-SK" dirty="0" smtClean="0"/>
              <a:t>, </a:t>
            </a:r>
            <a:r>
              <a:rPr lang="sk-SK" dirty="0" err="1" smtClean="0"/>
              <a:t>inteletualizace</a:t>
            </a:r>
            <a:r>
              <a:rPr lang="sk-SK" dirty="0" smtClean="0"/>
              <a:t>, odklad, </a:t>
            </a:r>
            <a:r>
              <a:rPr lang="sk-SK" dirty="0" err="1" smtClean="0"/>
              <a:t>agrese</a:t>
            </a:r>
            <a:r>
              <a:rPr lang="sk-SK" dirty="0" smtClean="0"/>
              <a:t>) (Librová 2016)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Klíč </a:t>
            </a:r>
            <a:r>
              <a:rPr lang="sk-SK" dirty="0" err="1" smtClean="0"/>
              <a:t>podle</a:t>
            </a:r>
            <a:r>
              <a:rPr lang="sk-SK" dirty="0" smtClean="0"/>
              <a:t> Librové (2016)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53116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1208</Words>
  <Application>Microsoft Office PowerPoint</Application>
  <PresentationFormat>Vlastní</PresentationFormat>
  <Paragraphs>248</Paragraphs>
  <Slides>31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Tvrdý obal</vt:lpstr>
      <vt:lpstr>Environmentálna etika</vt:lpstr>
      <vt:lpstr>Príroda súčasťou etiky?</vt:lpstr>
      <vt:lpstr>Čo je príroda</vt:lpstr>
      <vt:lpstr>Diverzita</vt:lpstr>
      <vt:lpstr>Problémy prostredia</vt:lpstr>
      <vt:lpstr>Environmentálna axiológia</vt:lpstr>
      <vt:lpstr>Axiológia a etika</vt:lpstr>
      <vt:lpstr>Environmentálne smery</vt:lpstr>
      <vt:lpstr>Klíč podle Librové (2016)</vt:lpstr>
      <vt:lpstr>Environmentální žal </vt:lpstr>
      <vt:lpstr>Antropocentrizmus</vt:lpstr>
      <vt:lpstr>Evolučná ontológia Josefa Šmajsa</vt:lpstr>
      <vt:lpstr>Prezentace aplikace PowerPoint</vt:lpstr>
      <vt:lpstr>Ekocentrizmus Alda Leopolda</vt:lpstr>
      <vt:lpstr>Hlbinná ekológia</vt:lpstr>
      <vt:lpstr>Morálne aspekty techniky (podľa Naessa) </vt:lpstr>
      <vt:lpstr>Ekonomika podľa Naessa</vt:lpstr>
      <vt:lpstr>Prezentace aplikace PowerPoint</vt:lpstr>
      <vt:lpstr>Prečo cítiť so zvieratami?</vt:lpstr>
      <vt:lpstr>Vegetariánstvo</vt:lpstr>
      <vt:lpstr>Luxus spôsobujúci   utrpenie</vt:lpstr>
      <vt:lpstr>Prečo nespôsobovať utrpenie</vt:lpstr>
      <vt:lpstr>Zoocentrizmus</vt:lpstr>
      <vt:lpstr>Prezentace aplikace PowerPoint</vt:lpstr>
      <vt:lpstr>Prezentace aplikace PowerPoint</vt:lpstr>
      <vt:lpstr>Ekofeminizmus</vt:lpstr>
      <vt:lpstr>Ekofeminizmus</vt:lpstr>
      <vt:lpstr>Kritická reflexia environmentálnej filozofie a etiky </vt:lpstr>
      <vt:lpstr>Iracionalita – nielen ako doplnok</vt:lpstr>
      <vt:lpstr> Odmietanie antropocentrizmu</vt:lpstr>
      <vt:lpstr>Neukotvenosť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Environmentálna etika</dc:title>
  <dc:creator>Lesnak</dc:creator>
  <cp:lastModifiedBy>Lesnak</cp:lastModifiedBy>
  <cp:revision>33</cp:revision>
  <dcterms:created xsi:type="dcterms:W3CDTF">2013-09-25T18:27:45Z</dcterms:created>
  <dcterms:modified xsi:type="dcterms:W3CDTF">2017-11-23T15:50:30Z</dcterms:modified>
</cp:coreProperties>
</file>