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9707D8-1AB2-49DC-A64D-ED7895242242}" type="datetimeFigureOut">
              <a:rPr lang="cs-CZ" smtClean="0"/>
              <a:pPr/>
              <a:t>24.11.2017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6E21D9-670F-4490-9B0B-D0D3BCF85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Классические и альтернативные методы обучения русскому языку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Božena Dostálová 447952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Аудиовизуальный метод –</a:t>
            </a:r>
            <a:r>
              <a:rPr lang="cs-CZ" sz="2800" dirty="0" smtClean="0"/>
              <a:t>(</a:t>
            </a:r>
            <a:r>
              <a:rPr lang="ru-RU" sz="2800" dirty="0" smtClean="0"/>
              <a:t>диапозитивами, фильмами</a:t>
            </a:r>
            <a:r>
              <a:rPr lang="cs-CZ" sz="2800" dirty="0" smtClean="0"/>
              <a:t>)</a:t>
            </a:r>
            <a:r>
              <a:rPr lang="ru-RU" sz="2800" dirty="0" smtClean="0"/>
              <a:t> -</a:t>
            </a:r>
            <a:r>
              <a:rPr lang="ru-RU" sz="2800" b="1" dirty="0" smtClean="0"/>
              <a:t> </a:t>
            </a:r>
            <a:r>
              <a:rPr lang="ru-RU" sz="2800" dirty="0" smtClean="0"/>
              <a:t>распространение особенно во Франции в Югославии</a:t>
            </a:r>
          </a:p>
          <a:p>
            <a:r>
              <a:rPr lang="ru-RU" sz="2800" b="1" dirty="0" smtClean="0"/>
              <a:t>Лев Владимирович Щерба [1810 -1944] – </a:t>
            </a:r>
            <a:r>
              <a:rPr lang="ru-RU" sz="2800" dirty="0" smtClean="0"/>
              <a:t>русский лингвист </a:t>
            </a:r>
          </a:p>
          <a:p>
            <a:r>
              <a:rPr lang="ru-RU" sz="2800" b="1" dirty="0" smtClean="0"/>
              <a:t>МАПРЯЛ –</a:t>
            </a:r>
            <a:r>
              <a:rPr lang="ru-RU" sz="2800" dirty="0" smtClean="0"/>
              <a:t> международная ассоциация преподавателей русского языка</a:t>
            </a:r>
          </a:p>
          <a:p>
            <a:r>
              <a:rPr lang="ru-RU" sz="2800" dirty="0" smtClean="0"/>
              <a:t> Возникла в 60-х годах</a:t>
            </a: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Идея коммуникативной направленности обучения языкам</a:t>
            </a:r>
            <a:r>
              <a:rPr lang="ru-RU" sz="2800" dirty="0" smtClean="0"/>
              <a:t> занимает центральное место в развитии дидактики в 80-х годах</a:t>
            </a:r>
          </a:p>
          <a:p>
            <a:r>
              <a:rPr lang="ru-RU" sz="2800" dirty="0" smtClean="0"/>
              <a:t>В США возникла пестрота </a:t>
            </a:r>
            <a:r>
              <a:rPr lang="ru-RU" sz="2800" b="1" dirty="0" smtClean="0"/>
              <a:t>лингводидактических концепций</a:t>
            </a:r>
            <a:r>
              <a:rPr lang="ru-RU" sz="2800" dirty="0" smtClean="0"/>
              <a:t>, как варианты </a:t>
            </a:r>
            <a:r>
              <a:rPr lang="ru-RU" sz="2800" b="1" dirty="0" smtClean="0"/>
              <a:t>прямого метода</a:t>
            </a:r>
            <a:r>
              <a:rPr lang="ru-RU" sz="2800" dirty="0" smtClean="0"/>
              <a:t> или как </a:t>
            </a:r>
            <a:r>
              <a:rPr lang="ru-RU" sz="2800" b="1" dirty="0" smtClean="0"/>
              <a:t>альтернативные методы</a:t>
            </a:r>
            <a:endParaRPr lang="ru-RU" sz="2800" dirty="0" smtClean="0"/>
          </a:p>
          <a:p>
            <a:r>
              <a:rPr lang="cs-CZ" sz="2800" b="1" smtClean="0"/>
              <a:t>„</a:t>
            </a:r>
            <a:r>
              <a:rPr lang="ru-RU" sz="2800" b="1" smtClean="0"/>
              <a:t>Метод </a:t>
            </a:r>
            <a:r>
              <a:rPr lang="ru-RU" sz="2800" b="1" dirty="0" smtClean="0"/>
              <a:t>общей</a:t>
            </a:r>
            <a:r>
              <a:rPr lang="ru-RU" sz="2800" dirty="0" smtClean="0"/>
              <a:t> </a:t>
            </a:r>
            <a:r>
              <a:rPr lang="ru-RU" sz="2800" b="1" dirty="0" smtClean="0"/>
              <a:t>физической реакции</a:t>
            </a:r>
            <a:r>
              <a:rPr lang="cs-CZ" sz="2800" dirty="0" smtClean="0"/>
              <a:t>“ (J. </a:t>
            </a:r>
            <a:r>
              <a:rPr lang="cs-CZ" sz="2800" dirty="0" err="1" smtClean="0"/>
              <a:t>Asher</a:t>
            </a:r>
            <a:r>
              <a:rPr lang="cs-CZ" sz="2800" dirty="0" smtClean="0"/>
              <a:t>), „</a:t>
            </a:r>
            <a:r>
              <a:rPr lang="ru-RU" sz="2800" b="1" dirty="0" smtClean="0"/>
              <a:t>молчаливый метод </a:t>
            </a:r>
            <a:r>
              <a:rPr lang="cs-CZ" sz="2800" dirty="0" smtClean="0"/>
              <a:t>“(C. </a:t>
            </a:r>
            <a:r>
              <a:rPr lang="cs-CZ" sz="2800" dirty="0" err="1" smtClean="0"/>
              <a:t>Gattegno</a:t>
            </a:r>
            <a:r>
              <a:rPr lang="cs-CZ" sz="2800" dirty="0" smtClean="0"/>
              <a:t>)</a:t>
            </a:r>
            <a:r>
              <a:rPr lang="ru-RU" sz="2800" dirty="0" smtClean="0"/>
              <a:t> 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r>
              <a:rPr lang="ru-RU" sz="2800" b="1" dirty="0" smtClean="0"/>
              <a:t>Суггестопедический метод</a:t>
            </a:r>
            <a:r>
              <a:rPr lang="ru-RU" sz="2800" dirty="0" smtClean="0"/>
              <a:t> – возникнувший в Болгарии</a:t>
            </a:r>
          </a:p>
          <a:p>
            <a:r>
              <a:rPr lang="ru-RU" sz="2800" dirty="0" smtClean="0"/>
              <a:t>Основатель Георгий Лозанов </a:t>
            </a:r>
          </a:p>
          <a:p>
            <a:r>
              <a:rPr lang="ru-RU" sz="2800" dirty="0" smtClean="0"/>
              <a:t>А. С. Плесневич -</a:t>
            </a:r>
            <a:r>
              <a:rPr lang="cs-CZ" sz="2800" dirty="0" smtClean="0"/>
              <a:t> </a:t>
            </a:r>
            <a:r>
              <a:rPr lang="ru-RU" sz="2800" dirty="0" smtClean="0"/>
              <a:t>российский учёный развивал</a:t>
            </a:r>
            <a:r>
              <a:rPr lang="cs-CZ" sz="2800" dirty="0" smtClean="0"/>
              <a:t> „</a:t>
            </a:r>
            <a:r>
              <a:rPr lang="ru-RU" sz="2800" b="1" dirty="0" smtClean="0"/>
              <a:t>метод погружения</a:t>
            </a:r>
            <a:r>
              <a:rPr lang="cs-CZ" sz="2800" dirty="0" smtClean="0"/>
              <a:t>“ </a:t>
            </a:r>
          </a:p>
          <a:p>
            <a:r>
              <a:rPr lang="ru-RU" sz="2800" dirty="0" smtClean="0"/>
              <a:t>Г.А. Китайгородская</a:t>
            </a:r>
            <a:r>
              <a:rPr lang="cs-CZ" sz="2800" dirty="0" smtClean="0"/>
              <a:t> </a:t>
            </a:r>
            <a:r>
              <a:rPr lang="cs-CZ" sz="2800" b="1" dirty="0" smtClean="0"/>
              <a:t>„</a:t>
            </a:r>
            <a:r>
              <a:rPr lang="cs-CZ" sz="2800" b="1" dirty="0" err="1" smtClean="0"/>
              <a:t>метод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активиза</a:t>
            </a:r>
            <a:r>
              <a:rPr lang="ru-RU" sz="2800" b="1" dirty="0" smtClean="0"/>
              <a:t>ции резервных возможностей личности и коллектива</a:t>
            </a:r>
            <a:r>
              <a:rPr lang="cs-CZ" sz="2800" b="1" dirty="0" smtClean="0"/>
              <a:t>“ 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Обучение языку с помощю компьютерных технологий</a:t>
            </a:r>
            <a:endParaRPr lang="cs-CZ" dirty="0" smtClean="0"/>
          </a:p>
          <a:p>
            <a:r>
              <a:rPr lang="ru-RU" b="1" dirty="0" smtClean="0"/>
              <a:t>Учебные компьютерные программы</a:t>
            </a:r>
            <a:endParaRPr lang="cs-CZ" b="1" dirty="0" smtClean="0"/>
          </a:p>
          <a:p>
            <a:r>
              <a:rPr lang="ru-RU" dirty="0" smtClean="0"/>
              <a:t>- тренировочные программы</a:t>
            </a:r>
            <a:endParaRPr lang="cs-CZ" dirty="0" smtClean="0"/>
          </a:p>
          <a:p>
            <a:r>
              <a:rPr lang="ru-RU" dirty="0" smtClean="0"/>
              <a:t>- текстовые программы</a:t>
            </a:r>
            <a:endParaRPr lang="cs-CZ" dirty="0" smtClean="0"/>
          </a:p>
          <a:p>
            <a:r>
              <a:rPr lang="ru-RU" dirty="0" smtClean="0"/>
              <a:t>- игровые программы</a:t>
            </a:r>
            <a:endParaRPr lang="cs-CZ" dirty="0" smtClean="0"/>
          </a:p>
          <a:p>
            <a:r>
              <a:rPr lang="ru-RU" dirty="0" smtClean="0"/>
              <a:t>- тестовые программы</a:t>
            </a:r>
          </a:p>
          <a:p>
            <a:r>
              <a:rPr lang="ru-RU" b="1" dirty="0" smtClean="0"/>
              <a:t>Мультимедийное дистанционное образование –</a:t>
            </a:r>
            <a:r>
              <a:rPr lang="ru-RU" dirty="0" smtClean="0"/>
              <a:t>использование всех мультимедиальнных средств общения через Интернет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</a:t>
            </a:r>
            <a:r>
              <a:rPr lang="ru-RU" dirty="0" smtClean="0"/>
              <a:t>омпьютерные программы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Веб-квест</a:t>
            </a:r>
            <a:r>
              <a:rPr lang="ru-RU" sz="2800" i="1" dirty="0" smtClean="0"/>
              <a:t> </a:t>
            </a:r>
            <a:r>
              <a:rPr lang="ru-RU" sz="2800" dirty="0" smtClean="0"/>
              <a:t>-  новейший, эфективный</a:t>
            </a:r>
            <a:r>
              <a:rPr lang="cs-CZ" sz="2800" dirty="0" smtClean="0"/>
              <a:t> </a:t>
            </a:r>
            <a:r>
              <a:rPr lang="ru-RU" sz="2800" dirty="0" smtClean="0"/>
              <a:t>вид организации самостоятельной работы</a:t>
            </a:r>
          </a:p>
          <a:p>
            <a:pPr lvl="1"/>
            <a:r>
              <a:rPr lang="ru-RU" sz="2800" b="1" dirty="0" smtClean="0"/>
              <a:t>Моодле </a:t>
            </a:r>
            <a:r>
              <a:rPr lang="cs-CZ" sz="2800" b="1" dirty="0" smtClean="0"/>
              <a:t>(</a:t>
            </a:r>
            <a:r>
              <a:rPr lang="cs-CZ" sz="2800" dirty="0" err="1" smtClean="0"/>
              <a:t>Moodle</a:t>
            </a:r>
            <a:r>
              <a:rPr lang="cs-CZ" sz="2800" dirty="0" smtClean="0"/>
              <a:t>)</a:t>
            </a:r>
            <a:r>
              <a:rPr lang="cs-CZ" sz="2800" b="1" i="1" u="sng" dirty="0" smtClean="0"/>
              <a:t> </a:t>
            </a:r>
            <a:r>
              <a:rPr lang="cs-CZ" sz="2800" dirty="0" smtClean="0"/>
              <a:t>– </a:t>
            </a:r>
            <a:r>
              <a:rPr lang="ru-RU" sz="2800" dirty="0" smtClean="0"/>
              <a:t>это</a:t>
            </a:r>
            <a:r>
              <a:rPr lang="ru-RU" sz="2800" b="1" dirty="0" smtClean="0"/>
              <a:t> </a:t>
            </a:r>
            <a:r>
              <a:rPr lang="ru-RU" sz="2800" dirty="0" smtClean="0"/>
              <a:t>модульная объектно-ориентированная динамическая обучающая платформа</a:t>
            </a:r>
          </a:p>
          <a:p>
            <a:r>
              <a:rPr lang="ru-RU" sz="2800" b="1" dirty="0" smtClean="0"/>
              <a:t>Интерактивнный метод</a:t>
            </a:r>
            <a:r>
              <a:rPr lang="ru-RU" sz="2800" dirty="0" smtClean="0"/>
              <a:t> - означает взаимодействовать, находиться в режиме беседы или диалога с кем-либо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</a:t>
            </a:r>
            <a:r>
              <a:rPr lang="ru-RU" dirty="0" smtClean="0"/>
              <a:t>омпьютерные программы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Источник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800" dirty="0" smtClean="0"/>
          </a:p>
          <a:p>
            <a:r>
              <a:rPr lang="cs-CZ" sz="2800" dirty="0" smtClean="0"/>
              <a:t>PURM, Radko, Stanislav JELÍNEK a Josef VESELÝ. </a:t>
            </a:r>
            <a:r>
              <a:rPr lang="cs-CZ" sz="2800" i="1" dirty="0" smtClean="0"/>
              <a:t>Didaktika ruského jazyka: vybrané kapitoly</a:t>
            </a:r>
            <a:r>
              <a:rPr lang="cs-CZ" sz="2800" dirty="0" smtClean="0"/>
              <a:t>. </a:t>
            </a:r>
            <a:r>
              <a:rPr lang="cs-CZ" sz="2800" dirty="0" err="1" smtClean="0"/>
              <a:t>Vyd</a:t>
            </a:r>
            <a:r>
              <a:rPr lang="cs-CZ" sz="2800" dirty="0" smtClean="0"/>
              <a:t>. 3. (</a:t>
            </a:r>
            <a:r>
              <a:rPr lang="cs-CZ" sz="2800" dirty="0" err="1" smtClean="0"/>
              <a:t>rozš</a:t>
            </a:r>
            <a:r>
              <a:rPr lang="cs-CZ" sz="2800" dirty="0" smtClean="0"/>
              <a:t>. a </a:t>
            </a:r>
            <a:r>
              <a:rPr lang="cs-CZ" sz="2800" dirty="0" err="1" smtClean="0"/>
              <a:t>upr</a:t>
            </a:r>
            <a:r>
              <a:rPr lang="cs-CZ" sz="2800" dirty="0" smtClean="0"/>
              <a:t>.). Hradec Králové: </a:t>
            </a:r>
            <a:r>
              <a:rPr lang="cs-CZ" sz="2800" dirty="0" err="1" smtClean="0"/>
              <a:t>Gaudeamus</a:t>
            </a:r>
            <a:r>
              <a:rPr lang="cs-CZ" sz="2800" dirty="0" smtClean="0"/>
              <a:t>, 2003. ISBN 80-7041-174-0.</a:t>
            </a:r>
          </a:p>
          <a:p>
            <a:r>
              <a:rPr lang="ru-RU" sz="2800" dirty="0" smtClean="0"/>
              <a:t>А. ПЕТРИКОВА, Т. КУПРИНА a Я. ГАЛЛО</a:t>
            </a:r>
            <a:r>
              <a:rPr lang="cs-CZ" sz="2800" dirty="0" smtClean="0"/>
              <a:t>.</a:t>
            </a:r>
            <a:r>
              <a:rPr lang="ru-RU" sz="2800" dirty="0" smtClean="0"/>
              <a:t> </a:t>
            </a:r>
            <a:r>
              <a:rPr lang="ru-RU" sz="2800" i="1" dirty="0" smtClean="0"/>
              <a:t>Основы межкультурной дидактики</a:t>
            </a:r>
            <a:r>
              <a:rPr lang="ru-RU" sz="2800" dirty="0" smtClean="0"/>
              <a:t>. © Издательство «Русский язык», 2015. ISBN ISBN 978-5-88337-416-5.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/>
          <a:lstStyle/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sz="4800" b="1" smtClean="0">
                <a:latin typeface="Arial" pitchFamily="34" charset="0"/>
                <a:cs typeface="Arial" pitchFamily="34" charset="0"/>
              </a:rPr>
              <a:t>Благодар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ю</a:t>
            </a:r>
            <a:r>
              <a:rPr lang="vi-VN" sz="4800" b="1" dirty="0" smtClean="0">
                <a:latin typeface="Arial" pitchFamily="34" charset="0"/>
                <a:cs typeface="Arial" pitchFamily="34" charset="0"/>
              </a:rPr>
              <a:t> за вним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4800" b="1" dirty="0" smtClean="0">
                <a:latin typeface="Arial" pitchFamily="34" charset="0"/>
                <a:cs typeface="Arial" pitchFamily="34" charset="0"/>
              </a:rPr>
              <a:t>ние!</a:t>
            </a:r>
            <a:endParaRPr lang="cs-CZ" sz="4800" b="1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4721431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Обучение </a:t>
            </a:r>
            <a:r>
              <a:rPr lang="ru-RU" sz="2800" dirty="0" smtClean="0"/>
              <a:t>- целенаправленный педагогический процесс организации и стимулирования активной учебно-познавательной деятельности, развити</a:t>
            </a:r>
            <a:r>
              <a:rPr lang="cs-CZ" sz="2800" dirty="0" smtClean="0"/>
              <a:t>e</a:t>
            </a:r>
            <a:r>
              <a:rPr lang="ru-RU" sz="2800" dirty="0" smtClean="0"/>
              <a:t> творческих способностей и нравственных этических взглядов</a:t>
            </a:r>
            <a:endParaRPr lang="cs-CZ" sz="2800" dirty="0" smtClean="0"/>
          </a:p>
          <a:p>
            <a:r>
              <a:rPr lang="ru-RU" sz="2800" b="1" dirty="0" smtClean="0"/>
              <a:t>Обучение </a:t>
            </a:r>
            <a:r>
              <a:rPr lang="cs-CZ" sz="2800" dirty="0" smtClean="0"/>
              <a:t>-</a:t>
            </a:r>
            <a:r>
              <a:rPr lang="ru-RU" sz="2800" dirty="0" smtClean="0"/>
              <a:t> вид учебной деятельности, в которой количество и качество элементов знаний и умений ученика доводятся до нужного уровня, составляющего цель обучения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b="1" dirty="0" smtClean="0"/>
              <a:t>Деятельность обучения - </a:t>
            </a:r>
            <a:r>
              <a:rPr lang="ru-RU" dirty="0" smtClean="0"/>
              <a:t>считается завершенной,  если количество и качество учебного материала в повторно изготовленном продукте ученика будут соответствовать цели обучения или составлять должный уровень представленный в цели обучения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175">
              <a:buNone/>
            </a:pPr>
            <a:r>
              <a:rPr lang="ru-RU" sz="2800" b="1" dirty="0" smtClean="0"/>
              <a:t>История теории обучения языкам</a:t>
            </a:r>
          </a:p>
          <a:p>
            <a:pPr marL="365125" indent="-3175">
              <a:buNone/>
            </a:pPr>
            <a:r>
              <a:rPr lang="ru-RU" dirty="0" smtClean="0"/>
              <a:t>с развитием торговых и культурных отношений между странами находилась уже в эпоху древнего Египета, Греции и древнего Рима</a:t>
            </a:r>
          </a:p>
          <a:p>
            <a:pPr marL="365125" indent="-3175">
              <a:buNone/>
            </a:pPr>
            <a:r>
              <a:rPr lang="ru-RU" dirty="0" smtClean="0"/>
              <a:t>Латинский  язык –в средневековый период играл главную роль –был языком церкви, науки, дипломатии и культурной жизни </a:t>
            </a:r>
            <a:endParaRPr lang="cs-CZ" dirty="0" smtClean="0"/>
          </a:p>
          <a:p>
            <a:pPr marL="365125" indent="-3175">
              <a:buNone/>
            </a:pPr>
            <a:endParaRPr lang="ru-RU" dirty="0" smtClean="0"/>
          </a:p>
          <a:p>
            <a:pPr marL="365125" indent="-3175">
              <a:buFontTx/>
              <a:buChar char="-"/>
            </a:pPr>
            <a:endParaRPr lang="ru-RU" dirty="0" smtClean="0"/>
          </a:p>
          <a:p>
            <a:pPr marL="365125" indent="-3175">
              <a:buFontTx/>
              <a:buChar char="-"/>
            </a:pPr>
            <a:endParaRPr lang="ru-RU" dirty="0" smtClean="0"/>
          </a:p>
          <a:p>
            <a:pPr marL="365125" indent="-3175">
              <a:buFontTx/>
              <a:buChar char="-"/>
            </a:pPr>
            <a:endParaRPr lang="ru-RU" dirty="0" smtClean="0"/>
          </a:p>
          <a:p>
            <a:pPr marL="365125" indent="-3175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Главные методические направления</a:t>
            </a:r>
          </a:p>
          <a:p>
            <a:pPr lvl="1"/>
            <a:r>
              <a:rPr lang="ru-RU" sz="2800" b="1" dirty="0" smtClean="0"/>
              <a:t>1/ Прямой метод </a:t>
            </a:r>
            <a:r>
              <a:rPr lang="ru-RU" sz="2800" dirty="0" smtClean="0"/>
              <a:t>– естественный</a:t>
            </a:r>
            <a:r>
              <a:rPr lang="cs-CZ" sz="2800" dirty="0" smtClean="0"/>
              <a:t>, </a:t>
            </a:r>
            <a:r>
              <a:rPr lang="ru-RU" sz="2800" dirty="0" smtClean="0"/>
              <a:t>практический, психологический, фонетический, устный</a:t>
            </a:r>
          </a:p>
          <a:p>
            <a:pPr lvl="1"/>
            <a:r>
              <a:rPr lang="ru-RU" sz="2800" b="1" dirty="0" smtClean="0"/>
              <a:t>2/ Переводный метод</a:t>
            </a:r>
            <a:r>
              <a:rPr lang="cs-CZ" sz="2800" b="1" dirty="0" smtClean="0"/>
              <a:t> </a:t>
            </a:r>
            <a:r>
              <a:rPr lang="cs-CZ" sz="2800" dirty="0" smtClean="0"/>
              <a:t>– </a:t>
            </a:r>
            <a:r>
              <a:rPr lang="ru-RU" sz="2800" dirty="0" smtClean="0"/>
              <a:t>грамматико-переводный, когнитивный, сопоставительный</a:t>
            </a:r>
          </a:p>
          <a:p>
            <a:pPr lvl="1"/>
            <a:r>
              <a:rPr lang="ru-RU" sz="2800" b="1" dirty="0" smtClean="0"/>
              <a:t>3/</a:t>
            </a:r>
            <a:r>
              <a:rPr lang="cs-CZ" sz="2800" b="1" dirty="0" smtClean="0"/>
              <a:t> </a:t>
            </a:r>
            <a:r>
              <a:rPr lang="ru-RU" sz="2800" b="1" dirty="0" smtClean="0"/>
              <a:t>Смешанный метод – </a:t>
            </a:r>
            <a:r>
              <a:rPr lang="ru-RU" sz="2800" dirty="0" smtClean="0"/>
              <a:t>комбинированный, активный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M</a:t>
            </a:r>
            <a:r>
              <a:rPr lang="ru-RU" sz="4400" dirty="0" smtClean="0"/>
              <a:t>етодические направления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830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Ян Амос Коменский </a:t>
            </a:r>
            <a:r>
              <a:rPr lang="cs-CZ" sz="2800" dirty="0" smtClean="0"/>
              <a:t>(</a:t>
            </a:r>
            <a:r>
              <a:rPr lang="ru-RU" sz="2800" dirty="0" smtClean="0"/>
              <a:t>1592-1670</a:t>
            </a:r>
            <a:r>
              <a:rPr lang="cs-CZ" sz="2800" dirty="0" smtClean="0"/>
              <a:t>)</a:t>
            </a:r>
            <a:r>
              <a:rPr lang="ru-RU" sz="2800" dirty="0" smtClean="0"/>
              <a:t> – чешский педагог  занимает видное место в обучении языкам </a:t>
            </a:r>
          </a:p>
          <a:p>
            <a:pPr>
              <a:buNone/>
            </a:pPr>
            <a:r>
              <a:rPr lang="ru-RU" sz="2800" b="1" dirty="0" smtClean="0"/>
              <a:t>Известные учебники Коменского</a:t>
            </a:r>
            <a:r>
              <a:rPr lang="cs-CZ" sz="2800" b="1" dirty="0" smtClean="0"/>
              <a:t>:</a:t>
            </a:r>
            <a:endParaRPr lang="ru-RU" sz="2800" b="1" dirty="0" smtClean="0"/>
          </a:p>
          <a:p>
            <a:r>
              <a:rPr lang="cs-CZ" sz="2800" dirty="0" smtClean="0"/>
              <a:t>„</a:t>
            </a:r>
            <a:r>
              <a:rPr lang="ru-RU" sz="2800" i="1" dirty="0" smtClean="0"/>
              <a:t>Мир чувственных вещей в картинках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r>
              <a:rPr lang="cs-CZ" sz="2800" i="1" dirty="0" smtClean="0"/>
              <a:t>„</a:t>
            </a:r>
            <a:r>
              <a:rPr lang="ru-RU" sz="2800" i="1" dirty="0" smtClean="0"/>
              <a:t>Открытая дверь языков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r>
              <a:rPr lang="cs-CZ" sz="2800" i="1" dirty="0" smtClean="0"/>
              <a:t>„</a:t>
            </a:r>
            <a:r>
              <a:rPr lang="ru-RU" sz="2800" i="1" dirty="0" smtClean="0"/>
              <a:t>Новейший метод языков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r>
              <a:rPr lang="cs-CZ" sz="2800" i="1" dirty="0" smtClean="0"/>
              <a:t>„</a:t>
            </a:r>
            <a:r>
              <a:rPr lang="ru-RU" sz="2800" i="1" dirty="0" smtClean="0"/>
              <a:t>Великая дидактика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pPr>
              <a:buNone/>
            </a:pPr>
            <a:r>
              <a:rPr lang="ru-RU" sz="2800" dirty="0" smtClean="0"/>
              <a:t>- переведены на иностранные языки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Константин Дмитриевич Ушинский </a:t>
            </a: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	</a:t>
            </a:r>
            <a:r>
              <a:rPr lang="cs-CZ" sz="2800" dirty="0" smtClean="0"/>
              <a:t>(</a:t>
            </a:r>
            <a:r>
              <a:rPr lang="ru-RU" sz="2800" dirty="0" smtClean="0"/>
              <a:t>1824 -1870</a:t>
            </a:r>
            <a:r>
              <a:rPr lang="cs-CZ" sz="2800" dirty="0" smtClean="0"/>
              <a:t>)</a:t>
            </a:r>
            <a:r>
              <a:rPr lang="ru-RU" sz="2800" dirty="0" smtClean="0"/>
              <a:t> – русский педагог</a:t>
            </a:r>
          </a:p>
          <a:p>
            <a:r>
              <a:rPr lang="cs-CZ" sz="2800" b="1" dirty="0" smtClean="0"/>
              <a:t>„</a:t>
            </a:r>
            <a:r>
              <a:rPr lang="ru-RU" sz="2800" b="1" dirty="0" smtClean="0"/>
              <a:t>Реформы</a:t>
            </a:r>
            <a:r>
              <a:rPr lang="cs-CZ" sz="2800" b="1" dirty="0" smtClean="0"/>
              <a:t>“</a:t>
            </a:r>
            <a:r>
              <a:rPr lang="ru-RU" sz="2800" dirty="0" smtClean="0"/>
              <a:t> - движение, которое критиковало недостаточные результаты переводного метода</a:t>
            </a:r>
          </a:p>
          <a:p>
            <a:r>
              <a:rPr lang="ru-RU" sz="2800" dirty="0" smtClean="0"/>
              <a:t>М. Берлиц </a:t>
            </a:r>
            <a:r>
              <a:rPr lang="cs-CZ" sz="2800" dirty="0" smtClean="0"/>
              <a:t>(</a:t>
            </a:r>
            <a:r>
              <a:rPr lang="ru-RU" sz="2800" dirty="0" smtClean="0"/>
              <a:t>M. Berlitz)</a:t>
            </a:r>
            <a:r>
              <a:rPr lang="cs-CZ" sz="2800" dirty="0" smtClean="0"/>
              <a:t>, </a:t>
            </a:r>
            <a:r>
              <a:rPr lang="ru-RU" sz="2800" dirty="0" smtClean="0"/>
              <a:t>В. Фиетор </a:t>
            </a:r>
            <a:r>
              <a:rPr lang="cs-CZ" sz="2800" dirty="0" smtClean="0"/>
              <a:t>(</a:t>
            </a:r>
            <a:r>
              <a:rPr lang="ru-RU" sz="2800" dirty="0" smtClean="0"/>
              <a:t>W. Vi</a:t>
            </a:r>
            <a:r>
              <a:rPr lang="cs-CZ" sz="2800" dirty="0" err="1" smtClean="0"/>
              <a:t>ёtor</a:t>
            </a:r>
            <a:r>
              <a:rPr lang="cs-CZ" sz="2800" dirty="0" smtClean="0"/>
              <a:t>)</a:t>
            </a:r>
            <a:r>
              <a:rPr lang="ru-RU" sz="2800" dirty="0" smtClean="0"/>
              <a:t> или Г. Суит (H. Sweet)</a:t>
            </a:r>
          </a:p>
          <a:p>
            <a:r>
              <a:rPr lang="ru-RU" sz="2800" dirty="0" smtClean="0"/>
              <a:t>Это движение завершается в 80-х годах ХIХ века</a:t>
            </a:r>
            <a:endParaRPr lang="cs-CZ" sz="2800" dirty="0" smtClean="0"/>
          </a:p>
          <a:p>
            <a:endParaRPr lang="ru-RU" sz="2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Прямой</a:t>
            </a:r>
            <a:r>
              <a:rPr lang="ru-RU" b="1" dirty="0" smtClean="0"/>
              <a:t> метод обучения - </a:t>
            </a:r>
            <a:r>
              <a:rPr lang="ru-RU" dirty="0" smtClean="0"/>
              <a:t>развивался в 20-х и 30-х годах ХХ века.</a:t>
            </a:r>
            <a:r>
              <a:rPr lang="ru-RU" b="1" dirty="0" smtClean="0"/>
              <a:t> </a:t>
            </a:r>
            <a:r>
              <a:rPr lang="ru-RU" dirty="0" smtClean="0"/>
              <a:t>Идее этого метода способствовал </a:t>
            </a:r>
            <a:r>
              <a:rPr lang="ru-RU" b="1" dirty="0" smtClean="0"/>
              <a:t>Г</a:t>
            </a:r>
            <a:r>
              <a:rPr lang="cs-CZ" b="1" dirty="0" smtClean="0"/>
              <a:t>a</a:t>
            </a:r>
            <a:r>
              <a:rPr lang="ru-RU" b="1" dirty="0" smtClean="0"/>
              <a:t>ролд Пальмер</a:t>
            </a:r>
            <a:endParaRPr lang="ru-RU" dirty="0" smtClean="0"/>
          </a:p>
          <a:p>
            <a:r>
              <a:rPr lang="ru-RU" b="1" dirty="0" smtClean="0"/>
              <a:t>Смешанный метод – </a:t>
            </a:r>
            <a:r>
              <a:rPr lang="ru-RU" dirty="0" smtClean="0"/>
              <a:t>его варианты получили широкое распространение во многих странах</a:t>
            </a:r>
            <a:endParaRPr lang="cs-CZ" dirty="0" smtClean="0"/>
          </a:p>
          <a:p>
            <a:r>
              <a:rPr lang="ru-RU" dirty="0" smtClean="0"/>
              <a:t>В разработке этого метода участвовали </a:t>
            </a:r>
          </a:p>
          <a:p>
            <a:pPr>
              <a:buNone/>
            </a:pPr>
            <a:r>
              <a:rPr lang="ru-RU" dirty="0" smtClean="0"/>
              <a:t>	П</a:t>
            </a:r>
            <a:r>
              <a:rPr lang="cs-CZ" dirty="0" smtClean="0"/>
              <a:t>. </a:t>
            </a:r>
            <a:r>
              <a:rPr lang="ru-RU" dirty="0" smtClean="0"/>
              <a:t>Х</a:t>
            </a:r>
            <a:r>
              <a:rPr lang="cs-CZ" dirty="0" smtClean="0"/>
              <a:t>э</a:t>
            </a:r>
            <a:r>
              <a:rPr lang="ru-RU" dirty="0" smtClean="0"/>
              <a:t>гболдт в США,  чешский методист </a:t>
            </a:r>
          </a:p>
          <a:p>
            <a:pPr>
              <a:buNone/>
            </a:pPr>
            <a:r>
              <a:rPr lang="ru-RU" dirty="0" smtClean="0"/>
              <a:t>	Я. Грушка или К. А. Ганшина в России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обучение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240211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Фердинанд де Сосюр</a:t>
            </a:r>
            <a:r>
              <a:rPr lang="ru-RU" dirty="0" smtClean="0"/>
              <a:t>, швейцарский лингвист, основоположник структурной лингвистики</a:t>
            </a:r>
          </a:p>
          <a:p>
            <a:r>
              <a:rPr lang="ru-RU" b="1" dirty="0" smtClean="0"/>
              <a:t>Пражская школа</a:t>
            </a:r>
            <a:r>
              <a:rPr lang="ru-RU" dirty="0" smtClean="0"/>
              <a:t> –развитие теории обучения языкам</a:t>
            </a:r>
          </a:p>
          <a:p>
            <a:r>
              <a:rPr lang="ru-RU" b="1" dirty="0" smtClean="0"/>
              <a:t>Американский дескриптивизм</a:t>
            </a:r>
            <a:r>
              <a:rPr lang="ru-RU" dirty="0" smtClean="0"/>
              <a:t> – основа для аудиолингвального метода</a:t>
            </a:r>
          </a:p>
          <a:p>
            <a:r>
              <a:rPr lang="ru-RU" dirty="0" smtClean="0"/>
              <a:t>Возникновение </a:t>
            </a:r>
            <a:r>
              <a:rPr lang="ru-RU" b="1" dirty="0" smtClean="0"/>
              <a:t>когнитивной теории обучения</a:t>
            </a:r>
            <a:endParaRPr lang="cs-CZ" b="1" dirty="0" smtClean="0"/>
          </a:p>
          <a:p>
            <a:r>
              <a:rPr lang="ru-RU" b="1" dirty="0" smtClean="0"/>
              <a:t>Ноам Хомский </a:t>
            </a:r>
            <a:r>
              <a:rPr lang="ru-RU" dirty="0" smtClean="0"/>
              <a:t>является</a:t>
            </a:r>
            <a:r>
              <a:rPr lang="ru-RU" b="1" dirty="0" smtClean="0"/>
              <a:t> о</a:t>
            </a:r>
            <a:r>
              <a:rPr lang="ru-RU" dirty="0" smtClean="0"/>
              <a:t>сновным представителем теории </a:t>
            </a:r>
            <a:endParaRPr lang="cs-CZ" b="1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1097</TotalTime>
  <Words>532</Words>
  <Application>Microsoft Office PowerPoint</Application>
  <PresentationFormat>Předvádění na obrazovce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Lucida Sans Unicode</vt:lpstr>
      <vt:lpstr>Verdana</vt:lpstr>
      <vt:lpstr>Wingdings 2</vt:lpstr>
      <vt:lpstr>Wingdings 3</vt:lpstr>
      <vt:lpstr>Shluk</vt:lpstr>
      <vt:lpstr>Классические и альтернативные методы обучения русскому языку</vt:lpstr>
      <vt:lpstr>Обучение</vt:lpstr>
      <vt:lpstr>Обучение</vt:lpstr>
      <vt:lpstr>Обучение</vt:lpstr>
      <vt:lpstr>Mетодические направления </vt:lpstr>
      <vt:lpstr>Prezentace aplikace PowerPoint</vt:lpstr>
      <vt:lpstr>Prezentace aplikace PowerPoint</vt:lpstr>
      <vt:lpstr>Методы обучение</vt:lpstr>
      <vt:lpstr>Prezentace aplikace PowerPoint</vt:lpstr>
      <vt:lpstr>Prezentace aplikace PowerPoint</vt:lpstr>
      <vt:lpstr>Prezentace aplikace PowerPoint</vt:lpstr>
      <vt:lpstr>Prezentace aplikace PowerPoint</vt:lpstr>
      <vt:lpstr>Kомпьютерные программы</vt:lpstr>
      <vt:lpstr>Kомпьютерные программы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Božena</dc:creator>
  <cp:lastModifiedBy>Bobrzykova</cp:lastModifiedBy>
  <cp:revision>102</cp:revision>
  <dcterms:created xsi:type="dcterms:W3CDTF">2017-10-07T17:38:01Z</dcterms:created>
  <dcterms:modified xsi:type="dcterms:W3CDTF">2017-11-24T14:19:57Z</dcterms:modified>
</cp:coreProperties>
</file>