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4" r:id="rId8"/>
    <p:sldId id="266" r:id="rId9"/>
    <p:sldId id="267" r:id="rId10"/>
    <p:sldId id="259" r:id="rId11"/>
    <p:sldId id="265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.pushkin.institute/archive/archive/1974/1974-2" TargetMode="External"/><Relationship Id="rId2" Type="http://schemas.openxmlformats.org/officeDocument/2006/relationships/hyperlink" Target="https://disser.spbu.ru/files/disser2/disser/gmq7LsDqGx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ethodological_terms.academic.ru/2412/%D0%AF%D0%97%D0%AB%D0%9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528920C-8FC3-4409-8136-0C794A72A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559371"/>
            <a:ext cx="6115782" cy="2265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Specifika ruštiny a češtiny jako jazyků přibuzných Analýza jazykových jevů</a:t>
            </a:r>
          </a:p>
          <a:p>
            <a:endParaRPr lang="cs-CZ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cs-CZ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28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Halyna Marešová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EA0E0EF2-8FC9-4965-B669-02ABF8C282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07067" y="805045"/>
            <a:ext cx="592777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normalizeH="0" baseline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Pozitivní a negativní transfer</a:t>
            </a:r>
          </a:p>
        </p:txBody>
      </p:sp>
    </p:spTree>
    <p:extLst>
      <p:ext uri="{BB962C8B-B14F-4D97-AF65-F5344CB8AC3E}">
        <p14:creationId xmlns:p14="http://schemas.microsoft.com/office/powerpoint/2010/main" val="2543952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F63BBB-7C86-4942-8A80-E48AA259F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Интерференция в области словообразования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841FCA-FDCD-4D8D-ABB3-120A466F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84477"/>
            <a:ext cx="8596668" cy="3356885"/>
          </a:xfrm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</a:rPr>
              <a:t>отъ</a:t>
            </a:r>
            <a:r>
              <a:rPr lang="ru-RU" sz="2800" dirty="0"/>
              <a:t>ехать  (вместо  уехать)</a:t>
            </a:r>
          </a:p>
          <a:p>
            <a:r>
              <a:rPr lang="ru-RU" sz="2800" dirty="0">
                <a:solidFill>
                  <a:srgbClr val="FF0000"/>
                </a:solidFill>
              </a:rPr>
              <a:t>со</a:t>
            </a:r>
            <a:r>
              <a:rPr lang="ru-RU" sz="2800" dirty="0"/>
              <a:t>знакомиться  (вместо познакомиться) 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по</a:t>
            </a:r>
            <a:r>
              <a:rPr lang="ru-RU" sz="2800" dirty="0"/>
              <a:t>знать  (вместо  узнать)</a:t>
            </a:r>
            <a:endParaRPr lang="cs-CZ" sz="2800" dirty="0"/>
          </a:p>
          <a:p>
            <a:r>
              <a:rPr lang="ru-RU" sz="2800" dirty="0"/>
              <a:t>  </a:t>
            </a:r>
            <a:r>
              <a:rPr lang="ru-RU" sz="2800" dirty="0">
                <a:solidFill>
                  <a:srgbClr val="FF0000"/>
                </a:solidFill>
              </a:rPr>
              <a:t>за</a:t>
            </a:r>
            <a:r>
              <a:rPr lang="ru-RU" sz="2800" dirty="0"/>
              <a:t>чать  (вместо  начать)</a:t>
            </a:r>
            <a:endParaRPr lang="cs-CZ" sz="2800" dirty="0"/>
          </a:p>
          <a:p>
            <a:r>
              <a:rPr lang="ru-RU" sz="2800" dirty="0"/>
              <a:t>Он этому очень </a:t>
            </a:r>
            <a:r>
              <a:rPr lang="ru-RU" sz="2800" dirty="0">
                <a:solidFill>
                  <a:srgbClr val="FF0000"/>
                </a:solidFill>
              </a:rPr>
              <a:t>за</a:t>
            </a:r>
            <a:r>
              <a:rPr lang="ru-RU" sz="2800" dirty="0"/>
              <a:t>радовался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r>
              <a:rPr lang="cs-CZ" sz="2800" dirty="0"/>
              <a:t>                              </a:t>
            </a:r>
            <a:r>
              <a:rPr lang="ru-RU" sz="2800" dirty="0"/>
              <a:t> (вместо</a:t>
            </a:r>
            <a:r>
              <a:rPr lang="cs-CZ" sz="2800" dirty="0"/>
              <a:t> </a:t>
            </a:r>
            <a:r>
              <a:rPr lang="ru-RU" sz="2800" dirty="0"/>
              <a:t>обрадовался </a:t>
            </a:r>
            <a:r>
              <a:rPr lang="cs-CZ" sz="2800" dirty="0"/>
              <a:t>)</a:t>
            </a:r>
            <a:endParaRPr lang="ru-RU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92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65F5B2-2B3B-4AFC-9DE9-226CC25E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Интерференция в устойчивых сочетаниях</a:t>
            </a:r>
            <a:endParaRPr lang="cs-CZ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3ADE25F-067B-4A30-BC61-59093AAEF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Например:</a:t>
            </a:r>
            <a:endParaRPr lang="cs-CZ" dirty="0"/>
          </a:p>
          <a:p>
            <a:r>
              <a:rPr lang="cs-CZ" sz="2800" dirty="0"/>
              <a:t>Malé ryby – taky ryby = </a:t>
            </a:r>
            <a:r>
              <a:rPr lang="ru-RU" sz="2800" dirty="0"/>
              <a:t>малые рыбы тоже рыбы (</a:t>
            </a:r>
            <a:r>
              <a:rPr lang="ru-RU" sz="2800" b="1" dirty="0"/>
              <a:t>На безрыбье и рак-рыба</a:t>
            </a:r>
            <a:r>
              <a:rPr lang="ru-RU" sz="2800" dirty="0"/>
              <a:t>)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Sytý hladovému nevěří = </a:t>
            </a:r>
            <a:r>
              <a:rPr lang="ru-RU" sz="2800" dirty="0"/>
              <a:t>сытый голодному не верит </a:t>
            </a:r>
            <a:r>
              <a:rPr lang="cs-CZ" sz="2800" dirty="0"/>
              <a:t>(</a:t>
            </a:r>
            <a:r>
              <a:rPr lang="ru-RU" sz="2800" b="1" i="1" dirty="0"/>
              <a:t>Сытый голодному не товарищ</a:t>
            </a:r>
            <a:r>
              <a:rPr lang="cs-CZ" sz="2800" b="1" i="1" dirty="0"/>
              <a:t>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03237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53AF53-18BB-4921-A713-0A5BBF22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347132-005D-4F6D-A3B9-4E2C43507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PURM, Radko, Josef VESELÝ a Stanislav JELÍNEK. </a:t>
            </a:r>
            <a:r>
              <a:rPr lang="cs-CZ" i="1" dirty="0"/>
              <a:t>Didaktika ruského jazyka: vybrané kapitoly</a:t>
            </a:r>
            <a:r>
              <a:rPr lang="cs-CZ" dirty="0"/>
              <a:t>. 2. vyd. (rozš. a přeprac.). Hradec Králové: Gaudeamus, 1997. ISBN 80-7041-757-9.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CSIRIKOVÁ, Marie a Nataša KONÍČKOVÁ. </a:t>
            </a:r>
            <a:r>
              <a:rPr lang="cs-CZ" i="1" dirty="0"/>
              <a:t>Zrádná slova v ruštině</a:t>
            </a:r>
            <a:r>
              <a:rPr lang="cs-CZ" dirty="0"/>
              <a:t>. Voznice: Leda, 2015. ISBN 978-80-7335-405-3.</a:t>
            </a:r>
          </a:p>
          <a:p>
            <a:endParaRPr lang="cs-CZ" dirty="0"/>
          </a:p>
          <a:p>
            <a:endParaRPr lang="cs-CZ" dirty="0"/>
          </a:p>
          <a:p>
            <a:r>
              <a:rPr lang="ru-RU" dirty="0"/>
              <a:t>ИГНАТЬЕВА Н. Д. Современная русско-чешская интерференция (лексико-фразеологический аспект), диссертация</a:t>
            </a:r>
            <a:r>
              <a:rPr lang="cs-CZ" dirty="0"/>
              <a:t>,</a:t>
            </a:r>
            <a:r>
              <a:rPr lang="ru-RU" dirty="0"/>
              <a:t> 201</a:t>
            </a:r>
            <a:r>
              <a:rPr lang="cs-CZ" dirty="0"/>
              <a:t>6 </a:t>
            </a:r>
          </a:p>
          <a:p>
            <a:pPr marL="0" indent="0">
              <a:buNone/>
            </a:pPr>
            <a:r>
              <a:rPr lang="cs-CZ" dirty="0"/>
              <a:t>        </a:t>
            </a:r>
            <a:r>
              <a:rPr lang="ru-RU" dirty="0"/>
              <a:t>Доступно на:</a:t>
            </a:r>
            <a:r>
              <a:rPr lang="cs-CZ" dirty="0"/>
              <a:t> </a:t>
            </a:r>
            <a:r>
              <a:rPr lang="cs-CZ" u="sng" dirty="0">
                <a:solidFill>
                  <a:schemeClr val="tx1"/>
                </a:solidFill>
                <a:hlinkClick r:id="rId2"/>
              </a:rPr>
              <a:t>https://disser.spbu.ru/files/disser2/disser/gmq7LsDqGx.pdf</a:t>
            </a:r>
            <a:endParaRPr lang="cs-CZ" u="sng" dirty="0">
              <a:solidFill>
                <a:schemeClr val="tx1"/>
              </a:solidFill>
            </a:endParaRPr>
          </a:p>
          <a:p>
            <a:endParaRPr lang="cs-CZ" dirty="0"/>
          </a:p>
          <a:p>
            <a:r>
              <a:rPr lang="ru-RU" dirty="0"/>
              <a:t> ХОДЕРА</a:t>
            </a:r>
            <a:r>
              <a:rPr lang="cs-CZ" dirty="0"/>
              <a:t> </a:t>
            </a:r>
            <a:r>
              <a:rPr lang="ru-RU" dirty="0"/>
              <a:t>Р.,</a:t>
            </a:r>
            <a:r>
              <a:rPr lang="cs-CZ" dirty="0"/>
              <a:t> </a:t>
            </a:r>
            <a:r>
              <a:rPr lang="ru-RU" dirty="0"/>
              <a:t>ЗИМОВА Я.,</a:t>
            </a:r>
            <a:r>
              <a:rPr lang="cs-CZ" dirty="0"/>
              <a:t> </a:t>
            </a:r>
            <a:r>
              <a:rPr lang="ru-RU" dirty="0"/>
              <a:t>РОЗКОВЦЕВА</a:t>
            </a:r>
            <a:r>
              <a:rPr lang="cs-CZ" dirty="0"/>
              <a:t> </a:t>
            </a:r>
            <a:r>
              <a:rPr lang="ru-RU" dirty="0"/>
              <a:t>Л. Интерференция при обучении русскому языку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Доступно на: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http://journal.pushkin.institute/archive/archive/1974/1974-2</a:t>
            </a:r>
            <a:endParaRPr lang="cs-CZ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97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395A3B-1A52-4DB5-A1EF-E620ACD8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ИНТЕРФЕРЕНЦИЯ (от лат. inter – между + ferens – несущий, переносящий).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CD160B-9351-420D-8DF9-0377BB53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97322"/>
            <a:ext cx="8596668" cy="3880773"/>
          </a:xfrm>
        </p:spPr>
        <p:txBody>
          <a:bodyPr/>
          <a:lstStyle/>
          <a:p>
            <a:r>
              <a:rPr lang="ru-RU" sz="2000" dirty="0"/>
              <a:t>Взаимодействие языковых систем, воздействие системы родного языка на изучаемый </a:t>
            </a:r>
            <a:r>
              <a:rPr lang="ru-RU" sz="2000" dirty="0">
                <a:hlinkClick r:id="rId2"/>
              </a:rPr>
              <a:t>язык</a:t>
            </a:r>
            <a:r>
              <a:rPr lang="ru-RU" sz="2000" dirty="0"/>
              <a:t> в процессе овладения им. Выражается в отклонениях от нормы и системы второго языка под влиянием родного</a:t>
            </a:r>
            <a:r>
              <a:rPr lang="cs-CZ" sz="2000" dirty="0"/>
              <a:t>. </a:t>
            </a:r>
            <a:r>
              <a:rPr lang="ru-RU" sz="2000" dirty="0"/>
              <a:t>Межъязыковая И. возникает в силу существования различий в системах родного и изучаемого языков и имеет место на уровне значения и употребления. Внутриязыковая И. характерна для уже приобретших достаточный опыт в изучении языка. Она проявляется в том, что ранее сформированные и более прочные навыки взаимодействуют с новыми, это и приводит к ошибкам</a:t>
            </a:r>
            <a:r>
              <a:rPr lang="cs-CZ" dirty="0"/>
              <a:t>.</a:t>
            </a: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93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C90F6D-9EB9-45DF-B42D-8B5B0692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ИНТЕРФЕРЕНЦИЯ (ТРАНСФЕР)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159411-9125-437E-83FC-1288033C1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Влияние владения чешским</a:t>
            </a:r>
            <a:r>
              <a:rPr lang="cs-CZ" sz="2800" b="1" dirty="0"/>
              <a:t> </a:t>
            </a:r>
            <a:r>
              <a:rPr lang="ru-RU" sz="2800" b="1" dirty="0"/>
              <a:t>(родным языком) на освоение русского может быть</a:t>
            </a:r>
            <a:endParaRPr lang="cs-CZ" sz="2800" b="1" dirty="0"/>
          </a:p>
          <a:p>
            <a:pPr marL="0" indent="0">
              <a:buNone/>
            </a:pPr>
            <a:r>
              <a:rPr lang="ru-RU" sz="2800" b="1" dirty="0"/>
              <a:t> </a:t>
            </a:r>
            <a:r>
              <a:rPr lang="cs-CZ" sz="2800" b="1" dirty="0"/>
              <a:t>(</a:t>
            </a:r>
            <a:r>
              <a:rPr lang="ru-RU" sz="2800" b="1" dirty="0"/>
              <a:t>кроме нулевого</a:t>
            </a:r>
            <a:r>
              <a:rPr lang="cs-CZ" sz="2800" b="1" dirty="0"/>
              <a:t>):</a:t>
            </a:r>
            <a:r>
              <a:rPr lang="ru-RU" sz="2800" b="1" dirty="0"/>
              <a:t> </a:t>
            </a:r>
            <a:endParaRPr lang="cs-CZ" sz="2800" b="1" dirty="0"/>
          </a:p>
          <a:p>
            <a:pPr>
              <a:lnSpc>
                <a:spcPct val="200000"/>
              </a:lnSpc>
            </a:pPr>
            <a:r>
              <a:rPr lang="ru-RU" sz="3200" dirty="0"/>
              <a:t>положительным (</a:t>
            </a:r>
            <a:r>
              <a:rPr lang="ru-RU" sz="3200" dirty="0">
                <a:solidFill>
                  <a:srgbClr val="FF0000"/>
                </a:solidFill>
              </a:rPr>
              <a:t>позитивный трансфер</a:t>
            </a:r>
            <a:r>
              <a:rPr lang="ru-RU" sz="3200" dirty="0"/>
              <a:t>)</a:t>
            </a:r>
          </a:p>
          <a:p>
            <a:pPr>
              <a:lnSpc>
                <a:spcPct val="200000"/>
              </a:lnSpc>
            </a:pPr>
            <a:r>
              <a:rPr lang="ru-RU" sz="3200" dirty="0"/>
              <a:t>отрицательным (</a:t>
            </a:r>
            <a:r>
              <a:rPr lang="ru-RU" sz="3200" dirty="0">
                <a:solidFill>
                  <a:srgbClr val="FF0000"/>
                </a:solidFill>
              </a:rPr>
              <a:t>негативный трансфер</a:t>
            </a:r>
            <a:r>
              <a:rPr lang="ru-RU" sz="3200" dirty="0"/>
              <a:t>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1047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9C4D95-C17D-4E96-8BEB-9DAC38C27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ГРАФИКА И ОРФОГРАФИЯ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411DCE-55AA-4FAC-AFF3-F70010A51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ПОЗИТИВНЫЙ ТРАНСФЕР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ИНТЕРФЕРЕНЦИЯ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):</a:t>
            </a:r>
          </a:p>
          <a:p>
            <a:pPr marL="0" indent="0">
              <a:buNone/>
            </a:pPr>
            <a:r>
              <a:rPr lang="ru-RU" dirty="0"/>
              <a:t>Буквы совпадающие по графической форме и по основному звуковому значению, например: </a:t>
            </a:r>
            <a:r>
              <a:rPr lang="ru-RU" sz="2800" dirty="0">
                <a:solidFill>
                  <a:srgbClr val="C00000"/>
                </a:solidFill>
              </a:rPr>
              <a:t>А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К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М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Н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О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Т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НЕГАТИВНЫЙ ТРАНСФЕР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ИНТЕРФЕРЕНЦИЯ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Буквы совпадающее по своей форме, но отличающиеся по звуковому значению,</a:t>
            </a:r>
            <a:r>
              <a:rPr lang="cs-CZ" dirty="0"/>
              <a:t> </a:t>
            </a:r>
            <a:r>
              <a:rPr lang="ru-RU" dirty="0"/>
              <a:t>например</a:t>
            </a:r>
            <a:r>
              <a:rPr lang="cs-CZ" dirty="0"/>
              <a:t>:</a:t>
            </a:r>
            <a:r>
              <a:rPr lang="ru-RU" dirty="0"/>
              <a:t> </a:t>
            </a:r>
            <a:r>
              <a:rPr lang="ru-RU" sz="2800" dirty="0">
                <a:solidFill>
                  <a:srgbClr val="C00000"/>
                </a:solidFill>
              </a:rPr>
              <a:t>В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ru-RU" sz="2800" dirty="0">
                <a:solidFill>
                  <a:srgbClr val="C00000"/>
                </a:solidFill>
              </a:rPr>
              <a:t> Р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ru-RU" sz="2800" dirty="0">
                <a:solidFill>
                  <a:srgbClr val="C00000"/>
                </a:solidFill>
              </a:rPr>
              <a:t> С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ru-RU" sz="2800" dirty="0">
                <a:solidFill>
                  <a:srgbClr val="C00000"/>
                </a:solidFill>
              </a:rPr>
              <a:t> Х </a:t>
            </a:r>
            <a:r>
              <a:rPr lang="cs-CZ" sz="4800" dirty="0">
                <a:solidFill>
                  <a:srgbClr val="C00000"/>
                </a:solidFill>
                <a:latin typeface="French Script MT" panose="03020402040607040605" pitchFamily="66" charset="0"/>
              </a:rPr>
              <a:t>r, x, y, g, m, 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32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663386-7F5A-40BC-9CBD-36299D86F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ЛЕКСИКА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F7B590E-8734-42EF-8057-F31B72F6F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169" y="1342239"/>
            <a:ext cx="8596668" cy="4338397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ПОЗИТИВНЫЙ ТРАНСФЕР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ИНТЕРФЕРЕНЦИЯ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):</a:t>
            </a:r>
          </a:p>
          <a:p>
            <a:pPr marL="0" indent="0">
              <a:buNone/>
            </a:pPr>
            <a:r>
              <a:rPr lang="ru-RU" dirty="0"/>
              <a:t>Слова, сходные с чешским по форме и по семантике, представляет собой больше чем </a:t>
            </a:r>
            <a:r>
              <a:rPr lang="cs-CZ" dirty="0"/>
              <a:t>60</a:t>
            </a:r>
            <a:r>
              <a:rPr lang="ru-RU" dirty="0"/>
              <a:t>% обиходной русской лексики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Например</a:t>
            </a:r>
            <a:r>
              <a:rPr lang="cs-CZ" dirty="0"/>
              <a:t>:</a:t>
            </a:r>
            <a:r>
              <a:rPr lang="ru-RU" dirty="0"/>
              <a:t> </a:t>
            </a:r>
            <a:r>
              <a:rPr lang="ru-RU" sz="2400" dirty="0">
                <a:solidFill>
                  <a:srgbClr val="C00000"/>
                </a:solidFill>
              </a:rPr>
              <a:t>слов</a:t>
            </a:r>
            <a:r>
              <a:rPr lang="cs-CZ" sz="2400" dirty="0">
                <a:solidFill>
                  <a:srgbClr val="C00000"/>
                </a:solidFill>
              </a:rPr>
              <a:t>o,</a:t>
            </a:r>
            <a:r>
              <a:rPr lang="ru-RU" sz="2400" dirty="0">
                <a:solidFill>
                  <a:srgbClr val="C00000"/>
                </a:solidFill>
              </a:rPr>
              <a:t> отец, много, белый, окно</a:t>
            </a:r>
            <a:r>
              <a:rPr lang="cs-CZ" sz="2400" dirty="0">
                <a:solidFill>
                  <a:srgbClr val="C00000"/>
                </a:solidFill>
              </a:rPr>
              <a:t>, </a:t>
            </a:r>
            <a:r>
              <a:rPr lang="ru-RU" sz="2400" dirty="0">
                <a:solidFill>
                  <a:srgbClr val="C00000"/>
                </a:solidFill>
              </a:rPr>
              <a:t>сын,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брат</a:t>
            </a:r>
            <a:r>
              <a:rPr lang="cs-CZ" sz="2400" dirty="0">
                <a:solidFill>
                  <a:srgbClr val="C00000"/>
                </a:solidFill>
              </a:rPr>
              <a:t>,</a:t>
            </a:r>
            <a:r>
              <a:rPr lang="ru-RU" sz="2400" dirty="0">
                <a:solidFill>
                  <a:srgbClr val="C00000"/>
                </a:solidFill>
              </a:rPr>
              <a:t> внук,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сестра</a:t>
            </a:r>
            <a:endParaRPr lang="cs-CZ" dirty="0"/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НЕГАТИВНЫЙ ТРАНСФЕР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ИНТЕРФЕРЕНЦИЯ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Близкая родственность русского и чешского языков является причиной многих затруднений (русским словам,</a:t>
            </a:r>
            <a:r>
              <a:rPr lang="cs-CZ" dirty="0"/>
              <a:t> </a:t>
            </a:r>
            <a:r>
              <a:rPr lang="ru-RU" dirty="0"/>
              <a:t>похожим на чешские</a:t>
            </a:r>
            <a:r>
              <a:rPr lang="cs-CZ" dirty="0"/>
              <a:t>,</a:t>
            </a:r>
            <a:r>
              <a:rPr lang="ru-RU" dirty="0"/>
              <a:t> приписывается тоже значение,</a:t>
            </a:r>
            <a:r>
              <a:rPr lang="cs-CZ" dirty="0"/>
              <a:t> </a:t>
            </a:r>
            <a:r>
              <a:rPr lang="ru-RU" dirty="0"/>
              <a:t>которое они имеют в родном языке)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Например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мирная зима</a:t>
            </a:r>
            <a:r>
              <a:rPr lang="ru-RU" sz="2400" dirty="0"/>
              <a:t> (вместо </a:t>
            </a:r>
            <a:r>
              <a:rPr lang="ru-RU" sz="2400" dirty="0">
                <a:solidFill>
                  <a:srgbClr val="C00000"/>
                </a:solidFill>
              </a:rPr>
              <a:t>мягкая</a:t>
            </a:r>
            <a:r>
              <a:rPr lang="ru-RU" sz="2400" dirty="0"/>
              <a:t>)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сделать экзамен </a:t>
            </a:r>
            <a:r>
              <a:rPr lang="ru-RU" sz="2400" dirty="0"/>
              <a:t>(вместо </a:t>
            </a:r>
            <a:r>
              <a:rPr lang="ru-RU" sz="2400" dirty="0">
                <a:solidFill>
                  <a:srgbClr val="C00000"/>
                </a:solidFill>
              </a:rPr>
              <a:t>сдать</a:t>
            </a:r>
            <a:r>
              <a:rPr lang="ru-RU" sz="2400" dirty="0"/>
              <a:t>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70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7E94BE-7214-417F-9E60-FA1A0F87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Межъязыковая омонимия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CACE30-A35D-40BC-83B1-450DE0ACC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1.Как результат случайных звуковых совпадений: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</a:t>
            </a:r>
            <a:r>
              <a:rPr lang="ru-RU" dirty="0"/>
              <a:t>на русском </a:t>
            </a:r>
            <a:r>
              <a:rPr lang="ru-RU" dirty="0">
                <a:solidFill>
                  <a:srgbClr val="FF0000"/>
                </a:solidFill>
                <a:cs typeface="Arabic Typesetting" panose="03020402040406030203" pitchFamily="66" charset="-78"/>
              </a:rPr>
              <a:t>грач</a:t>
            </a:r>
            <a:r>
              <a:rPr lang="ru-RU" dirty="0"/>
              <a:t> </a:t>
            </a:r>
            <a:r>
              <a:rPr lang="cs-CZ" dirty="0"/>
              <a:t>(havran)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  <a:cs typeface="Arabic Typesetting" panose="03020402040406030203" pitchFamily="66" charset="-78"/>
              </a:rPr>
              <a:t>hráč</a:t>
            </a:r>
            <a:r>
              <a:rPr lang="ru-RU" dirty="0">
                <a:cs typeface="Arabic Typesetting" panose="03020402040406030203" pitchFamily="66" charset="-78"/>
              </a:rPr>
              <a:t> </a:t>
            </a:r>
            <a:r>
              <a:rPr lang="ru-RU" dirty="0"/>
              <a:t>(игрок)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</a:t>
            </a:r>
            <a:r>
              <a:rPr lang="ru-RU" dirty="0"/>
              <a:t>на русском </a:t>
            </a:r>
            <a:r>
              <a:rPr lang="ru-RU" dirty="0">
                <a:solidFill>
                  <a:srgbClr val="FF0000"/>
                </a:solidFill>
              </a:rPr>
              <a:t>лук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(cibule)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luk</a:t>
            </a:r>
            <a:r>
              <a:rPr lang="cs-CZ" dirty="0"/>
              <a:t> (</a:t>
            </a:r>
            <a:r>
              <a:rPr lang="ru-RU" dirty="0"/>
              <a:t>лук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. </a:t>
            </a:r>
          </a:p>
          <a:p>
            <a:pPr marL="0" indent="0">
              <a:buNone/>
            </a:pPr>
            <a:r>
              <a:rPr lang="ru-RU" dirty="0"/>
              <a:t>2.Как результат разобщения значений слов, генетически общих для обоих  языков</a:t>
            </a:r>
            <a:r>
              <a:rPr lang="cs-CZ" dirty="0"/>
              <a:t>: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валка</a:t>
            </a:r>
            <a:r>
              <a:rPr lang="ru-RU" dirty="0"/>
              <a:t> </a:t>
            </a:r>
            <a:r>
              <a:rPr lang="cs-CZ" dirty="0"/>
              <a:t>(kácení stromů)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válka</a:t>
            </a:r>
            <a:r>
              <a:rPr lang="cs-CZ" dirty="0"/>
              <a:t> (</a:t>
            </a:r>
            <a:r>
              <a:rPr lang="ru-RU" dirty="0"/>
              <a:t>война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век</a:t>
            </a:r>
            <a:r>
              <a:rPr lang="ru-RU" dirty="0"/>
              <a:t> </a:t>
            </a:r>
            <a:r>
              <a:rPr lang="cs-CZ" dirty="0"/>
              <a:t>(století)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věk </a:t>
            </a:r>
            <a:r>
              <a:rPr lang="cs-CZ" dirty="0"/>
              <a:t>(</a:t>
            </a:r>
            <a:r>
              <a:rPr lang="ru-RU" dirty="0"/>
              <a:t>возраст</a:t>
            </a:r>
            <a:r>
              <a:rPr lang="cs-CZ" dirty="0"/>
              <a:t>)</a:t>
            </a:r>
            <a:r>
              <a:rPr lang="ru-RU" dirty="0"/>
              <a:t> красавица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вор</a:t>
            </a:r>
            <a:r>
              <a:rPr lang="cs-CZ" dirty="0"/>
              <a:t> (zloděj)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vor</a:t>
            </a:r>
            <a:r>
              <a:rPr lang="ru-RU" dirty="0"/>
              <a:t> </a:t>
            </a:r>
            <a:r>
              <a:rPr lang="cs-CZ" dirty="0"/>
              <a:t>(</a:t>
            </a:r>
            <a:r>
              <a:rPr lang="ru-RU" dirty="0"/>
              <a:t>плот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враг</a:t>
            </a:r>
            <a:r>
              <a:rPr lang="cs-CZ" dirty="0"/>
              <a:t> (nepřítel)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vrah</a:t>
            </a:r>
            <a:r>
              <a:rPr lang="cs-CZ" dirty="0"/>
              <a:t> (</a:t>
            </a:r>
            <a:r>
              <a:rPr lang="ru-RU" dirty="0"/>
              <a:t>убийца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на русском </a:t>
            </a:r>
            <a:r>
              <a:rPr lang="ru-RU" dirty="0">
                <a:solidFill>
                  <a:srgbClr val="FF0000"/>
                </a:solidFill>
              </a:rPr>
              <a:t>краска</a:t>
            </a:r>
            <a:r>
              <a:rPr lang="cs-CZ" dirty="0"/>
              <a:t> (barva)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kráska</a:t>
            </a:r>
            <a:r>
              <a:rPr lang="cs-CZ" dirty="0"/>
              <a:t> (</a:t>
            </a:r>
            <a:r>
              <a:rPr lang="ru-RU" dirty="0"/>
              <a:t>красавица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скоро</a:t>
            </a:r>
            <a:r>
              <a:rPr lang="ru-RU" dirty="0"/>
              <a:t> </a:t>
            </a:r>
            <a:r>
              <a:rPr lang="cs-CZ" dirty="0"/>
              <a:t>(rychle,brzy) </a:t>
            </a:r>
            <a:r>
              <a:rPr lang="ru-RU" dirty="0"/>
              <a:t>- на чешском </a:t>
            </a:r>
            <a:r>
              <a:rPr lang="cs-CZ" dirty="0">
                <a:solidFill>
                  <a:srgbClr val="FF0000"/>
                </a:solidFill>
              </a:rPr>
              <a:t>skoro</a:t>
            </a:r>
            <a:r>
              <a:rPr lang="cs-CZ" dirty="0"/>
              <a:t> (</a:t>
            </a:r>
            <a:r>
              <a:rPr lang="ru-RU" dirty="0"/>
              <a:t>почти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47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24C515-08B4-4A54-BE95-ABAAB022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Межъязыковая  полисемия </a:t>
            </a:r>
            <a:endParaRPr lang="cs-CZ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350530-A7E4-459E-A9DE-95DFD9865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Межъязыковая полисемия – отождествление семантической структуры слова в родном языке с семантической структурой слова в изучаемом языке.</a:t>
            </a:r>
          </a:p>
          <a:p>
            <a:pPr marL="0" indent="0">
              <a:buNone/>
            </a:pPr>
            <a:r>
              <a:rPr lang="ru-RU" sz="2400" dirty="0"/>
              <a:t>Например:</a:t>
            </a:r>
            <a:endParaRPr lang="cs-CZ" sz="2400" dirty="0"/>
          </a:p>
          <a:p>
            <a:r>
              <a:rPr lang="cs-CZ" sz="2400" dirty="0"/>
              <a:t>bát se </a:t>
            </a:r>
            <a:r>
              <a:rPr lang="cs-CZ" sz="2400" b="1" u="sng" dirty="0"/>
              <a:t>o</a:t>
            </a:r>
            <a:r>
              <a:rPr lang="cs-CZ" sz="2400" dirty="0"/>
              <a:t> rodinu =</a:t>
            </a:r>
            <a:r>
              <a:rPr lang="ru-RU" sz="2400" dirty="0"/>
              <a:t> бояться</a:t>
            </a:r>
            <a:r>
              <a:rPr lang="ru-RU" sz="2400" dirty="0">
                <a:solidFill>
                  <a:srgbClr val="FF0000"/>
                </a:solidFill>
              </a:rPr>
              <a:t> о </a:t>
            </a:r>
            <a:r>
              <a:rPr lang="ru-RU" sz="2400" dirty="0"/>
              <a:t>семье (вместо бояться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за </a:t>
            </a:r>
            <a:r>
              <a:rPr lang="ru-RU" sz="2400" dirty="0"/>
              <a:t>семью)</a:t>
            </a:r>
          </a:p>
          <a:p>
            <a:r>
              <a:rPr lang="cs-CZ" sz="2400" dirty="0"/>
              <a:t>jet </a:t>
            </a:r>
            <a:r>
              <a:rPr lang="cs-CZ" sz="2400" b="1" u="sng" dirty="0"/>
              <a:t>na</a:t>
            </a:r>
            <a:r>
              <a:rPr lang="cs-CZ" sz="2400" dirty="0"/>
              <a:t> hory = </a:t>
            </a:r>
            <a:r>
              <a:rPr lang="ru-RU" sz="2400" dirty="0"/>
              <a:t>ехать </a:t>
            </a:r>
            <a:r>
              <a:rPr lang="ru-RU" sz="2400" dirty="0">
                <a:solidFill>
                  <a:srgbClr val="FF0000"/>
                </a:solidFill>
              </a:rPr>
              <a:t>на</a:t>
            </a:r>
            <a:r>
              <a:rPr lang="ru-RU" sz="2400" dirty="0"/>
              <a:t> горы (вместо ехать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2400" dirty="0"/>
              <a:t> горы)</a:t>
            </a:r>
            <a:endParaRPr lang="cs-CZ" sz="2400" dirty="0"/>
          </a:p>
          <a:p>
            <a:r>
              <a:rPr lang="cs-CZ" sz="2400" dirty="0"/>
              <a:t>připravovat se </a:t>
            </a:r>
            <a:r>
              <a:rPr lang="cs-CZ" sz="2400" b="1" u="sng" dirty="0"/>
              <a:t>na</a:t>
            </a:r>
            <a:r>
              <a:rPr lang="cs-CZ" sz="2400" dirty="0"/>
              <a:t> zkoušku = </a:t>
            </a:r>
            <a:r>
              <a:rPr lang="ru-RU" sz="2400" dirty="0"/>
              <a:t>готовиться </a:t>
            </a:r>
            <a:r>
              <a:rPr lang="ru-RU" sz="2400" dirty="0">
                <a:solidFill>
                  <a:srgbClr val="FF0000"/>
                </a:solidFill>
              </a:rPr>
              <a:t>на </a:t>
            </a:r>
            <a:r>
              <a:rPr lang="ru-RU" sz="2400" dirty="0"/>
              <a:t>экзамен</a:t>
            </a:r>
            <a:r>
              <a:rPr lang="cs-CZ" sz="2400" dirty="0"/>
              <a:t> (</a:t>
            </a:r>
            <a:r>
              <a:rPr lang="ru-RU" sz="2400" dirty="0"/>
              <a:t>вместо готовиться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к</a:t>
            </a:r>
            <a:r>
              <a:rPr lang="cs-CZ" sz="2400" dirty="0"/>
              <a:t> </a:t>
            </a:r>
            <a:r>
              <a:rPr lang="ru-RU" sz="2400" dirty="0"/>
              <a:t>экзамену)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EF3529-9652-4655-98F7-E9FEA894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Морфологическая интерференция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80BC3C-4D4E-4605-BD3C-21477AC20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/>
              <a:t>В морфологии,  как  правило,  ин­терференция   наблюдается  в  пла­не    выражения: </a:t>
            </a:r>
            <a:endParaRPr lang="cs-CZ" sz="2400" dirty="0"/>
          </a:p>
          <a:p>
            <a:pPr marL="0" indent="0">
              <a:buNone/>
            </a:pPr>
            <a:r>
              <a:rPr lang="ru-RU" sz="2400" dirty="0"/>
              <a:t>Например: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столем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столом</a:t>
            </a:r>
            <a:r>
              <a:rPr lang="cs-CZ" sz="2400" dirty="0"/>
              <a:t>)</a:t>
            </a:r>
            <a:endParaRPr lang="ru-RU" sz="2400" dirty="0"/>
          </a:p>
          <a:p>
            <a:r>
              <a:rPr lang="ru-RU" sz="2400" dirty="0"/>
              <a:t> он  </a:t>
            </a:r>
            <a:r>
              <a:rPr lang="ru-RU" sz="2400" dirty="0">
                <a:solidFill>
                  <a:srgbClr val="FF0000"/>
                </a:solidFill>
              </a:rPr>
              <a:t>ел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ехал</a:t>
            </a:r>
            <a:r>
              <a:rPr lang="cs-CZ" sz="2400" dirty="0"/>
              <a:t>)</a:t>
            </a:r>
            <a:endParaRPr lang="ru-RU" sz="2400" dirty="0"/>
          </a:p>
          <a:p>
            <a:r>
              <a:rPr lang="ru-RU" sz="2400" dirty="0"/>
              <a:t>они  </a:t>
            </a:r>
            <a:r>
              <a:rPr lang="ru-RU" sz="2400" dirty="0">
                <a:solidFill>
                  <a:srgbClr val="FF0000"/>
                </a:solidFill>
              </a:rPr>
              <a:t>сплют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спят</a:t>
            </a:r>
            <a:r>
              <a:rPr lang="cs-CZ" sz="2400" dirty="0"/>
              <a:t>)</a:t>
            </a:r>
            <a:r>
              <a:rPr lang="ru-RU" sz="2400" dirty="0"/>
              <a:t> </a:t>
            </a:r>
          </a:p>
          <a:p>
            <a:r>
              <a:rPr lang="ru-RU" sz="2400" dirty="0"/>
              <a:t>я </a:t>
            </a:r>
            <a:r>
              <a:rPr lang="ru-RU" sz="2400" dirty="0">
                <a:solidFill>
                  <a:srgbClr val="FF0000"/>
                </a:solidFill>
              </a:rPr>
              <a:t>жию</a:t>
            </a:r>
            <a:r>
              <a:rPr lang="cs-CZ" sz="2400" dirty="0"/>
              <a:t> (</a:t>
            </a:r>
            <a:r>
              <a:rPr lang="ru-RU" sz="2400" dirty="0"/>
              <a:t>вместо  </a:t>
            </a:r>
            <a:r>
              <a:rPr lang="ru-RU" sz="2400" b="1" u="sng" dirty="0"/>
              <a:t>живу</a:t>
            </a:r>
            <a:r>
              <a:rPr lang="cs-CZ" sz="2400" dirty="0"/>
              <a:t>)</a:t>
            </a:r>
            <a:endParaRPr lang="ru-RU" sz="2400" dirty="0"/>
          </a:p>
          <a:p>
            <a:r>
              <a:rPr lang="ru-RU" sz="2400" dirty="0"/>
              <a:t> </a:t>
            </a:r>
            <a:r>
              <a:rPr lang="ru-RU" sz="2400" dirty="0">
                <a:solidFill>
                  <a:srgbClr val="FF0000"/>
                </a:solidFill>
              </a:rPr>
              <a:t>слабше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слабее</a:t>
            </a:r>
            <a:r>
              <a:rPr lang="cs-CZ" sz="2400" dirty="0"/>
              <a:t>)</a:t>
            </a:r>
            <a:r>
              <a:rPr lang="ru-RU" sz="2400" dirty="0"/>
              <a:t> 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веселейшая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ве­селее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857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469247-4277-4F39-AECA-E7BFA954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780" y="525710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dirty="0"/>
              <a:t>Синтаксическая интерференция</a:t>
            </a:r>
            <a:endParaRPr lang="cs-CZ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8F735D-B81F-4DEA-A58E-E434FD6D9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На синтаксическом уровне ин­терференция проявляется в пере­носе структурных схем и конст­рукций, порядка слов или акту­ального членения предложения, характерного для  чешского языка:</a:t>
            </a:r>
            <a:endParaRPr lang="cs-CZ" sz="2400" dirty="0"/>
          </a:p>
          <a:p>
            <a:pPr marL="0" indent="0">
              <a:buNone/>
            </a:pPr>
            <a:r>
              <a:rPr lang="ru-RU" sz="2400" dirty="0"/>
              <a:t>Например: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серебро </a:t>
            </a:r>
            <a:r>
              <a:rPr lang="ru-RU" sz="2400" dirty="0">
                <a:solidFill>
                  <a:srgbClr val="FF0000"/>
                </a:solidFill>
              </a:rPr>
              <a:t>есть</a:t>
            </a:r>
            <a:r>
              <a:rPr lang="ru-RU" sz="2400" dirty="0">
                <a:solidFill>
                  <a:schemeClr val="tx1"/>
                </a:solidFill>
              </a:rPr>
              <a:t> дороже </a:t>
            </a:r>
            <a:r>
              <a:rPr lang="ru-RU" sz="2400" dirty="0"/>
              <a:t>чем желе­зо </a:t>
            </a:r>
            <a:r>
              <a:rPr lang="cs-CZ" sz="2400" dirty="0"/>
              <a:t>(</a:t>
            </a:r>
            <a:r>
              <a:rPr lang="ru-RU" sz="2400" dirty="0"/>
              <a:t>вместо серебро  </a:t>
            </a:r>
            <a:r>
              <a:rPr lang="ru-RU" sz="2400" b="1" u="sng" dirty="0"/>
              <a:t>дороже</a:t>
            </a:r>
            <a:r>
              <a:rPr lang="ru-RU" sz="2400" dirty="0"/>
              <a:t>  желе­за</a:t>
            </a:r>
            <a:r>
              <a:rPr lang="cs-CZ" sz="2400" dirty="0"/>
              <a:t>)</a:t>
            </a:r>
            <a:r>
              <a:rPr lang="ru-RU" sz="2400" dirty="0"/>
              <a:t> 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меня болит живот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у</a:t>
            </a:r>
            <a:r>
              <a:rPr lang="ru-RU" sz="2400" dirty="0"/>
              <a:t> меня болит живот</a:t>
            </a:r>
            <a:r>
              <a:rPr lang="cs-CZ" sz="2400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3150254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657</TotalTime>
  <Words>781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 Unicode MS</vt:lpstr>
      <vt:lpstr>Arabic Typesetting</vt:lpstr>
      <vt:lpstr>Arial</vt:lpstr>
      <vt:lpstr>French Script MT</vt:lpstr>
      <vt:lpstr>Trebuchet MS</vt:lpstr>
      <vt:lpstr>Wingdings 3</vt:lpstr>
      <vt:lpstr>Аспект</vt:lpstr>
      <vt:lpstr>Pozitivní a negativní transfer</vt:lpstr>
      <vt:lpstr>ИНТЕРФЕРЕНЦИЯ (от лат. inter – между + ferens – несущий, переносящий). </vt:lpstr>
      <vt:lpstr>ИНТЕРФЕРЕНЦИЯ (ТРАНСФЕР)</vt:lpstr>
      <vt:lpstr>ГРАФИКА И ОРФОГРАФИЯ </vt:lpstr>
      <vt:lpstr>ЛЕКСИКА</vt:lpstr>
      <vt:lpstr>Межъязыковая омонимия </vt:lpstr>
      <vt:lpstr>Межъязыковая  полисемия </vt:lpstr>
      <vt:lpstr>Морфологическая интерференция </vt:lpstr>
      <vt:lpstr>Синтаксическая интерференция</vt:lpstr>
      <vt:lpstr>Интерференция в области словообразования</vt:lpstr>
      <vt:lpstr>Интерференция в устойчивых сочетаниях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Pozitivní a negativní transfer</dc:title>
  <dc:creator>Halyna</dc:creator>
  <cp:lastModifiedBy>Bobrzykova</cp:lastModifiedBy>
  <cp:revision>40</cp:revision>
  <dcterms:created xsi:type="dcterms:W3CDTF">2017-10-07T19:45:32Z</dcterms:created>
  <dcterms:modified xsi:type="dcterms:W3CDTF">2017-12-14T10:46:04Z</dcterms:modified>
</cp:coreProperties>
</file>