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AD20A6E-F7C2-46FD-A47B-54CB1A87BA57}" type="datetimeFigureOut">
              <a:rPr lang="cs-CZ" smtClean="0"/>
              <a:pPr/>
              <a:t>15.12.2017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FF1A2CE-5385-430A-B115-02C9042FFC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20A6E-F7C2-46FD-A47B-54CB1A87BA57}" type="datetimeFigureOut">
              <a:rPr lang="cs-CZ" smtClean="0"/>
              <a:pPr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A2CE-5385-430A-B115-02C9042FFC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20A6E-F7C2-46FD-A47B-54CB1A87BA57}" type="datetimeFigureOut">
              <a:rPr lang="cs-CZ" smtClean="0"/>
              <a:pPr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A2CE-5385-430A-B115-02C9042FFC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20A6E-F7C2-46FD-A47B-54CB1A87BA57}" type="datetimeFigureOut">
              <a:rPr lang="cs-CZ" smtClean="0"/>
              <a:pPr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A2CE-5385-430A-B115-02C9042FFC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AD20A6E-F7C2-46FD-A47B-54CB1A87BA57}" type="datetimeFigureOut">
              <a:rPr lang="cs-CZ" smtClean="0"/>
              <a:pPr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FF1A2CE-5385-430A-B115-02C9042FFC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20A6E-F7C2-46FD-A47B-54CB1A87BA57}" type="datetimeFigureOut">
              <a:rPr lang="cs-CZ" smtClean="0"/>
              <a:pPr/>
              <a:t>15.12.2017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A2CE-5385-430A-B115-02C9042FFC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20A6E-F7C2-46FD-A47B-54CB1A87BA57}" type="datetimeFigureOut">
              <a:rPr lang="cs-CZ" smtClean="0"/>
              <a:pPr/>
              <a:t>15.12.2017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A2CE-5385-430A-B115-02C9042FFC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20A6E-F7C2-46FD-A47B-54CB1A87BA57}" type="datetimeFigureOut">
              <a:rPr lang="cs-CZ" smtClean="0"/>
              <a:pPr/>
              <a:t>15.12.2017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A2CE-5385-430A-B115-02C9042FFC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20A6E-F7C2-46FD-A47B-54CB1A87BA57}" type="datetimeFigureOut">
              <a:rPr lang="cs-CZ" smtClean="0"/>
              <a:pPr/>
              <a:t>15.12.2017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A2CE-5385-430A-B115-02C9042FFC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20A6E-F7C2-46FD-A47B-54CB1A87BA57}" type="datetimeFigureOut">
              <a:rPr lang="cs-CZ" smtClean="0"/>
              <a:pPr/>
              <a:t>15.12.2017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A2CE-5385-430A-B115-02C9042FFC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20A6E-F7C2-46FD-A47B-54CB1A87BA57}" type="datetimeFigureOut">
              <a:rPr lang="cs-CZ" smtClean="0"/>
              <a:pPr/>
              <a:t>15.12.2017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1A2CE-5385-430A-B115-02C9042FFC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D20A6E-F7C2-46FD-A47B-54CB1A87BA57}" type="datetimeFigureOut">
              <a:rPr lang="cs-CZ" smtClean="0"/>
              <a:pPr/>
              <a:t>15.12.2017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F1A2CE-5385-430A-B115-02C9042FFC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Předmět didaktiky ruštiny. Ruské organizace. Odborný tisk.</a:t>
            </a:r>
            <a:endParaRPr lang="cs-CZ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Natálie Pavelková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Специальная печать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435280" cy="5162128"/>
          </a:xfrm>
        </p:spPr>
        <p:txBody>
          <a:bodyPr>
            <a:normAutofit fontScale="92500" lnSpcReduction="10000"/>
          </a:bodyPr>
          <a:lstStyle/>
          <a:p>
            <a:r>
              <a:rPr lang="az-Cyrl-AZ" b="1" dirty="0" smtClean="0">
                <a:solidFill>
                  <a:schemeClr val="bg2">
                    <a:lumMod val="50000"/>
                  </a:schemeClr>
                </a:solidFill>
              </a:rPr>
              <a:t>Чешские журналы</a:t>
            </a:r>
            <a:endParaRPr lang="cs-CZ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cs-CZ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ru-RU" i="1" dirty="0" smtClean="0">
                <a:solidFill>
                  <a:schemeClr val="tx1"/>
                </a:solidFill>
              </a:rPr>
              <a:t>« </a:t>
            </a:r>
            <a:r>
              <a:rPr lang="cs-CZ" b="1" i="1" dirty="0" smtClean="0">
                <a:solidFill>
                  <a:schemeClr val="tx1"/>
                </a:solidFill>
              </a:rPr>
              <a:t>Komenský</a:t>
            </a:r>
            <a:r>
              <a:rPr lang="ru-RU" i="1" dirty="0" smtClean="0">
                <a:solidFill>
                  <a:schemeClr val="tx1"/>
                </a:solidFill>
              </a:rPr>
              <a:t> »</a:t>
            </a:r>
            <a:endParaRPr lang="cs-CZ" b="1" i="1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э</a:t>
            </a:r>
            <a:r>
              <a:rPr lang="ru-RU" dirty="0" smtClean="0">
                <a:solidFill>
                  <a:schemeClr val="tx1"/>
                </a:solidFill>
              </a:rPr>
              <a:t>то специальный журнал для учителей в начальной школе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ru-RU" dirty="0" smtClean="0">
                <a:solidFill>
                  <a:schemeClr val="tx1"/>
                </a:solidFill>
              </a:rPr>
              <a:t>студентам на педагогическом факультете но также для общественности, интересующихся вопросом образования</a:t>
            </a:r>
            <a:endParaRPr lang="cs-CZ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cs-CZ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Журнал «Коменский»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был основан в 1873 году в Оломоуце профессором Моравской средней школы, этнографом и писателем Яном Хавелькой</a:t>
            </a:r>
            <a:r>
              <a:rPr lang="cs-CZ" dirty="0" smtClean="0">
                <a:solidFill>
                  <a:schemeClr val="tx1"/>
                </a:solidFill>
              </a:rPr>
              <a:t> (Jan Havelka)</a:t>
            </a:r>
          </a:p>
          <a:p>
            <a:pPr lvl="1">
              <a:buFontTx/>
              <a:buChar char="-"/>
            </a:pPr>
            <a:endParaRPr lang="cs-CZ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 С 1992 года его издатель стал педагогический факультет Университета им. Масарика, Брно</a:t>
            </a:r>
            <a:endParaRPr lang="cs-CZ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cs-CZ" dirty="0" smtClean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 Это старейший педагогический журнал в Чешской Республике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/>
              <a:t>« </a:t>
            </a:r>
            <a:r>
              <a:rPr lang="cs-CZ" b="1" dirty="0" smtClean="0"/>
              <a:t>Cizí jazyky</a:t>
            </a:r>
            <a:r>
              <a:rPr lang="ru-RU" dirty="0" smtClean="0"/>
              <a:t> »</a:t>
            </a:r>
            <a:endParaRPr lang="cs-CZ" dirty="0" smtClean="0"/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журнал для теории и практики преподавания иностранных языков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особенно интересуется английским, французским, немецким, русским и испанским языками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единственный профессиональный журнал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az-Cyrl-AZ" dirty="0" smtClean="0">
                <a:solidFill>
                  <a:schemeClr val="tx1"/>
                </a:solidFill>
              </a:rPr>
              <a:t>своево типа</a:t>
            </a:r>
            <a:r>
              <a:rPr lang="ru-RU" dirty="0" smtClean="0">
                <a:solidFill>
                  <a:schemeClr val="tx1"/>
                </a:solidFill>
              </a:rPr>
              <a:t> в Чешской Республике и Словакии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smtClean="0"/>
              <a:t>« </a:t>
            </a:r>
            <a:r>
              <a:rPr lang="cs-CZ" b="1" dirty="0" smtClean="0"/>
              <a:t>Opera Slavica: slavistické rozhledy</a:t>
            </a:r>
            <a:r>
              <a:rPr lang="ru-RU" dirty="0" smtClean="0"/>
              <a:t> »</a:t>
            </a:r>
            <a:endParaRPr lang="cs-CZ" dirty="0" smtClean="0"/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Журнал регистрирован Министерством Культуры Чешской Республики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журнал издается Институом славистики Философского факультета Университета им. Масарика, Брно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рецензируемый научный журнал главной целью которого является создание широкой коммуникационной платформы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объединяющей все славянские языки и литературы, изучение славянской филологии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отдел рецензий должен систематически следить и критически анализировать значимые работы в лингвистической и литературоведческой славистике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komensky_obalk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4824536" cy="3149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Obrázek 4" descr="115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332656"/>
            <a:ext cx="3601287" cy="48017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Obrázek 6" descr="os_2016_2_smal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7784" y="2852936"/>
            <a:ext cx="2592288" cy="36580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z-Cyrl-AZ" b="1" dirty="0" smtClean="0">
                <a:solidFill>
                  <a:schemeClr val="bg2">
                    <a:lumMod val="50000"/>
                  </a:schemeClr>
                </a:solidFill>
              </a:rPr>
              <a:t>Русские журналы</a:t>
            </a:r>
            <a:endParaRPr lang="cs-CZ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az-Cyrl-AZ" b="1" dirty="0" smtClean="0">
                <a:solidFill>
                  <a:schemeClr val="tx1"/>
                </a:solidFill>
              </a:rPr>
              <a:t>«Русский язык за рубежом»</a:t>
            </a:r>
            <a:endParaRPr lang="cs-CZ" b="1" dirty="0" smtClean="0">
              <a:solidFill>
                <a:schemeClr val="tx1"/>
              </a:solidFill>
            </a:endParaRPr>
          </a:p>
          <a:p>
            <a:pPr lvl="2"/>
            <a:r>
              <a:rPr lang="ru-RU" dirty="0" smtClean="0"/>
              <a:t>учебно-методический иллюстрированный журнал для преподавателей русского языка как иностранного (неродного) и русской литературы</a:t>
            </a:r>
            <a:r>
              <a:rPr lang="az-Cyrl-AZ" dirty="0" smtClean="0"/>
              <a:t> </a:t>
            </a:r>
            <a:endParaRPr lang="cs-CZ" dirty="0" smtClean="0"/>
          </a:p>
          <a:p>
            <a:pPr lvl="2"/>
            <a:endParaRPr lang="cs-CZ" dirty="0" smtClean="0"/>
          </a:p>
          <a:p>
            <a:pPr lvl="2"/>
            <a:r>
              <a:rPr lang="ru-RU" dirty="0" smtClean="0"/>
              <a:t>Он был создан в 1967 году по инициативе Международной ассоциации преподавателей русского языка и литературы (МАПРЯЛ) и Научно-методического центра русского языка при МГУ им. М.В. Ломоносова</a:t>
            </a:r>
            <a:endParaRPr lang="cs-CZ" dirty="0" smtClean="0"/>
          </a:p>
          <a:p>
            <a:pPr lvl="2"/>
            <a:endParaRPr lang="cs-CZ" dirty="0" smtClean="0"/>
          </a:p>
          <a:p>
            <a:pPr lvl="2"/>
            <a:r>
              <a:rPr lang="ru-RU" dirty="0" smtClean="0"/>
              <a:t>сыграл очень важную роль в распространении русского языка во многих странах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z-Cyrl-AZ" b="1" dirty="0" smtClean="0"/>
              <a:t>«Русский мир.</a:t>
            </a:r>
            <a:r>
              <a:rPr lang="cs-CZ" b="1" dirty="0" err="1" smtClean="0"/>
              <a:t>ru</a:t>
            </a:r>
            <a:r>
              <a:rPr lang="cs-CZ" b="1" dirty="0" smtClean="0"/>
              <a:t>»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Журнал «Русский мир.RU» издается фондом «Русский мир» с ноября 2007 года</a:t>
            </a:r>
            <a:endParaRPr lang="cs-CZ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Работа журнала базируется на идее просвещения, поддержки и пропаганды русского языка и русской культуры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Журнал публикует материалы и репортажи о мероприятиях фонда, информацию о значимых событиях, статьи по проблемам сохранения богатейшего культурного и исторического наследия России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229600" cy="4937760"/>
          </a:xfrm>
        </p:spPr>
        <p:txBody>
          <a:bodyPr/>
          <a:lstStyle/>
          <a:p>
            <a:r>
              <a:rPr lang="az-Cyrl-AZ" b="1" dirty="0" smtClean="0"/>
              <a:t>«Русское слово</a:t>
            </a:r>
            <a:r>
              <a:rPr lang="cs-CZ" b="1" dirty="0" smtClean="0"/>
              <a:t>»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Журнал «Русское слово» - издание русского национального меньшинства в Чешской Республике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Основные темы: политика, история, культура, традиции русской межвоенной эмиграции в Чехословакии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russkoe_slovo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60647"/>
            <a:ext cx="3096344" cy="44076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Obrázek 4" descr="cover_04-200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1099124"/>
            <a:ext cx="2808312" cy="39944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ázek 5" descr="185634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2276872"/>
            <a:ext cx="3141340" cy="43032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Дидактика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Дидактика (др.-греч. διδακτικός — поучающий)</a:t>
            </a:r>
            <a:endParaRPr lang="cs-CZ" dirty="0" smtClean="0"/>
          </a:p>
          <a:p>
            <a:endParaRPr lang="cs-CZ" dirty="0" smtClean="0"/>
          </a:p>
          <a:p>
            <a:r>
              <a:rPr lang="ru-RU" dirty="0" smtClean="0"/>
              <a:t>раздел педагогики и теории образования, изучающий проблемы обучения</a:t>
            </a:r>
            <a:endParaRPr lang="cs-CZ" dirty="0" smtClean="0"/>
          </a:p>
          <a:p>
            <a:endParaRPr lang="cs-CZ" dirty="0" smtClean="0"/>
          </a:p>
          <a:p>
            <a:r>
              <a:rPr lang="az-Cyrl-AZ" dirty="0" smtClean="0"/>
              <a:t>Раскрывает закономерности усвоения знаний</a:t>
            </a:r>
            <a:endParaRPr lang="cs-CZ" dirty="0" smtClean="0"/>
          </a:p>
          <a:p>
            <a:endParaRPr lang="cs-CZ" dirty="0" smtClean="0"/>
          </a:p>
          <a:p>
            <a:r>
              <a:rPr lang="ru-RU" dirty="0" smtClean="0"/>
              <a:t>умений и навыков и формирования убеждений</a:t>
            </a:r>
            <a:endParaRPr lang="cs-CZ" dirty="0" smtClean="0"/>
          </a:p>
          <a:p>
            <a:endParaRPr lang="cs-CZ" dirty="0" smtClean="0"/>
          </a:p>
          <a:p>
            <a:r>
              <a:rPr lang="ru-RU" dirty="0" smtClean="0"/>
              <a:t> определяет объём и структуру содержания образования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Основной вопрос дидактики формулируется по-разному</a:t>
            </a:r>
            <a:endParaRPr lang="cs-CZ" dirty="0" smtClean="0"/>
          </a:p>
          <a:p>
            <a:endParaRPr lang="cs-CZ" dirty="0" smtClean="0"/>
          </a:p>
          <a:p>
            <a:r>
              <a:rPr lang="ru-RU" b="1" dirty="0" smtClean="0"/>
              <a:t>Одни</a:t>
            </a:r>
            <a:r>
              <a:rPr lang="ru-RU" dirty="0" smtClean="0"/>
              <a:t> связывают его с вопросом о содержании обучения и воспитания</a:t>
            </a:r>
            <a:endParaRPr lang="cs-CZ" dirty="0" smtClean="0"/>
          </a:p>
          <a:p>
            <a:endParaRPr lang="cs-CZ" dirty="0" smtClean="0"/>
          </a:p>
          <a:p>
            <a:r>
              <a:rPr lang="ru-RU" b="1" dirty="0" smtClean="0"/>
              <a:t>другие</a:t>
            </a:r>
            <a:r>
              <a:rPr lang="ru-RU" dirty="0" smtClean="0"/>
              <a:t> с тем, «как протекает мышление учащихся в процессе изучения»</a:t>
            </a:r>
            <a:r>
              <a:rPr lang="cs-CZ" dirty="0" smtClean="0"/>
              <a:t> - </a:t>
            </a:r>
            <a:r>
              <a:rPr lang="az-Cyrl-AZ" dirty="0" smtClean="0"/>
              <a:t>конкретного предмета</a:t>
            </a:r>
            <a:endParaRPr lang="cs-CZ" dirty="0" smtClean="0"/>
          </a:p>
          <a:p>
            <a:endParaRPr lang="cs-CZ" dirty="0" smtClean="0"/>
          </a:p>
          <a:p>
            <a:r>
              <a:rPr lang="ru-RU" b="1" dirty="0" smtClean="0"/>
              <a:t>третьи</a:t>
            </a:r>
            <a:r>
              <a:rPr lang="ru-RU" dirty="0" smtClean="0"/>
              <a:t> резюмируют его в двух вопросах «чему учить?» и «как учить?»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Объект и предмет дидактики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Дидактелизм </a:t>
            </a:r>
            <a:r>
              <a:rPr lang="ru-RU" dirty="0" smtClean="0"/>
              <a:t> — составная часть педагогики, наука об обучении, исследующая законы, закономерности, принципы и средства обучения</a:t>
            </a:r>
            <a:endParaRPr lang="cs-CZ" dirty="0" smtClean="0"/>
          </a:p>
          <a:p>
            <a:endParaRPr lang="cs-CZ" dirty="0" smtClean="0"/>
          </a:p>
          <a:p>
            <a:r>
              <a:rPr lang="az-Cyrl-AZ" dirty="0" smtClean="0"/>
              <a:t>Объект дидактики — </a:t>
            </a:r>
            <a:r>
              <a:rPr lang="az-Cyrl-AZ" b="1" dirty="0" smtClean="0"/>
              <a:t>обучение</a:t>
            </a:r>
            <a:endParaRPr lang="cs-CZ" b="1" dirty="0" smtClean="0"/>
          </a:p>
          <a:p>
            <a:endParaRPr lang="cs-CZ" dirty="0" smtClean="0"/>
          </a:p>
          <a:p>
            <a:r>
              <a:rPr lang="ru-RU" dirty="0" smtClean="0"/>
              <a:t>Существуют «частные дидактики» — методики обучения отдельным учебным предметам (методика преподавания математики, физики, истории и др.)</a:t>
            </a:r>
            <a:r>
              <a:rPr lang="cs-CZ" dirty="0" smtClean="0"/>
              <a:t>..</a:t>
            </a:r>
          </a:p>
          <a:p>
            <a:endParaRPr lang="cs-CZ" dirty="0" smtClean="0"/>
          </a:p>
          <a:p>
            <a:r>
              <a:rPr lang="ru-RU" dirty="0" smtClean="0"/>
              <a:t>отдельных категорий учащихся (методика начального обучения, дидактика высшей школы)</a:t>
            </a:r>
            <a:endParaRPr lang="cs-CZ" dirty="0" smtClean="0"/>
          </a:p>
          <a:p>
            <a:endParaRPr lang="cs-CZ" dirty="0" smtClean="0"/>
          </a:p>
          <a:p>
            <a:r>
              <a:rPr lang="ru-RU" dirty="0" smtClean="0"/>
              <a:t>в разных типах учебных заведений и формах образования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У каждой методики обучения свой объект — обучение предмету, обучение определённых категорий учеников и т. д.</a:t>
            </a:r>
            <a:endParaRPr lang="cs-CZ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Дидактика охватывает всю систему обучения по всем предметам</a:t>
            </a:r>
          </a:p>
          <a:p>
            <a:endParaRPr lang="ru-RU" dirty="0" smtClean="0"/>
          </a:p>
          <a:p>
            <a:r>
              <a:rPr lang="ru-RU" b="1" dirty="0" smtClean="0"/>
              <a:t>Дидактика бывает:</a:t>
            </a:r>
            <a:endParaRPr lang="cs-CZ" b="1" dirty="0" smtClean="0"/>
          </a:p>
          <a:p>
            <a:endParaRPr lang="ru-RU" b="1" dirty="0" smtClean="0"/>
          </a:p>
          <a:p>
            <a:r>
              <a:rPr lang="ru-RU" b="1" dirty="0" smtClean="0"/>
              <a:t>Общая </a:t>
            </a:r>
            <a:r>
              <a:rPr lang="ru-RU" dirty="0" smtClean="0"/>
              <a:t>- понятие преподавание, учение; факторы, влияющие на процесс обучения; условия, в которых осуществляется обучение и результаты</a:t>
            </a:r>
          </a:p>
          <a:p>
            <a:r>
              <a:rPr lang="ru-RU" b="1" dirty="0" smtClean="0"/>
              <a:t>Частная </a:t>
            </a:r>
            <a:r>
              <a:rPr lang="ru-RU" dirty="0" smtClean="0"/>
              <a:t>- методика преподавания учебных предметов, учебный предмет, который имеет свою специфику преподавания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Задачи дидактики: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29600" cy="4937760"/>
          </a:xfrm>
        </p:spPr>
        <p:txBody>
          <a:bodyPr>
            <a:normAutofit/>
          </a:bodyPr>
          <a:lstStyle/>
          <a:p>
            <a:r>
              <a:rPr lang="ru-RU" dirty="0" smtClean="0"/>
              <a:t>описание и объяснение процесса обучения и условий его реализации</a:t>
            </a:r>
            <a:endParaRPr lang="cs-CZ" dirty="0" smtClean="0"/>
          </a:p>
          <a:p>
            <a:endParaRPr lang="ru-RU" dirty="0" smtClean="0"/>
          </a:p>
          <a:p>
            <a:r>
              <a:rPr lang="ru-RU" dirty="0" smtClean="0"/>
              <a:t>разработка более современных процессов обучения</a:t>
            </a:r>
            <a:endParaRPr lang="cs-CZ" dirty="0" smtClean="0"/>
          </a:p>
          <a:p>
            <a:endParaRPr lang="ru-RU" dirty="0" smtClean="0"/>
          </a:p>
          <a:p>
            <a:r>
              <a:rPr lang="ru-RU" dirty="0" smtClean="0"/>
              <a:t>организация учебного процесса</a:t>
            </a:r>
            <a:endParaRPr lang="cs-CZ" dirty="0" smtClean="0"/>
          </a:p>
          <a:p>
            <a:endParaRPr lang="ru-RU" dirty="0" smtClean="0"/>
          </a:p>
          <a:p>
            <a:r>
              <a:rPr lang="ru-RU" dirty="0" smtClean="0"/>
              <a:t>новые обучающие системы</a:t>
            </a:r>
            <a:endParaRPr lang="cs-CZ" dirty="0" smtClean="0"/>
          </a:p>
          <a:p>
            <a:endParaRPr lang="ru-RU" dirty="0" smtClean="0"/>
          </a:p>
          <a:p>
            <a:r>
              <a:rPr lang="ru-RU" dirty="0" smtClean="0"/>
              <a:t>новые технологии обучения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История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363272" cy="4960208"/>
          </a:xfrm>
        </p:spPr>
        <p:txBody>
          <a:bodyPr/>
          <a:lstStyle/>
          <a:p>
            <a:r>
              <a:rPr lang="ru-RU" dirty="0" smtClean="0"/>
              <a:t>В России целостную дидактич. Систему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ru-RU" dirty="0" smtClean="0"/>
              <a:t> создал </a:t>
            </a:r>
            <a:r>
              <a:rPr lang="ru-RU" b="1" dirty="0" smtClean="0"/>
              <a:t>К. Д. Ушинский</a:t>
            </a:r>
            <a:endParaRPr lang="cs-CZ" b="1" dirty="0" smtClean="0"/>
          </a:p>
          <a:p>
            <a:endParaRPr lang="cs-CZ" dirty="0" smtClean="0"/>
          </a:p>
          <a:p>
            <a:r>
              <a:rPr lang="ru-RU" dirty="0" smtClean="0"/>
              <a:t>В. В. Краевский, И. Я. Лернер выделили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ru-RU" dirty="0" smtClean="0"/>
              <a:t> два вида ди­дактич. закономерностей: </a:t>
            </a:r>
            <a:endParaRPr lang="cs-CZ" dirty="0" smtClean="0"/>
          </a:p>
          <a:p>
            <a:pPr lvl="1"/>
            <a:r>
              <a:rPr lang="ru-RU" dirty="0" smtClean="0"/>
              <a:t>1) присущие процессу обучения и неизбежно проявляющиеся, как только он возникает в к.-л. форме, независимо от способов деятельности обучающего и обучающихся </a:t>
            </a:r>
            <a:endParaRPr lang="cs-CZ" dirty="0" smtClean="0"/>
          </a:p>
          <a:p>
            <a:pPr lvl="1"/>
            <a:r>
              <a:rPr lang="ru-RU" dirty="0" smtClean="0"/>
              <a:t>2) проявляющиеся в зависимости от предпринимаемой обучающим и обучающимися дея­тельности и средств обучения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pisateli_19_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2448272" cy="30725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image004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12782" y="1340768"/>
            <a:ext cx="8731218" cy="5040560"/>
          </a:xfrm>
        </p:spPr>
      </p:pic>
      <p:sp>
        <p:nvSpPr>
          <p:cNvPr id="5" name="TextovéPole 4"/>
          <p:cNvSpPr txBox="1"/>
          <p:nvPr/>
        </p:nvSpPr>
        <p:spPr>
          <a:xfrm>
            <a:off x="683568" y="260648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И.П. Подласый </a:t>
            </a:r>
            <a:r>
              <a:rPr lang="ru-RU" dirty="0" smtClean="0"/>
              <a:t>выделяет несколько иные и функциональные компоненты системы обучения: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496944" cy="4960208"/>
          </a:xfrm>
        </p:spPr>
        <p:txBody>
          <a:bodyPr/>
          <a:lstStyle/>
          <a:p>
            <a:r>
              <a:rPr lang="ru-RU" dirty="0" smtClean="0"/>
              <a:t>В кон. 20 – нач. 21 вв. в Д. активно разрабатываются проблемы личност­но ориентированного обучения, компетентностного подхода к обуче­нию, новых образователных технологий, дистанционного обучения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434</TotalTime>
  <Words>634</Words>
  <Application>Microsoft Office PowerPoint</Application>
  <PresentationFormat>Předvádění na obrazovce (4:3)</PresentationFormat>
  <Paragraphs>101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Původ</vt:lpstr>
      <vt:lpstr>Předmět didaktiky ruštiny. Ruské organizace. Odborný tisk.</vt:lpstr>
      <vt:lpstr>Дидактика</vt:lpstr>
      <vt:lpstr>Prezentace aplikace PowerPoint</vt:lpstr>
      <vt:lpstr>Объект и предмет дидактики</vt:lpstr>
      <vt:lpstr>Prezentace aplikace PowerPoint</vt:lpstr>
      <vt:lpstr>Задачи дидактики:</vt:lpstr>
      <vt:lpstr>История</vt:lpstr>
      <vt:lpstr>Prezentace aplikace PowerPoint</vt:lpstr>
      <vt:lpstr>Prezentace aplikace PowerPoint</vt:lpstr>
      <vt:lpstr>Специальная печать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Předmět didaktiky ruštiny. Ruské organizace. Odborný tisk.</dc:title>
  <dc:creator>Natalie</dc:creator>
  <cp:lastModifiedBy>Bobrzykova</cp:lastModifiedBy>
  <cp:revision>73</cp:revision>
  <dcterms:created xsi:type="dcterms:W3CDTF">2017-12-12T20:48:59Z</dcterms:created>
  <dcterms:modified xsi:type="dcterms:W3CDTF">2017-12-15T14:32:10Z</dcterms:modified>
</cp:coreProperties>
</file>