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8"/>
    <p:restoredTop sz="94643"/>
  </p:normalViewPr>
  <p:slideViewPr>
    <p:cSldViewPr snapToGrid="0" snapToObjects="1">
      <p:cViewPr varScale="1">
        <p:scale>
          <a:sx n="79" d="100"/>
          <a:sy n="79" d="100"/>
        </p:scale>
        <p:origin x="114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át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 s citá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Аудиовизуальные средства и мультимедиа в преподавании русского языка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Ондрей</a:t>
            </a:r>
            <a:r>
              <a:rPr lang="ru-RU" dirty="0" smtClean="0"/>
              <a:t> </a:t>
            </a:r>
            <a:r>
              <a:rPr lang="ru-RU" dirty="0" err="1"/>
              <a:t>Г</a:t>
            </a:r>
            <a:r>
              <a:rPr lang="ru-RU" dirty="0" err="1" smtClean="0"/>
              <a:t>абаник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14079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Компьютерные программы учебного назначения можно разделить на следующие группы: </a:t>
            </a:r>
            <a:br>
              <a:rPr lang="ru-RU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err="1"/>
              <a:t>обучающие</a:t>
            </a:r>
            <a:r>
              <a:rPr lang="mr-IN" dirty="0"/>
              <a:t> (</a:t>
            </a:r>
            <a:r>
              <a:rPr lang="mr-IN" dirty="0" err="1"/>
              <a:t>для</a:t>
            </a:r>
            <a:r>
              <a:rPr lang="mr-IN" dirty="0"/>
              <a:t> </a:t>
            </a:r>
            <a:r>
              <a:rPr lang="mr-IN" dirty="0" err="1"/>
              <a:t>приобретения</a:t>
            </a:r>
            <a:r>
              <a:rPr lang="mr-IN" dirty="0"/>
              <a:t> </a:t>
            </a:r>
            <a:r>
              <a:rPr lang="mr-IN" dirty="0" err="1"/>
              <a:t>новои</a:t>
            </a:r>
            <a:r>
              <a:rPr lang="mr-IN" dirty="0"/>
              <a:t>̆ </a:t>
            </a:r>
            <a:r>
              <a:rPr lang="mr-IN" dirty="0" err="1"/>
              <a:t>информации</a:t>
            </a:r>
            <a:r>
              <a:rPr lang="mr-IN" dirty="0"/>
              <a:t>)</a:t>
            </a:r>
            <a:br>
              <a:rPr lang="mr-IN" dirty="0"/>
            </a:br>
            <a:endParaRPr lang="mr-IN" dirty="0"/>
          </a:p>
          <a:p>
            <a:r>
              <a:rPr lang="ru-RU" dirty="0"/>
              <a:t>тренировочные (для закрепления знаний)</a:t>
            </a:r>
            <a:br>
              <a:rPr lang="ru-RU" dirty="0"/>
            </a:br>
            <a:endParaRPr lang="ru-RU" dirty="0"/>
          </a:p>
          <a:p>
            <a:r>
              <a:rPr lang="ru-RU" dirty="0"/>
              <a:t>контролирующие (для контроля качества знаний и их корректирования) </a:t>
            </a:r>
          </a:p>
          <a:p>
            <a:r>
              <a:rPr lang="ru-RU" dirty="0"/>
              <a:t>компьютерные учебники; е-</a:t>
            </a:r>
            <a:r>
              <a:rPr lang="ru-RU" dirty="0" err="1"/>
              <a:t>Learning</a:t>
            </a:r>
            <a:r>
              <a:rPr lang="ru-RU" dirty="0"/>
              <a:t>, или, напр. </a:t>
            </a:r>
            <a:r>
              <a:rPr lang="ru-RU" dirty="0" err="1"/>
              <a:t>электронныи</a:t>
            </a:r>
            <a:r>
              <a:rPr lang="ru-RU" dirty="0"/>
              <a:t>̆ вариант словаре </a:t>
            </a:r>
          </a:p>
          <a:p>
            <a:r>
              <a:rPr lang="ru-RU" dirty="0"/>
              <a:t>игровые программы (для отработки грамматических и лексических навыков)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0896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ИНТЕРАКТИВНАЯ ДОСКА </a:t>
            </a:r>
            <a:br>
              <a:rPr lang="bg-BG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это </a:t>
            </a:r>
            <a:r>
              <a:rPr lang="ru-RU" dirty="0" err="1"/>
              <a:t>устройство</a:t>
            </a:r>
            <a:r>
              <a:rPr lang="ru-RU" dirty="0"/>
              <a:t>, позволяющее лектору или докладчику объединить два различных инструмента: экран для отображения информации и обычную маркерную доску. Перед началом работы интерактивная доска подключается к компьютеру и проектору. На интерактивную доску проецируется изображение от любого источника: компьютерного или видео сигнала, с которым Вы теперь можете работать прямо на поверхности доски. Манипулирование </a:t>
            </a:r>
            <a:r>
              <a:rPr lang="ru-RU" dirty="0" err="1"/>
              <a:t>компьютернои</a:t>
            </a:r>
            <a:r>
              <a:rPr lang="ru-RU" dirty="0"/>
              <a:t>̆ мышью осуществляются касанием поверхности и позволяет докладчику иметь </a:t>
            </a:r>
            <a:r>
              <a:rPr lang="ru-RU" dirty="0" err="1"/>
              <a:t>полныи</a:t>
            </a:r>
            <a:r>
              <a:rPr lang="ru-RU" dirty="0"/>
              <a:t>̆ доступ к управлению компьютером. </a:t>
            </a:r>
          </a:p>
          <a:p>
            <a:r>
              <a:rPr lang="ru-RU" dirty="0"/>
              <a:t>На </a:t>
            </a:r>
            <a:r>
              <a:rPr lang="ru-RU" dirty="0" err="1"/>
              <a:t>интерактивнои</a:t>
            </a:r>
            <a:r>
              <a:rPr lang="ru-RU" dirty="0"/>
              <a:t>̆ доске можно легко передвигать объекты и надписи, добавлять комментарии к текстам, рисункам и диаграммам, выделять ключевые области и добавлять цвета. К тому же тексты, рисунки или графики можно скрыть, а затем показать в ключевые моменты лекции. Преподаватели и учащиеся делают все это у доски перед всем классом, что, несомненно, привлекает всеобщее внимание.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4559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 </a:t>
            </a:r>
            <a:endParaRPr lang="sk-SK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931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/>
              <a:t>Технические</a:t>
            </a:r>
            <a:r>
              <a:rPr lang="bg-BG" dirty="0"/>
              <a:t> средства обучения </a:t>
            </a:r>
            <a:br>
              <a:rPr lang="bg-BG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 комплекс учебных пособий и технических приспособлений, которые облегчают процессы обучения и овладения языком и делают их более эффективными. </a:t>
            </a:r>
          </a:p>
          <a:p>
            <a:r>
              <a:rPr lang="ru-RU" dirty="0"/>
              <a:t>Для успешного обучения иностранному языку важно, чтобы в процессе обучения участвовало как можно больше видов восприятия (перцепции) – зрительное и слуховое восприятие и комбинированное зрительно-слуховое восприятие. В настоящее время усиливается акцент на </a:t>
            </a:r>
            <a:r>
              <a:rPr lang="ru-RU" dirty="0" err="1"/>
              <a:t>учебнои</a:t>
            </a:r>
            <a:r>
              <a:rPr lang="ru-RU" dirty="0"/>
              <a:t>̆ и </a:t>
            </a:r>
            <a:r>
              <a:rPr lang="ru-RU" dirty="0" err="1"/>
              <a:t>двигательнои</a:t>
            </a:r>
            <a:r>
              <a:rPr lang="ru-RU" dirty="0"/>
              <a:t>̆ деятельности на уроке.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630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АУДИОВИЗУАЛЬНЫЕ СРЕДСТВА ОБУЧЕНИЯ</a:t>
            </a:r>
            <a:br>
              <a:rPr lang="bg-BG" b="1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Аудиовизуальные средства оказывают школе значительные услуги в области формирования у учащихся определенных впечатлений, наблюдений и представлений. Они воздействуют одновременно на два анализатора (зрительный и слуховой), что существенным образом определяет их привлекательность. К числу аудиовизуальных средств мы относим звуковой фильм и телевидение</a:t>
            </a:r>
            <a:r>
              <a:rPr lang="ru-RU" dirty="0" smtClean="0"/>
              <a:t>.</a:t>
            </a:r>
          </a:p>
          <a:p>
            <a:r>
              <a:rPr lang="ru-RU" dirty="0"/>
              <a:t>Закрепляя с помощью подвижного образа и звука представление об определенных предметах, явлениях и процессах, фильм позволяет демонстрировать эти объекты многократно, в различное время и в неизменной </a:t>
            </a:r>
            <a:r>
              <a:rPr lang="ru-RU" dirty="0" smtClean="0"/>
              <a:t>форме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126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Таким образом, дидактический фильм как одно из основных аудиовизуальных средств, используемых в процессе обучения, обладает следующими достоинствами</a:t>
            </a:r>
            <a:r>
              <a:rPr lang="ru-RU" dirty="0" smtClean="0"/>
              <a:t>:</a:t>
            </a:r>
          </a:p>
          <a:p>
            <a:r>
              <a:rPr lang="ru-RU" dirty="0"/>
              <a:t>представляет определенные предметы, явления, события и процессы в форме четких, повторяемых произвольное число раз образных кадров;</a:t>
            </a:r>
          </a:p>
          <a:p>
            <a:r>
              <a:rPr lang="ru-RU" dirty="0"/>
              <a:t>демонстрирует движение;</a:t>
            </a:r>
          </a:p>
          <a:p>
            <a:r>
              <a:rPr lang="ru-RU" dirty="0"/>
              <a:t>использует как натуральное звучание, сопутствующее демонстрируемым событиям, так и рассказ;</a:t>
            </a:r>
          </a:p>
          <a:p>
            <a:r>
              <a:rPr lang="ru-RU" dirty="0"/>
              <a:t>в меру необходимости оперирует цветом;</a:t>
            </a:r>
          </a:p>
          <a:p>
            <a:r>
              <a:rPr lang="ru-RU" dirty="0"/>
              <a:t>с помощью образа и звука освещает все вопросы, раскрыть которые перед учащимися другим способом было бы затруднительно или вообще невозможно.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7892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 методических операций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1. Задания коммуникативного типа</a:t>
            </a:r>
          </a:p>
          <a:p>
            <a:pPr lvl="1"/>
            <a:r>
              <a:rPr lang="ru-RU" dirty="0" smtClean="0"/>
              <a:t>Предварительные мотивационные задания к просмотру фильма</a:t>
            </a:r>
          </a:p>
          <a:p>
            <a:pPr lvl="1"/>
            <a:r>
              <a:rPr lang="ru-RU" dirty="0" smtClean="0"/>
              <a:t>Задания по </a:t>
            </a:r>
            <a:r>
              <a:rPr lang="ru-RU" dirty="0"/>
              <a:t>с</a:t>
            </a:r>
            <a:r>
              <a:rPr lang="ru-RU" dirty="0" smtClean="0"/>
              <a:t>одержанию фильма</a:t>
            </a:r>
          </a:p>
          <a:p>
            <a:pPr lvl="1"/>
            <a:r>
              <a:rPr lang="ru-RU" dirty="0" smtClean="0"/>
              <a:t>Конструирование аналогичной ситуации</a:t>
            </a:r>
          </a:p>
          <a:p>
            <a:pPr lvl="1"/>
            <a:r>
              <a:rPr lang="ru-RU" dirty="0" smtClean="0"/>
              <a:t>Высказывание мнения по поводу фильма..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2. Упражнения по речевому этикету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3. </a:t>
            </a:r>
            <a:r>
              <a:rPr lang="ru-RU" dirty="0" err="1" smtClean="0">
                <a:solidFill>
                  <a:srgbClr val="FF0000"/>
                </a:solidFill>
              </a:rPr>
              <a:t>Лексико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ru-RU" dirty="0" smtClean="0">
                <a:solidFill>
                  <a:srgbClr val="FF0000"/>
                </a:solidFill>
              </a:rPr>
              <a:t>грамматические упражнения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4. Предоставление </a:t>
            </a:r>
            <a:r>
              <a:rPr lang="ru-RU" dirty="0" err="1" smtClean="0">
                <a:solidFill>
                  <a:srgbClr val="FF0000"/>
                </a:solidFill>
              </a:rPr>
              <a:t>лингвокультурологических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0000"/>
                </a:solidFill>
              </a:rPr>
              <a:t>ведений о России</a:t>
            </a:r>
          </a:p>
        </p:txBody>
      </p:sp>
    </p:spTree>
    <p:extLst>
      <p:ext uri="{BB962C8B-B14F-4D97-AF65-F5344CB8AC3E}">
        <p14:creationId xmlns:p14="http://schemas.microsoft.com/office/powerpoint/2010/main" val="28722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Аудиовизуальные средства подразделяем на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визуальные </a:t>
            </a:r>
            <a:r>
              <a:rPr lang="ru-RU" dirty="0"/>
              <a:t>(зрительные) средства – иллюстрации, карты, таблицы, схемы, репродукции произведений живописи и т.д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аудитивные</a:t>
            </a:r>
            <a:r>
              <a:rPr lang="ru-RU" dirty="0" smtClean="0"/>
              <a:t> </a:t>
            </a:r>
            <a:r>
              <a:rPr lang="ru-RU" dirty="0"/>
              <a:t>(слуховые) средства – компакт-диск (CD), (учебные) </a:t>
            </a:r>
            <a:r>
              <a:rPr lang="ru-RU" dirty="0" smtClean="0"/>
              <a:t>радиопередачи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аудиовизуальные (зрительно-слуховые) средства – учебное телевидение, учебное кино, учебное видео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2708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КОМПЬЮТЕРНОЕ ОБУЧЕНИЕ </a:t>
            </a:r>
            <a:br>
              <a:rPr lang="bg-BG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Первые попытки внедрить компьютерное обучение проводились уже в 50-60 годы прошлого века, однако школы и учебные заведения не были снабжены новыми техническими средствами. Быстрое развитие электронных вычислительных машин привело к тому, что ими начали интересоваться и как средством </a:t>
            </a:r>
            <a:r>
              <a:rPr lang="ru-RU" dirty="0" err="1"/>
              <a:t>дидактическои</a:t>
            </a:r>
            <a:r>
              <a:rPr lang="ru-RU" dirty="0"/>
              <a:t>̆ работы. Оказалось, что компьютеры можно использовать не только для быстрых и сложных расчетов, но и для сбора и переработки информации, непосредственно </a:t>
            </a:r>
            <a:r>
              <a:rPr lang="ru-RU" dirty="0" err="1"/>
              <a:t>пригоднои</a:t>
            </a:r>
            <a:r>
              <a:rPr lang="ru-RU" dirty="0"/>
              <a:t>̆ для </a:t>
            </a:r>
            <a:r>
              <a:rPr lang="ru-RU" dirty="0" err="1"/>
              <a:t>дидактическои</a:t>
            </a:r>
            <a:r>
              <a:rPr lang="ru-RU" dirty="0"/>
              <a:t>̆ работы, особенно в области оценки результатов и хода процесса учения. </a:t>
            </a:r>
          </a:p>
          <a:p>
            <a:r>
              <a:rPr lang="ru-RU" dirty="0"/>
              <a:t>В настоящее время компьютерные технологии изменились, компьютеры являются одним из основных источников информации в начальных школах, вузах и институтах. Обучение с помощью компьютера используется во всех преподаваемых предметах.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332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Возможности применения компьютера в учебном процессе, многообразны. Он может служить для информационного поиска, реализации учебных игр, редактирования текстов, для тренировки, показа проекта, презентации программы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Point</a:t>
            </a:r>
            <a:r>
              <a:rPr lang="ru-RU" dirty="0"/>
              <a:t>, мультимедиа программы, которые </a:t>
            </a:r>
            <a:r>
              <a:rPr lang="ru-RU" dirty="0" err="1"/>
              <a:t>воздействуют</a:t>
            </a:r>
            <a:r>
              <a:rPr lang="ru-RU" dirty="0"/>
              <a:t> на различные виды памяти: зрительную, слуховую, эмоциональную, моторную. </a:t>
            </a:r>
          </a:p>
          <a:p>
            <a:r>
              <a:rPr lang="ru-RU" dirty="0"/>
              <a:t>ученики могут пользоваться Интернетом, где могут не только искать нужную информацию, но прежде всего развивать </a:t>
            </a:r>
            <a:r>
              <a:rPr lang="ru-RU" dirty="0" err="1"/>
              <a:t>иностранныи</a:t>
            </a:r>
            <a:r>
              <a:rPr lang="ru-RU" dirty="0"/>
              <a:t>̆ язык, напр. смотреть иноязычные передачи, кинофильмы, читать книги в подлиннике, общаться в социальных сетях (переписка) (напр. Одноклассники, </a:t>
            </a:r>
            <a:r>
              <a:rPr lang="ru-RU" dirty="0" err="1"/>
              <a:t>Вконтакте</a:t>
            </a:r>
            <a:r>
              <a:rPr lang="ru-RU" dirty="0"/>
              <a:t>, </a:t>
            </a:r>
            <a:r>
              <a:rPr lang="ru-RU" dirty="0" err="1"/>
              <a:t>Facebook</a:t>
            </a:r>
            <a:r>
              <a:rPr lang="ru-RU" dirty="0"/>
              <a:t>), или посредством живого общения (напр. </a:t>
            </a:r>
            <a:r>
              <a:rPr lang="ru-RU" dirty="0" err="1"/>
              <a:t>Skype</a:t>
            </a:r>
            <a:r>
              <a:rPr lang="ru-RU" dirty="0"/>
              <a:t>).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1288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</a:t>
            </a:r>
            <a:r>
              <a:rPr lang="ru-RU" dirty="0" smtClean="0"/>
              <a:t>идактические </a:t>
            </a:r>
            <a:r>
              <a:rPr lang="ru-RU" dirty="0"/>
              <a:t>программы компьютеров, выполняют следующие общие функции: </a:t>
            </a:r>
            <a:br>
              <a:rPr lang="ru-RU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передают информацию и требуют от учащегося ответов на задаваемые ему вопросы; </a:t>
            </a:r>
          </a:p>
          <a:p>
            <a:r>
              <a:rPr lang="ru-RU" dirty="0"/>
              <a:t>обеспечивают учеников </a:t>
            </a:r>
            <a:r>
              <a:rPr lang="ru-RU" dirty="0" err="1"/>
              <a:t>обратнои</a:t>
            </a:r>
            <a:r>
              <a:rPr lang="ru-RU" dirty="0"/>
              <a:t>̆ связью, информируя его немедленно, правилен ли его ответ; </a:t>
            </a:r>
          </a:p>
          <a:p>
            <a:r>
              <a:rPr lang="ru-RU" dirty="0"/>
              <a:t>создают учащемуся условия для </a:t>
            </a:r>
            <a:r>
              <a:rPr lang="ru-RU" dirty="0" err="1"/>
              <a:t>индивидуальнои</a:t>
            </a:r>
            <a:r>
              <a:rPr lang="ru-RU" dirty="0"/>
              <a:t>̆ работы, предоставляя ему возможность выбора темпа усвоения знаний в соответствии с его потребностями и способностями.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046824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805</Words>
  <Application>Microsoft Office PowerPoint</Application>
  <PresentationFormat>Širokoúhlá obrazovka</PresentationFormat>
  <Paragraphs>48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Mangal</vt:lpstr>
      <vt:lpstr>Trebuchet MS</vt:lpstr>
      <vt:lpstr>Wingdings 3</vt:lpstr>
      <vt:lpstr>Fazeta</vt:lpstr>
      <vt:lpstr>Аудиовизуальные средства и мультимедиа в преподавании русского языка</vt:lpstr>
      <vt:lpstr>Технические средства обучения  </vt:lpstr>
      <vt:lpstr>АУДИОВИЗУАЛЬНЫЕ СРЕДСТВА ОБУЧЕНИЯ </vt:lpstr>
      <vt:lpstr>Prezentace aplikace PowerPoint</vt:lpstr>
      <vt:lpstr>Возможности методических операций</vt:lpstr>
      <vt:lpstr>Аудиовизуальные средства подразделяем на  </vt:lpstr>
      <vt:lpstr>КОМПЬЮТЕРНОЕ ОБУЧЕНИЕ  </vt:lpstr>
      <vt:lpstr>Prezentace aplikace PowerPoint</vt:lpstr>
      <vt:lpstr>Дидактические программы компьютеров, выполняют следующие общие функции:  </vt:lpstr>
      <vt:lpstr>Компьютерные программы учебного назначения можно разделить на следующие группы:  </vt:lpstr>
      <vt:lpstr>ИНТЕРАКТИВНАЯ ДОСКА  </vt:lpstr>
      <vt:lpstr>Спасибо за внимание!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Аудиовизуальные средства и мультимедиа в преподавании русского языка</dc:title>
  <dc:creator>Ondrej Habánik</dc:creator>
  <cp:lastModifiedBy>Bobrzykova</cp:lastModifiedBy>
  <cp:revision>7</cp:revision>
  <dcterms:created xsi:type="dcterms:W3CDTF">2017-11-29T00:40:58Z</dcterms:created>
  <dcterms:modified xsi:type="dcterms:W3CDTF">2017-12-14T10:35:46Z</dcterms:modified>
</cp:coreProperties>
</file>