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44B5-3866-47EB-ACBA-858436D844E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AFE8-6DB1-45F8-AE43-2508A2847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language.ru/news/cometh.html" TargetMode="External"/><Relationship Id="rId2" Type="http://schemas.openxmlformats.org/officeDocument/2006/relationships/hyperlink" Target="https://lektsii.org/8-7788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ilolingvia.com/publ/120-1-0-37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АЛЬТЕРНАТИВНЫЕ МЕТОДЫ ОБУЧЕНИЯ ИНОСТРАННЫМ</a:t>
            </a:r>
            <a:br>
              <a:rPr lang="ru-RU" b="1" dirty="0">
                <a:latin typeface="Batang" pitchFamily="18" charset="-127"/>
                <a:ea typeface="Batang" pitchFamily="18" charset="-127"/>
                <a:cs typeface="Arabic Typesetting" pitchFamily="66" charset="-78"/>
              </a:rPr>
            </a:br>
            <a:r>
              <a:rPr lang="ru-RU" b="1" dirty="0"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ЯЗЫКАМ (РУССКОМУ ЯЗЫКУ)</a:t>
            </a:r>
            <a:endParaRPr lang="cs-CZ" b="1" dirty="0">
              <a:latin typeface="Batang" pitchFamily="18" charset="-127"/>
              <a:ea typeface="Batang" pitchFamily="18" charset="-127"/>
              <a:cs typeface="Arabic Typesetting" pitchFamily="66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48972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Radim Němeček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447748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dirty="0"/>
              <a:t>В процессе обучения по коммуникативной методике основное внимание уделяется равномерному развитию четырех речевых навыков — разговорной </a:t>
            </a:r>
            <a:r>
              <a:rPr lang="ru-RU" dirty="0" smtClean="0"/>
              <a:t>речи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/>
              <a:t>пониманию на </a:t>
            </a:r>
            <a:r>
              <a:rPr lang="ru-RU" dirty="0" smtClean="0"/>
              <a:t>слух</a:t>
            </a:r>
          </a:p>
          <a:p>
            <a:r>
              <a:rPr lang="ru-RU" dirty="0" smtClean="0"/>
              <a:t>чтению </a:t>
            </a:r>
            <a:r>
              <a:rPr lang="ru-RU" dirty="0"/>
              <a:t>и </a:t>
            </a:r>
            <a:r>
              <a:rPr lang="ru-RU" dirty="0" smtClean="0"/>
              <a:t>письму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https://lektsii.org/8-77883.html</a:t>
            </a:r>
            <a:endParaRPr lang="ru-RU" dirty="0" smtClean="0"/>
          </a:p>
          <a:p>
            <a:r>
              <a:rPr lang="cs-CZ" dirty="0" smtClean="0">
                <a:hlinkClick r:id="rId3"/>
              </a:rPr>
              <a:t>http://english.language.ru/news/cometh.html</a:t>
            </a:r>
            <a:endParaRPr lang="ru-RU" dirty="0" smtClean="0"/>
          </a:p>
          <a:p>
            <a:r>
              <a:rPr lang="cs-CZ" dirty="0" smtClean="0">
                <a:hlinkClick r:id="rId4"/>
              </a:rPr>
              <a:t>http://filolingvia.com/publ/120-1-0-377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Black" pitchFamily="34" charset="0"/>
                <a:ea typeface="Batang" pitchFamily="18" charset="-127"/>
              </a:rPr>
              <a:t>Ке</a:t>
            </a:r>
            <a:r>
              <a:rPr lang="ru-RU" b="1" dirty="0">
                <a:latin typeface="Arial Black" pitchFamily="34" charset="0"/>
                <a:ea typeface="Batang" pitchFamily="18" charset="-127"/>
              </a:rPr>
              <a:t>й</a:t>
            </a:r>
            <a:r>
              <a:rPr lang="ru-RU" b="1" dirty="0" smtClean="0">
                <a:latin typeface="Arial Black" pitchFamily="34" charset="0"/>
                <a:ea typeface="Batang" pitchFamily="18" charset="-127"/>
              </a:rPr>
              <a:t>с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-метод</a:t>
            </a:r>
            <a:endParaRPr lang="cs-CZ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— </a:t>
            </a:r>
            <a:r>
              <a:rPr lang="ru-RU" dirty="0"/>
              <a:t>это метод активного обучения на основе реальных ситуаций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переводе с английского языка case — случай, а case study — это обучающий случай. </a:t>
            </a:r>
            <a:endParaRPr lang="ru-RU" dirty="0" smtClean="0"/>
          </a:p>
          <a:p>
            <a:r>
              <a:rPr lang="ru-RU" dirty="0" smtClean="0"/>
              <a:t>Суть </a:t>
            </a:r>
            <a:r>
              <a:rPr lang="ru-RU" dirty="0"/>
              <a:t>метода </a:t>
            </a:r>
            <a:r>
              <a:rPr lang="ru-RU" dirty="0" smtClean="0"/>
              <a:t>заключается:</a:t>
            </a:r>
          </a:p>
          <a:p>
            <a:r>
              <a:rPr lang="ru-RU" dirty="0" smtClean="0"/>
              <a:t> </a:t>
            </a:r>
            <a:r>
              <a:rPr lang="ru-RU" dirty="0"/>
              <a:t>в использовании при организации процесса обучения конкретных учебных ситуаций, описаний определенных условий из жизни </a:t>
            </a:r>
            <a:r>
              <a:rPr lang="ru-RU" dirty="0" smtClean="0"/>
              <a:t>ориентирующих </a:t>
            </a:r>
            <a:r>
              <a:rPr lang="ru-RU" dirty="0"/>
              <a:t>обучающихся на формулирование проблемы и поиск вариантов ее решения с последующим разбором на учебных занятиях</a:t>
            </a:r>
            <a:r>
              <a:rPr lang="ru-RU" dirty="0" smtClean="0"/>
              <a:t>.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Language Bridge (</a:t>
            </a:r>
            <a:r>
              <a:rPr lang="ru-RU" b="1" dirty="0"/>
              <a:t>методА</a:t>
            </a:r>
            <a:r>
              <a:rPr lang="en-US" b="1" dirty="0"/>
              <a:t>.</a:t>
            </a:r>
            <a:r>
              <a:rPr lang="ru-RU" b="1" dirty="0"/>
              <a:t>Зильбермана</a:t>
            </a:r>
            <a:r>
              <a:rPr lang="en-US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Автор опирается на исследования американских физиологов, показавших, что у людей, одинаково хорошо и бегло говорящих на двух языках, существуют два автономных речевых центра. 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Разумеется</a:t>
            </a:r>
            <a:r>
              <a:rPr lang="ru-RU" dirty="0"/>
              <a:t>, должны быть задействованы структуры памяти и не исключено, что они объединяются по некоторым признакам в автономный центр.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Методика предполагает активную практику синхронного многократного повторения (одновременное чтение, прослушивание, проговаривание вслед за диктором текстов и специально подобранных материалов). Предполагается, что эти материалы еще и эмоционально окрашены, то есть человек переживает то, что говорит.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 результате, согласно утверждению автора метода, создается тот самый альтернативный и автономный </a:t>
            </a:r>
            <a:r>
              <a:rPr lang="ru-RU" dirty="0" smtClean="0"/>
              <a:t>русский </a:t>
            </a:r>
            <a:r>
              <a:rPr lang="ru-RU" dirty="0"/>
              <a:t>речевой центр. Без всякого запоминания переводов слов, без специального изучения грамматики.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Суггестопедический метод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 (метод Лозанова) получил свое название от терминов </a:t>
            </a:r>
            <a:r>
              <a:rPr lang="ru-RU" i="1" dirty="0"/>
              <a:t>суггестология</a:t>
            </a:r>
            <a:r>
              <a:rPr lang="ru-RU" dirty="0"/>
              <a:t> – наука о внушении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Этот </a:t>
            </a:r>
            <a:r>
              <a:rPr lang="ru-RU" dirty="0"/>
              <a:t>метод был разработан и апробирован в 1960-е годы в Болгарии под руководством ученого-психиатра, педагога Г. Лозанова.</a:t>
            </a:r>
          </a:p>
          <a:p>
            <a:r>
              <a:rPr lang="ru-RU" dirty="0"/>
              <a:t>Отличительной чертой суггестопедического метода обучения является раскрытие резервов памяти, повышение интеллектуальной активности учащихся, использование внушения, элементов йоги, медитации и релаксации.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Метод </a:t>
            </a:r>
            <a:r>
              <a:rPr lang="ru-RU" dirty="0"/>
              <a:t>Лозанова основан на активизации резервных возможностей человека, которые недостаточно используются в педагогике, но позволяют существенно увеличить объем памяти и способствуют запоминанию большего количества материала за единицу времени.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 опоры на физические действия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Метод опоры на физические действия</a:t>
            </a:r>
            <a:r>
              <a:rPr lang="ru-RU" dirty="0"/>
              <a:t> разработан психологом Дж. </a:t>
            </a:r>
            <a:r>
              <a:rPr lang="ru-RU" dirty="0" smtClean="0"/>
              <a:t>Ашером</a:t>
            </a:r>
          </a:p>
          <a:p>
            <a:r>
              <a:rPr lang="ru-RU" dirty="0" smtClean="0"/>
              <a:t>основан </a:t>
            </a:r>
            <a:r>
              <a:rPr lang="ru-RU" dirty="0"/>
              <a:t>на положениях структурной лингвистики, бихевиоризме, гуманистическом направлении в обучении, а также на положении психологии о координации речи и физических </a:t>
            </a:r>
            <a:r>
              <a:rPr lang="ru-RU" dirty="0" smtClean="0"/>
              <a:t>действий</a:t>
            </a:r>
          </a:p>
          <a:p>
            <a:endParaRPr lang="ru-RU" dirty="0" smtClean="0"/>
          </a:p>
          <a:p>
            <a:r>
              <a:rPr lang="ru-RU" dirty="0" smtClean="0"/>
              <a:t>Развиваются </a:t>
            </a:r>
            <a:r>
              <a:rPr lang="ru-RU" dirty="0"/>
              <a:t>идеи натурального </a:t>
            </a:r>
            <a:r>
              <a:rPr lang="ru-RU" dirty="0" smtClean="0"/>
              <a:t>метода - </a:t>
            </a:r>
            <a:r>
              <a:rPr lang="ru-RU" dirty="0"/>
              <a:t>при обучении необходимо имитировать процесс овладения детьми родным языком, который усваивается параллельно с выполнением соответствующих физических действий.</a:t>
            </a:r>
          </a:p>
          <a:p>
            <a:r>
              <a:rPr lang="ru-RU" dirty="0"/>
              <a:t>В процессе овладения родным языком дети сначала учатся понимать на слух сложные и длинные структуры, потом воспроизводят их в речи. Понимание структур облегчается, если они сопровождаются физическими действиями, выполняемыми окружающими или самими детьми.</a:t>
            </a:r>
          </a:p>
          <a:p>
            <a:r>
              <a:rPr lang="ru-RU" dirty="0"/>
              <a:t>Предполагается, что, как и малыши, которые слушают и понимают родителей, но ничего не говорят, взрослые должны иметь период восприятия речи на неродном языке, когда они только слушают, понимают, выполняют физические дейст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Натуральный подход Крашена</a:t>
            </a:r>
            <a:r>
              <a:rPr lang="ru-RU" dirty="0"/>
              <a:t> –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метод обучения, разработанный в начале 1980-х годов С. Крашеном и Т. Тэреллом</a:t>
            </a:r>
          </a:p>
          <a:p>
            <a:r>
              <a:rPr lang="ru-RU" dirty="0"/>
              <a:t>Характерной чертой </a:t>
            </a:r>
            <a:r>
              <a:rPr lang="ru-RU" dirty="0" smtClean="0"/>
              <a:t>-опора </a:t>
            </a:r>
            <a:r>
              <a:rPr lang="ru-RU" dirty="0"/>
              <a:t>на процесс естественного овладения иностранным языком. </a:t>
            </a:r>
            <a:endParaRPr lang="ru-RU" dirty="0" smtClean="0"/>
          </a:p>
          <a:p>
            <a:r>
              <a:rPr lang="ru-RU" dirty="0" smtClean="0"/>
              <a:t>Натуральный </a:t>
            </a:r>
            <a:r>
              <a:rPr lang="ru-RU" dirty="0"/>
              <a:t>подход </a:t>
            </a:r>
            <a:r>
              <a:rPr lang="ru-RU" dirty="0" smtClean="0"/>
              <a:t>Крашена уделяет внимание </a:t>
            </a:r>
            <a:r>
              <a:rPr lang="ru-RU" dirty="0"/>
              <a:t> </a:t>
            </a:r>
            <a:r>
              <a:rPr lang="ru-RU" b="1" dirty="0"/>
              <a:t>погружению в языковую среду</a:t>
            </a:r>
            <a:r>
              <a:rPr lang="ru-RU" dirty="0"/>
              <a:t> с помощью обильного слушания на неродном языке, прежде чем учащиеся начнут говорить на нем.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Эмоционально-смысловой подход к изучению языка Шахмера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425355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первой части на занятиях учащиеся развивают навыки межличностного бытового общения. В конце первого месяца обучения студенты уже умеют общаться на повседневные темы и читать. Грамматические ошибки на этом этапе исправляются лишь в том случае, если они искажают смысл сказанного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Второй этап – развитие речи, исправление ошибок. Студенты приобретают навык разговорной речи, выступления перед аудиторией. Теперь учащиеся могут общаться не только в диалогах, но также и в форме монолога. В этой части курса студенты приступают к изучению грамматики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Третий этап курса – совершенствование полученных навыков, их развитие. Студенты учатся не только участвовать в дискуссиях, но и отстаивать свою точку зрения, спорить, аргументировать. Продолжается изучение грамматики, студенты смотрят фильмы на изучаемом языке, читают книги, прессу. Учатся переводить.</a:t>
            </a:r>
          </a:p>
          <a:p>
            <a:endParaRPr lang="ru-RU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Основные принципы эмоционально-смысловой методики</a:t>
            </a:r>
          </a:p>
          <a:p>
            <a:r>
              <a:rPr lang="ru-RU" dirty="0" smtClean="0"/>
              <a:t>- отсутствие экзаменов;</a:t>
            </a:r>
          </a:p>
          <a:p>
            <a:r>
              <a:rPr lang="ru-RU" dirty="0" smtClean="0"/>
              <a:t>- отсутствие обязательных домашних заданий;</a:t>
            </a:r>
          </a:p>
          <a:p>
            <a:r>
              <a:rPr lang="ru-RU" dirty="0" smtClean="0"/>
              <a:t>- на начальных этапах обучения педагог практически не исправляет ошибки учеников;</a:t>
            </a:r>
          </a:p>
          <a:p>
            <a:r>
              <a:rPr lang="ru-RU" dirty="0" smtClean="0"/>
              <a:t>- занятия нацелены не на то, чтобы выучить грамматику или расширить словарный запас, а на то, чтобы научиться пользоваться иностранным языком как инструментом повседневного общения;</a:t>
            </a:r>
          </a:p>
          <a:p>
            <a:r>
              <a:rPr lang="ru-RU" dirty="0" smtClean="0"/>
              <a:t>- обстановка на занятиях игровая, никаких школьных атрибутов: ни парт, ни строгой дисциплины, ни иерархии учитель-ученик;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Коммуникативная </a:t>
            </a:r>
            <a:r>
              <a:rPr lang="ru-RU" b="1" dirty="0" smtClean="0"/>
              <a:t>методика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Язык в коммуникативной методике </a:t>
            </a:r>
            <a:r>
              <a:rPr lang="ru-RU" dirty="0" smtClean="0"/>
              <a:t>способ </a:t>
            </a:r>
            <a:r>
              <a:rPr lang="ru-RU" dirty="0"/>
              <a:t>и средство </a:t>
            </a:r>
            <a:r>
              <a:rPr lang="ru-RU" dirty="0" smtClean="0"/>
              <a:t>коммуникации</a:t>
            </a:r>
          </a:p>
          <a:p>
            <a:r>
              <a:rPr lang="ru-RU" dirty="0" smtClean="0"/>
              <a:t>лучшим </a:t>
            </a:r>
            <a:r>
              <a:rPr lang="ru-RU" dirty="0"/>
              <a:t>способом изучения языка считается сам процесс общения. </a:t>
            </a:r>
            <a:endParaRPr lang="ru-RU" dirty="0" smtClean="0"/>
          </a:p>
          <a:p>
            <a:r>
              <a:rPr lang="ru-RU" dirty="0" smtClean="0"/>
              <a:t>Цель </a:t>
            </a:r>
            <a:r>
              <a:rPr lang="ru-RU" dirty="0"/>
              <a:t>обучения – научиться пользоваться языком как средством выражения своих мыслей и намерений  и обмениваться ими в различных ситуациях в процессе взаимодействия с другими участниками </a:t>
            </a:r>
            <a:r>
              <a:rPr lang="ru-RU" dirty="0" smtClean="0"/>
              <a:t>общения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434</Words>
  <Application>Microsoft Office PowerPoint</Application>
  <PresentationFormat>Předvádění na obrazovce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Arabic Typesetting</vt:lpstr>
      <vt:lpstr>Arial</vt:lpstr>
      <vt:lpstr>Arial Black</vt:lpstr>
      <vt:lpstr>Batang</vt:lpstr>
      <vt:lpstr>Calibri</vt:lpstr>
      <vt:lpstr>Motiv sady Office</vt:lpstr>
      <vt:lpstr>АЛЬТЕРНАТИВНЫЕ МЕТОДЫ ОБУЧЕНИЯ ИНОСТРАННЫМ ЯЗЫКАМ (РУССКОМУ ЯЗЫКУ)</vt:lpstr>
      <vt:lpstr>Кейс-метод</vt:lpstr>
      <vt:lpstr>Language Bridge (методА.Зильбермана)</vt:lpstr>
      <vt:lpstr>Суггестопедический метод</vt:lpstr>
      <vt:lpstr>Метод опоры на физические действия</vt:lpstr>
      <vt:lpstr>Натуральный подход Крашена – </vt:lpstr>
      <vt:lpstr>  Эмоционально-смысловой подход к изучению языка Шахмера </vt:lpstr>
      <vt:lpstr>Prezentace aplikace PowerPoint</vt:lpstr>
      <vt:lpstr>Коммуникативная методика  </vt:lpstr>
      <vt:lpstr>Prezentace aplikace PowerPoint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АЛЬТЕРНАТИВНЫЕ МЕТОДЫ ОБУЧЕНИЯ ИНОСТРАННЫМ ЯЗЫКАМ (РУССКОМУ ЯЗЫКУ)</dc:title>
  <dc:creator>User</dc:creator>
  <cp:lastModifiedBy>Bobrzykova</cp:lastModifiedBy>
  <cp:revision>15</cp:revision>
  <dcterms:created xsi:type="dcterms:W3CDTF">2017-11-14T19:30:02Z</dcterms:created>
  <dcterms:modified xsi:type="dcterms:W3CDTF">2017-12-15T14:32:54Z</dcterms:modified>
</cp:coreProperties>
</file>