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3" r:id="rId4"/>
    <p:sldId id="274" r:id="rId5"/>
    <p:sldId id="272" r:id="rId6"/>
    <p:sldId id="269" r:id="rId7"/>
    <p:sldId id="278" r:id="rId8"/>
    <p:sldId id="275" r:id="rId9"/>
    <p:sldId id="279" r:id="rId10"/>
    <p:sldId id="262" r:id="rId11"/>
    <p:sldId id="257" r:id="rId12"/>
    <p:sldId id="259" r:id="rId13"/>
    <p:sldId id="260" r:id="rId14"/>
    <p:sldId id="261" r:id="rId15"/>
    <p:sldId id="281" r:id="rId16"/>
    <p:sldId id="280" r:id="rId17"/>
    <p:sldId id="283" r:id="rId18"/>
    <p:sldId id="284" r:id="rId19"/>
    <p:sldId id="263" r:id="rId20"/>
    <p:sldId id="264" r:id="rId21"/>
    <p:sldId id="265" r:id="rId22"/>
    <p:sldId id="282" r:id="rId23"/>
    <p:sldId id="286" r:id="rId24"/>
    <p:sldId id="287" r:id="rId25"/>
    <p:sldId id="267" r:id="rId26"/>
    <p:sldId id="266" r:id="rId27"/>
    <p:sldId id="268" r:id="rId28"/>
    <p:sldId id="285" r:id="rId29"/>
    <p:sldId id="288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ksmo.ru/slovar/uchebnik/" TargetMode="External"/><Relationship Id="rId2" Type="http://schemas.openxmlformats.org/officeDocument/2006/relationships/hyperlink" Target="http://human.snauka.ru/2012/05/11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4328368"/>
          </a:xfrm>
        </p:spPr>
        <p:txBody>
          <a:bodyPr/>
          <a:lstStyle/>
          <a:p>
            <a:r>
              <a:rPr lang="ru-RU" dirty="0" smtClean="0"/>
              <a:t>Автор презентации:</a:t>
            </a:r>
          </a:p>
          <a:p>
            <a:r>
              <a:rPr lang="ru-RU" dirty="0" err="1" smtClean="0"/>
              <a:t>Прохазкова</a:t>
            </a:r>
            <a:r>
              <a:rPr lang="ru-RU" dirty="0" smtClean="0"/>
              <a:t> Екатерина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Брно, 2017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 и методические пособия для обучения 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562987" cy="365395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русского языка для начальной школы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ПОехали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ПОехали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28373"/>
            <a:ext cx="2260176" cy="326623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4008" y="1844824"/>
            <a:ext cx="4144884" cy="4374225"/>
          </a:xfrm>
        </p:spPr>
        <p:txBody>
          <a:bodyPr/>
          <a:lstStyle/>
          <a:p>
            <a:r>
              <a:rPr lang="ru-RU" sz="2800" dirty="0" smtClean="0"/>
              <a:t>Рабочая тетрадь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97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520280" cy="366384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Методическое пособие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ПОехали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4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412065" cy="35283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Сборник русских текстов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предназначен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углубленного изучения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русского языка, для чтения в школе и дома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ПОехали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542656" cy="36004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Сборник песен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редназначен для расширенного изучения русского языка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ПОехали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Возможность выбора более или менее интенсивного курса для начинающих </a:t>
            </a:r>
          </a:p>
          <a:p>
            <a:r>
              <a:rPr lang="ru-RU" dirty="0" smtClean="0"/>
              <a:t>Уровень от А1 до В2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комплекса «поехали»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2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/>
              <a:t>Состоит из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пяти</a:t>
            </a:r>
            <a:r>
              <a:rPr lang="ru-RU" sz="3600" dirty="0" smtClean="0"/>
              <a:t> </a:t>
            </a:r>
            <a:r>
              <a:rPr lang="ru-RU" sz="3600" dirty="0"/>
              <a:t>учебных комплексов </a:t>
            </a:r>
            <a:r>
              <a:rPr lang="ru-RU" sz="3600" dirty="0" smtClean="0"/>
              <a:t>для учащихся начальных и средних школ от 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13 лет, </a:t>
            </a:r>
            <a:r>
              <a:rPr lang="ru-RU" sz="3600" dirty="0" smtClean="0"/>
              <a:t>также может быть использована при обучении студентов нефилологического направления или языковых курсов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Серия учебных комплексов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«радуга по-новому»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81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Серия учебных комплексов </a:t>
            </a:r>
            <a:br>
              <a:rPr lang="ru-RU" dirty="0" smtClean="0"/>
            </a:br>
            <a:r>
              <a:rPr lang="ru-RU" dirty="0" smtClean="0"/>
              <a:t>«радуга по-новому»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5416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Радуга 1</a:t>
            </a:r>
            <a:endParaRPr lang="en-US" dirty="0" smtClean="0"/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85656" y="1719211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Радуга</a:t>
            </a:r>
            <a:r>
              <a:rPr lang="ru-RU" dirty="0" smtClean="0"/>
              <a:t> 2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45896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Радуга</a:t>
            </a:r>
            <a:r>
              <a:rPr lang="ru-RU" dirty="0" smtClean="0"/>
              <a:t> 3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78144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Радуга</a:t>
            </a:r>
            <a:r>
              <a:rPr lang="ru-RU" dirty="0" smtClean="0"/>
              <a:t> 4 Учебник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4372" y="25855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1</a:t>
            </a:r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25416" y="342061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6970" y="42847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00475" y="25855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2</a:t>
            </a:r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2475919" y="342061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63073" y="42847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03870" y="2564904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3</a:t>
            </a:r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4574914" y="34000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3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566468" y="42641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44502" y="2564904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4</a:t>
            </a:r>
            <a:endParaRPr lang="ru-RU" dirty="0" smtClean="0"/>
          </a:p>
        </p:txBody>
      </p:sp>
      <p:sp>
        <p:nvSpPr>
          <p:cNvPr id="21" name="Овал 20"/>
          <p:cNvSpPr/>
          <p:nvPr/>
        </p:nvSpPr>
        <p:spPr>
          <a:xfrm>
            <a:off x="6815546" y="34000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4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07100" y="42641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4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0" y="5547267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Интерактивный учебник </a:t>
            </a:r>
            <a:r>
              <a:rPr lang="en-US" dirty="0" err="1" smtClean="0"/>
              <a:t>Flexibooks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25154" y="1908448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294038" y="1908448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474362" y="5529261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Интерактивный учебник </a:t>
            </a:r>
            <a:r>
              <a:rPr lang="en-US" dirty="0" err="1" smtClean="0"/>
              <a:t>FlexiLearn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163504" y="5572900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Онлайн-поддержка на </a:t>
            </a:r>
            <a:r>
              <a:rPr lang="en-US" dirty="0" smtClean="0"/>
              <a:t>www.fraus.cz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488686" y="5576170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Приложение </a:t>
            </a:r>
            <a:r>
              <a:rPr lang="en-US" dirty="0" err="1" smtClean="0"/>
              <a:t>WordTrainer</a:t>
            </a:r>
            <a:r>
              <a:rPr lang="en-US" dirty="0" smtClean="0"/>
              <a:t> </a:t>
            </a:r>
            <a:r>
              <a:rPr lang="en-US" dirty="0" err="1" smtClean="0"/>
              <a:t>Fraus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6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Серия учебных комплексов </a:t>
            </a:r>
            <a:br>
              <a:rPr lang="ru-RU" dirty="0" smtClean="0"/>
            </a:br>
            <a:r>
              <a:rPr lang="ru-RU" dirty="0" smtClean="0"/>
              <a:t>«радуга по-новому»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5416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Радуга </a:t>
            </a:r>
            <a:r>
              <a:rPr lang="en-US" dirty="0" smtClean="0"/>
              <a:t>5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4372" y="25855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5</a:t>
            </a:r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25416" y="342061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5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6970" y="42847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5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0" y="5547267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Интерактивный учебник </a:t>
            </a:r>
            <a:r>
              <a:rPr lang="en-US" dirty="0" err="1" smtClean="0"/>
              <a:t>Flexibooks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25154" y="1908448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474362" y="5529261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Интерактивный учебник </a:t>
            </a:r>
            <a:r>
              <a:rPr lang="en-US" dirty="0" err="1" smtClean="0"/>
              <a:t>FlexiLearn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163504" y="5572900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Онлайн-поддержка на </a:t>
            </a:r>
            <a:r>
              <a:rPr lang="en-US" dirty="0" smtClean="0"/>
              <a:t>www.fraus.cz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488686" y="5576170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Приложение </a:t>
            </a:r>
            <a:r>
              <a:rPr lang="en-US" dirty="0" err="1" smtClean="0"/>
              <a:t>WordTrainer</a:t>
            </a:r>
            <a:r>
              <a:rPr lang="en-US" dirty="0" smtClean="0"/>
              <a:t> </a:t>
            </a:r>
            <a:r>
              <a:rPr lang="en-US" dirty="0" err="1" smtClean="0"/>
              <a:t>Fraus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3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0" y="1719263"/>
            <a:ext cx="3287960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Радуга по-новому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учебная книга, предназначенная для получения основных,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фундаментальных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знаний по учебному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предмету.</a:t>
            </a:r>
          </a:p>
          <a:p>
            <a:pPr algn="just"/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Учебник составляется с целью максимально доступно, просто, эффективно и объективно донести до его читателей пласт знаний из той или иной научной области. Поскольку учебник является важным инструментом образования, то составляется он под контролем со стороны профильных государственных служб (министерства и департаментов образования).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уЧЕБНИК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5" y="1719263"/>
            <a:ext cx="3256330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Радуга по-новому</a:t>
            </a:r>
          </a:p>
        </p:txBody>
      </p:sp>
    </p:spTree>
    <p:extLst>
      <p:ext uri="{BB962C8B-B14F-4D97-AF65-F5344CB8AC3E}">
        <p14:creationId xmlns:p14="http://schemas.microsoft.com/office/powerpoint/2010/main" val="31227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9" y="1719263"/>
            <a:ext cx="3309181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Радуга по-новому</a:t>
            </a:r>
          </a:p>
        </p:txBody>
      </p:sp>
    </p:spTree>
    <p:extLst>
      <p:ext uri="{BB962C8B-B14F-4D97-AF65-F5344CB8AC3E}">
        <p14:creationId xmlns:p14="http://schemas.microsoft.com/office/powerpoint/2010/main" val="8086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Уровень от А1 до </a:t>
            </a:r>
            <a:r>
              <a:rPr lang="ru-RU" dirty="0" smtClean="0"/>
              <a:t>В1</a:t>
            </a:r>
          </a:p>
          <a:p>
            <a:r>
              <a:rPr lang="ru-RU" dirty="0" smtClean="0"/>
              <a:t>Учебники </a:t>
            </a:r>
            <a:r>
              <a:rPr lang="en-US" dirty="0" err="1" smtClean="0"/>
              <a:t>Flexibooks</a:t>
            </a:r>
            <a:r>
              <a:rPr lang="ru-RU" dirty="0" smtClean="0"/>
              <a:t>, которые можно приобрести в Интернете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комплекса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«радуга по-новому»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0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Состоит из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пяти</a:t>
            </a:r>
            <a:r>
              <a:rPr lang="ru-RU" sz="3600" dirty="0" smtClean="0"/>
              <a:t> </a:t>
            </a:r>
            <a:r>
              <a:rPr lang="ru-RU" sz="3600" dirty="0"/>
              <a:t>учебных комплексов </a:t>
            </a:r>
            <a:r>
              <a:rPr lang="ru-RU" sz="3600" dirty="0" smtClean="0"/>
              <a:t>для учащихся</a:t>
            </a:r>
            <a:r>
              <a:rPr lang="en-US" sz="3600" dirty="0" smtClean="0"/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второй</a:t>
            </a:r>
            <a:r>
              <a:rPr lang="ru-RU" sz="3600" dirty="0" smtClean="0"/>
              <a:t> степени начальных и средних школ, а также многолетних гимназий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Серия учебных комплексов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«времена»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70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566802" y="564255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929555" y="563685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Серия учебных комплексов </a:t>
            </a:r>
            <a:br>
              <a:rPr lang="ru-RU" dirty="0" smtClean="0"/>
            </a:br>
            <a:r>
              <a:rPr lang="ru-RU" dirty="0" smtClean="0"/>
              <a:t>«времена»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5416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Времена 1</a:t>
            </a:r>
            <a:endParaRPr lang="en-US" dirty="0" smtClean="0"/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85656" y="1719211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Времена</a:t>
            </a:r>
            <a:r>
              <a:rPr lang="ru-RU" dirty="0" smtClean="0"/>
              <a:t> 2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45896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Времена </a:t>
            </a:r>
            <a:r>
              <a:rPr lang="ru-RU" dirty="0" smtClean="0"/>
              <a:t>3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78144" y="1692424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Времена</a:t>
            </a:r>
            <a:r>
              <a:rPr lang="ru-RU" dirty="0" smtClean="0"/>
              <a:t> 4 Учебник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4372" y="25855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1</a:t>
            </a:r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25416" y="342061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00475" y="2585508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2</a:t>
            </a:r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2475919" y="3420616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03870" y="2564904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3</a:t>
            </a:r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4574914" y="34000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44502" y="2564904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4</a:t>
            </a:r>
            <a:endParaRPr lang="ru-RU" dirty="0" smtClean="0"/>
          </a:p>
        </p:txBody>
      </p:sp>
      <p:sp>
        <p:nvSpPr>
          <p:cNvPr id="21" name="Овал 20"/>
          <p:cNvSpPr/>
          <p:nvPr/>
        </p:nvSpPr>
        <p:spPr>
          <a:xfrm>
            <a:off x="6815546" y="3400012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4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-9630" y="4513056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Русско-чешский словарь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769632" y="1593954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082326" y="1593954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464732" y="4495050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Аудиозаписи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153874" y="4538689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 грамматики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479056" y="4541959"/>
            <a:ext cx="2595140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Тесты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912987" y="1593954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А1+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382360" y="1593954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25416" y="563685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Времена 4</a:t>
            </a:r>
            <a:endParaRPr lang="en-US" dirty="0" smtClean="0"/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809592" y="5570544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22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8" y="1719263"/>
            <a:ext cx="3068804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Учебник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времена</a:t>
            </a:r>
          </a:p>
        </p:txBody>
      </p:sp>
    </p:spTree>
    <p:extLst>
      <p:ext uri="{BB962C8B-B14F-4D97-AF65-F5344CB8AC3E}">
        <p14:creationId xmlns:p14="http://schemas.microsoft.com/office/powerpoint/2010/main" val="2716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5" y="1719263"/>
            <a:ext cx="3038350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5" y="1719263"/>
            <a:ext cx="3084830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Методическое пособие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Уровень от А1 до </a:t>
            </a:r>
            <a:r>
              <a:rPr lang="ru-RU" dirty="0" smtClean="0"/>
              <a:t>В2</a:t>
            </a:r>
          </a:p>
          <a:p>
            <a:r>
              <a:rPr lang="ru-RU" dirty="0" smtClean="0"/>
              <a:t>Русско-чешский словарь, обзор грамматики, аудиозаписи и тесты можно скачать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БЕСПЛАТНО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Учебник изначально был куплен Польшей и скорректирован, а затем у Польши его купила Чехия. Из чего следует, что учебник не является переводом оригинального русского издания.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комплекса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«Времена»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3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361" y="2967335"/>
            <a:ext cx="713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5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8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4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9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87" decel="50000">
                                          <p:stCondLst>
                                            <p:cond delay="7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это учебная книга, дополняющая или расширяющая учебник по отдельным вопросам или темам учебной 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программы</a:t>
            </a:r>
            <a:endParaRPr lang="ru-RU" b="1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i="1" spc="0" dirty="0" smtClean="0"/>
              <a:t>Учебные пособия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являются значительным дополнением к учебнику. Отличительной особенностью учебных пособий является то, что в них учебный материал дается в более расширенном плане, в значительной степени дополняет и расширяет материал учебника новейшими сведениями, сведениями справочного характера</a:t>
            </a:r>
            <a:endParaRPr lang="ru-RU" b="1" i="1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Пособиями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называют те книги, которые помогают более быстрому и более плодотворному пользованию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учебниками </a:t>
            </a:r>
            <a:endParaRPr lang="ru-RU" spc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Учебное пособие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2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Овчинникова</a:t>
            </a:r>
            <a:r>
              <a:rPr lang="ru-RU" dirty="0"/>
              <a:t> Е.Н. </a:t>
            </a:r>
            <a:r>
              <a:rPr lang="ru-RU" dirty="0" smtClean="0"/>
              <a:t>«К </a:t>
            </a:r>
            <a:r>
              <a:rPr lang="ru-RU" dirty="0"/>
              <a:t>определению терминов </a:t>
            </a:r>
            <a:r>
              <a:rPr lang="ru-RU" dirty="0" smtClean="0"/>
              <a:t>«учебник» </a:t>
            </a:r>
            <a:r>
              <a:rPr lang="ru-RU" dirty="0"/>
              <a:t>и </a:t>
            </a:r>
            <a:r>
              <a:rPr lang="ru-RU" dirty="0" smtClean="0"/>
              <a:t>«учебное пособие» » </a:t>
            </a:r>
            <a:r>
              <a:rPr lang="ru-RU" dirty="0"/>
              <a:t>// Гуманитарные научные исследования. 2012. </a:t>
            </a:r>
            <a:endParaRPr lang="ru-RU" dirty="0" smtClean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human.snauka.ru/2012/05/1189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https://eksmo.ru/slovar/uchebnik</a:t>
            </a:r>
            <a:r>
              <a:rPr lang="cs-CZ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cs-CZ" dirty="0"/>
              <a:t>https://</a:t>
            </a:r>
            <a:r>
              <a:rPr lang="cs-CZ" dirty="0" smtClean="0"/>
              <a:t>professional_education.academic.ru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  Учебник                                                   Учебное пособие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учебника и учебного пособия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3861" y="2492896"/>
            <a:ext cx="29468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средство </a:t>
            </a:r>
            <a:r>
              <a:rPr lang="ru-RU" dirty="0">
                <a:solidFill>
                  <a:schemeClr val="bg1"/>
                </a:solidFill>
              </a:rPr>
              <a:t>обучения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источник </a:t>
            </a:r>
            <a:r>
              <a:rPr lang="ru-RU" dirty="0">
                <a:solidFill>
                  <a:schemeClr val="bg1"/>
                </a:solidFill>
              </a:rPr>
              <a:t>учебной </a:t>
            </a:r>
            <a:r>
              <a:rPr lang="ru-RU" dirty="0" smtClean="0">
                <a:solidFill>
                  <a:schemeClr val="bg1"/>
                </a:solidFill>
              </a:rPr>
              <a:t>        информации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вид учебной литературы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740719" y="2060848"/>
            <a:ext cx="487465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051720" y="2060848"/>
            <a:ext cx="74214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2492896"/>
            <a:ext cx="223224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учебная книга, предназначенная для получения основных, фундаментальных знаний по учебному предмету;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 систематическое </a:t>
            </a:r>
            <a:r>
              <a:rPr lang="ru-RU" dirty="0"/>
              <a:t>изложение учебного материала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22807" y="2497444"/>
            <a:ext cx="259389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учебная </a:t>
            </a:r>
            <a:r>
              <a:rPr lang="ru-RU" dirty="0"/>
              <a:t>книга, предназначенная для дополнения, конкретизации учебного материала, изложенного в учебнике или для более глубокого изучения учебной дисциплины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- частичный </a:t>
            </a:r>
            <a:r>
              <a:rPr lang="ru-RU" dirty="0"/>
              <a:t>охват учебной программы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>
            <a:off x="1511660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>
            <a:off x="7319753" y="2060848"/>
            <a:ext cx="0" cy="436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является важнейшим элементом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методического обеспечения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учебного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процесса</a:t>
            </a:r>
          </a:p>
          <a:p>
            <a:pPr marL="45720" indent="0" algn="just">
              <a:buNone/>
            </a:pP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К </a:t>
            </a:r>
            <a:r>
              <a:rPr lang="ru-RU" i="1" spc="0" dirty="0"/>
              <a:t>учебной литературе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относятся:</a:t>
            </a:r>
          </a:p>
          <a:p>
            <a:pPr algn="just"/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учебники, </a:t>
            </a:r>
            <a:endParaRPr lang="ru-RU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учебные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пособия, </a:t>
            </a:r>
            <a:endParaRPr lang="ru-RU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тексты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лекций, </a:t>
            </a:r>
            <a:endParaRPr lang="ru-RU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учебно-методические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пособия, </a:t>
            </a:r>
            <a:endParaRPr lang="ru-RU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задачники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pc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справочники </a:t>
            </a: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другие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печатные материалы, используемые на учебных занятиях.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407893" cy="4896543"/>
          </a:xfrm>
        </p:spPr>
        <p:txBody>
          <a:bodyPr>
            <a:normAutofit/>
          </a:bodyPr>
          <a:lstStyle/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Это: 1) </a:t>
            </a:r>
            <a:r>
              <a:rPr lang="ru-RU" spc="0" dirty="0" smtClean="0"/>
              <a:t>учебное издание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 содержащее материалы по 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методике преподавания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 учебной дисциплины, ее раздела, части или по методике воспитания; 2) </a:t>
            </a:r>
            <a:r>
              <a:rPr lang="ru-RU" spc="0" dirty="0"/>
              <a:t>вид учебника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, специально предназначенного для обучающегося, которому приходится выполнять письменные работы 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в системе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 дистанционного образования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Помимо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теоретического материала может содержать планы и  конспекты уроков, а также дидактический материал в виде иллюстраций, таблиц, диаграмм, рисунков и </a:t>
            </a:r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т.п.</a:t>
            </a:r>
          </a:p>
          <a:p>
            <a:pPr algn="just"/>
            <a:r>
              <a:rPr lang="ru-RU" spc="0" dirty="0" smtClean="0">
                <a:solidFill>
                  <a:schemeClr val="tx2">
                    <a:lumMod val="75000"/>
                  </a:schemeClr>
                </a:solidFill>
              </a:rPr>
              <a:t>Характеризуется 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ярко выраженной  практической направленностью, доступностью, предназначается в помощь учителю в его повседневной работе.</a:t>
            </a:r>
          </a:p>
          <a:p>
            <a:pPr algn="just"/>
            <a:r>
              <a:rPr lang="ru-RU" b="1" spc="0" dirty="0">
                <a:solidFill>
                  <a:schemeClr val="tx2">
                    <a:lumMod val="75000"/>
                  </a:schemeClr>
                </a:solidFill>
              </a:rPr>
              <a:t>Задачей </a:t>
            </a:r>
            <a:r>
              <a:rPr lang="ru-RU" spc="0" dirty="0">
                <a:solidFill>
                  <a:schemeClr val="tx2">
                    <a:lumMod val="75000"/>
                  </a:schemeClr>
                </a:solidFill>
              </a:rPr>
              <a:t>методического пособия является оказание практической помощи педагогам и методистам образовательного учреждения в приобретении и освоении передовых знаний как теоретического, так и практического характера.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ПОСОБИЕ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/>
              <a:t>Состоит из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семи</a:t>
            </a:r>
            <a:r>
              <a:rPr lang="ru-RU" sz="3600" dirty="0"/>
              <a:t> учебных комплексов для начальных школ и многолетних гимназий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Серия учебных комплексов «поехали»</a:t>
            </a:r>
          </a:p>
        </p:txBody>
      </p:sp>
    </p:spTree>
    <p:extLst>
      <p:ext uri="{BB962C8B-B14F-4D97-AF65-F5344CB8AC3E}">
        <p14:creationId xmlns:p14="http://schemas.microsoft.com/office/powerpoint/2010/main" val="39922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Серия учебных комплексов «поехали»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5416" y="1854843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1 Учебник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85656" y="188163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2 Учебник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45896" y="1854843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3 Учебник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78144" y="1854843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4 Учебник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4372" y="27479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1</a:t>
            </a:r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25416" y="3583035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6970" y="44471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00475" y="27479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2</a:t>
            </a:r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2475919" y="3583035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63073" y="44471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03870" y="2727323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3</a:t>
            </a:r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4574914" y="35624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3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566468" y="44265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44502" y="2727323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4</a:t>
            </a:r>
            <a:endParaRPr lang="ru-RU" dirty="0" smtClean="0"/>
          </a:p>
        </p:txBody>
      </p:sp>
      <p:sp>
        <p:nvSpPr>
          <p:cNvPr id="21" name="Овал 20"/>
          <p:cNvSpPr/>
          <p:nvPr/>
        </p:nvSpPr>
        <p:spPr>
          <a:xfrm>
            <a:off x="6815546" y="35624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4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07100" y="44265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4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363270" y="4951187"/>
            <a:ext cx="2016224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текстов 1 (А1)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680499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836935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r>
              <a:rPr lang="ru-RU" dirty="0" smtClean="0"/>
              <a:t>А2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087261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316416" y="1706038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r>
              <a:rPr lang="en-US" dirty="0" smtClean="0"/>
              <a:t>2B1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631368" y="4951187"/>
            <a:ext cx="2016224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текстов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А2)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615144" y="5661248"/>
            <a:ext cx="2016224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песен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00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Серия учебных комплексов «поехали»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5416" y="1854843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5 Учебник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85656" y="188163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Поехали 6</a:t>
            </a:r>
          </a:p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42082" y="1854843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Быстрый старт* Учебник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4372" y="27479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</a:t>
            </a:r>
            <a:r>
              <a:rPr lang="ru-RU" dirty="0" smtClean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25416" y="3583035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</a:t>
            </a:r>
            <a:r>
              <a:rPr lang="ru-RU" dirty="0"/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6970" y="44471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00475" y="27479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</a:t>
            </a:r>
            <a:r>
              <a:rPr lang="ru-RU" dirty="0" smtClean="0"/>
              <a:t>6</a:t>
            </a:r>
          </a:p>
        </p:txBody>
      </p:sp>
      <p:sp>
        <p:nvSpPr>
          <p:cNvPr id="15" name="Овал 14"/>
          <p:cNvSpPr/>
          <p:nvPr/>
        </p:nvSpPr>
        <p:spPr>
          <a:xfrm>
            <a:off x="2475919" y="3583035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</a:t>
            </a:r>
            <a:r>
              <a:rPr lang="ru-RU" dirty="0"/>
              <a:t>6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63073" y="44471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600056" y="2727323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тетрадь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6571100" y="3562431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Методи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ческое</a:t>
            </a:r>
            <a:r>
              <a:rPr lang="ru-RU" dirty="0" smtClean="0"/>
              <a:t> пособие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62654" y="4426527"/>
            <a:ext cx="201622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 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363270" y="4951187"/>
            <a:ext cx="2016224" cy="100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текстов 3</a:t>
            </a:r>
          </a:p>
          <a:p>
            <a:pPr algn="ctr"/>
            <a:r>
              <a:rPr lang="ru-RU" dirty="0" smtClean="0"/>
              <a:t>(В1)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680499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836935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en-US" dirty="0" smtClean="0"/>
              <a:t>1</a:t>
            </a:r>
            <a:r>
              <a:rPr lang="ru-RU" dirty="0"/>
              <a:t>В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083447" y="1720846"/>
            <a:ext cx="690883" cy="5760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А1А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77544" y="5849888"/>
            <a:ext cx="2016224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песен 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5432511"/>
            <a:ext cx="326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*Интенсивный курс русского языка для начинающих, </a:t>
            </a:r>
          </a:p>
          <a:p>
            <a:pPr algn="ctr"/>
            <a:r>
              <a:rPr lang="ru-RU" dirty="0" smtClean="0"/>
              <a:t>включающий в себя</a:t>
            </a:r>
          </a:p>
          <a:p>
            <a:pPr algn="ctr"/>
            <a:r>
              <a:rPr lang="ru-RU" dirty="0" smtClean="0"/>
              <a:t>«Поехали1» и «Поехали2»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5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317</TotalTime>
  <Words>741</Words>
  <Application>Microsoft Office PowerPoint</Application>
  <PresentationFormat>Předvádění na obrazovce (4:3)</PresentationFormat>
  <Paragraphs>219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Franklin Gothic Medium</vt:lpstr>
      <vt:lpstr>Wingdings</vt:lpstr>
      <vt:lpstr>Wingdings 2</vt:lpstr>
      <vt:lpstr>Сетка</vt:lpstr>
      <vt:lpstr>Учебники и методические пособия для обучения русскому языку</vt:lpstr>
      <vt:lpstr>уЧЕБНИК</vt:lpstr>
      <vt:lpstr>Учебное пособие</vt:lpstr>
      <vt:lpstr>Признаки учебника и учебного пособия</vt:lpstr>
      <vt:lpstr>Учебная литература</vt:lpstr>
      <vt:lpstr>МЕТОДИЧЕСКОЕ ПОСОБИЕ</vt:lpstr>
      <vt:lpstr>Серия учебных комплексов «поехали»</vt:lpstr>
      <vt:lpstr>Серия учебных комплексов «поехали»</vt:lpstr>
      <vt:lpstr>Серия учебных комплексов «поехали»</vt:lpstr>
      <vt:lpstr>ПОехали</vt:lpstr>
      <vt:lpstr>ПОехали</vt:lpstr>
      <vt:lpstr>ПОехали</vt:lpstr>
      <vt:lpstr>ПОехали</vt:lpstr>
      <vt:lpstr>ПОехали</vt:lpstr>
      <vt:lpstr>Особенности комплекса «поехали»</vt:lpstr>
      <vt:lpstr>Серия учебных комплексов  «радуга по-новому»</vt:lpstr>
      <vt:lpstr>Серия учебных комплексов  «радуга по-новому»</vt:lpstr>
      <vt:lpstr>Серия учебных комплексов  «радуга по-новому»</vt:lpstr>
      <vt:lpstr>Радуга по-новому</vt:lpstr>
      <vt:lpstr>Радуга по-новому</vt:lpstr>
      <vt:lpstr>Радуга по-новому</vt:lpstr>
      <vt:lpstr>Особенности комплекса  «радуга по-новому»</vt:lpstr>
      <vt:lpstr>Серия учебных комплексов  «времена»</vt:lpstr>
      <vt:lpstr>Серия учебных комплексов  «времена»</vt:lpstr>
      <vt:lpstr>времена</vt:lpstr>
      <vt:lpstr>времена</vt:lpstr>
      <vt:lpstr>времена</vt:lpstr>
      <vt:lpstr>Особенности комплекса  «Времена»</vt:lpstr>
      <vt:lpstr>Prezentace aplikace PowerPoint</vt:lpstr>
      <vt:lpstr>СПИСОК ИСТОЧНИКОВ ИНФОРМАЦИИ: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Учебники и методические пособия для обучения русскому языку</dc:title>
  <dc:creator>Катерина</dc:creator>
  <cp:lastModifiedBy>Bobrzykova</cp:lastModifiedBy>
  <cp:revision>29</cp:revision>
  <dcterms:created xsi:type="dcterms:W3CDTF">2017-10-24T11:25:02Z</dcterms:created>
  <dcterms:modified xsi:type="dcterms:W3CDTF">2017-11-24T14:18:11Z</dcterms:modified>
</cp:coreProperties>
</file>