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/>
  </p:normalViewPr>
  <p:slideViewPr>
    <p:cSldViewPr snapToGrid="0">
      <p:cViewPr>
        <p:scale>
          <a:sx n="81" d="100"/>
          <a:sy n="81" d="100"/>
        </p:scale>
        <p:origin x="-240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69CB8-F204-4D06-B913-C5A26A89888A}" type="datetimeFigureOut">
              <a:rPr lang="en-US" dirty="0"/>
              <a:t>1/1/2018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6E300-0A13-4A81-945A-7333C271A069}" type="datetimeFigureOut">
              <a:rPr lang="en-US" dirty="0"/>
              <a:t>1/1/2018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1962-1EA4-46E7-BCB0-F36CE46D1A59}" type="datetimeFigureOut">
              <a:rPr lang="en-US" dirty="0"/>
              <a:t>1/1/2018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BB376-B19C-488D-ABEB-03C7E6E9E3E0}" type="datetimeFigureOut">
              <a:rPr lang="en-US" dirty="0"/>
              <a:t>1/1/2018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F077B-A50F-4D64-8574-E2D6A98A5553}" type="datetimeFigureOut">
              <a:rPr lang="en-US" dirty="0"/>
              <a:t>1/1/2018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2A62-1983-43A1-A163-D8AA46534C80}" type="datetimeFigureOut">
              <a:rPr lang="en-US" dirty="0"/>
              <a:t>1/1/2018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E3B-34E3-4345-B2A1-994B83598A9C}" type="datetimeFigureOut">
              <a:rPr lang="en-US" dirty="0"/>
              <a:t>1/1/2018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6C96-82A1-4D77-8ADA-627AC6FE3D65}" type="datetimeFigureOut">
              <a:rPr lang="en-US" dirty="0"/>
              <a:t>1/1/2018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02C1E-28F2-47E9-802D-339E64E2F920}" type="datetimeFigureOut">
              <a:rPr lang="en-US" dirty="0"/>
              <a:t>1/1/2018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4271A48-F18A-45B3-BC05-1E27DA3F88AF}" type="datetimeFigureOut">
              <a:rPr lang="en-US" dirty="0"/>
              <a:t>1/1/2018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47F8-9654-4282-85D2-65F41AAE7A75}" type="datetimeFigureOut">
              <a:rPr lang="en-US" dirty="0"/>
              <a:t>1/1/2018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DC5B261-8843-42D1-AAFC-05E20E2D9B97}" type="datetimeFigureOut">
              <a:rPr lang="en-US" dirty="0"/>
              <a:t>1/1/2018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 smtClean="0"/>
              <a:t>ЛИТЕРАТУРА РУССКОГО ЗАРУБЕЖЬЯ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ru-RU" dirty="0" smtClean="0"/>
              <a:t>Фазы эмиграции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1701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Волны эмиграции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2040806"/>
            <a:ext cx="10058400" cy="40233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2400" b="1" dirty="0"/>
              <a:t>Первая волна (1918 – 1922)</a:t>
            </a:r>
            <a:r>
              <a:rPr lang="ru-RU" sz="2400" dirty="0"/>
              <a:t> – военные и гражданские лица, бежавшие от победившей в ходе революции и Гражданской волны советской власти, а также от </a:t>
            </a:r>
            <a:r>
              <a:rPr lang="ru-RU" sz="2400" dirty="0" smtClean="0"/>
              <a:t>голода (от </a:t>
            </a:r>
            <a:r>
              <a:rPr lang="ru-RU" sz="2400" dirty="0"/>
              <a:t>1,5 до 3 млн. </a:t>
            </a:r>
            <a:r>
              <a:rPr lang="ru-RU" sz="2400" dirty="0" smtClean="0"/>
              <a:t>человек).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b="1" dirty="0"/>
              <a:t>Вторая волна (1941 – 1944)</a:t>
            </a:r>
            <a:r>
              <a:rPr lang="ru-RU" sz="2400" dirty="0"/>
              <a:t> – лица, перемещенные за границы СССР в ходе Второй мировой войны и уклонившиеся от репатриации на родину (“невозвращенцы</a:t>
            </a:r>
            <a:r>
              <a:rPr lang="ru-RU" sz="2400" dirty="0" smtClean="0"/>
              <a:t>”), от 0,5 до 0,7 </a:t>
            </a:r>
            <a:r>
              <a:rPr lang="ru-RU" sz="2400" dirty="0"/>
              <a:t>млн. человек</a:t>
            </a:r>
            <a:r>
              <a:rPr lang="ru-RU" sz="2400" dirty="0" smtClean="0"/>
              <a:t>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b="1" dirty="0"/>
              <a:t>Третья волна (1948 – 1989/1990)</a:t>
            </a:r>
            <a:r>
              <a:rPr lang="ru-RU" sz="2400" dirty="0"/>
              <a:t> </a:t>
            </a:r>
            <a:r>
              <a:rPr lang="ru-RU" sz="2400" dirty="0" smtClean="0"/>
              <a:t>– эмиграция </a:t>
            </a:r>
            <a:r>
              <a:rPr lang="ru-RU" sz="2400" dirty="0"/>
              <a:t>периода “холодной войны”, </a:t>
            </a:r>
            <a:r>
              <a:rPr lang="ru-RU" sz="2400" dirty="0" smtClean="0"/>
              <a:t>около 0,5 млн. человек.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b="1" dirty="0"/>
              <a:t>Четвертая волна (1990 – по настоящее время</a:t>
            </a:r>
            <a:r>
              <a:rPr lang="ru-RU" sz="2400" b="1" dirty="0" smtClean="0"/>
              <a:t>) </a:t>
            </a:r>
            <a:r>
              <a:rPr lang="ru-RU" sz="2400" dirty="0" smtClean="0"/>
              <a:t>– </a:t>
            </a:r>
            <a:r>
              <a:rPr lang="ru-RU" sz="2400" dirty="0"/>
              <a:t>предопределяется не политическими, как прежде, а экономическими </a:t>
            </a:r>
            <a:r>
              <a:rPr lang="ru-RU" sz="2400" dirty="0" smtClean="0"/>
              <a:t>факторами.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607160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Výsledek obrázku pro ссср на карте еврази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8528" y="159438"/>
            <a:ext cx="8363712" cy="5966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7480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„</a:t>
            </a:r>
            <a:r>
              <a:rPr lang="ru-RU" b="1" dirty="0"/>
              <a:t> Философский </a:t>
            </a:r>
            <a:r>
              <a:rPr lang="ru-RU" b="1" dirty="0" smtClean="0"/>
              <a:t>пароход</a:t>
            </a:r>
            <a:r>
              <a:rPr lang="cs-CZ" b="1" dirty="0" smtClean="0"/>
              <a:t>“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2382182"/>
            <a:ext cx="10631424" cy="4023360"/>
          </a:xfrm>
        </p:spPr>
        <p:txBody>
          <a:bodyPr>
            <a:normAutofit lnSpcReduction="10000"/>
          </a:bodyPr>
          <a:lstStyle/>
          <a:p>
            <a:pPr lvl="0">
              <a:buFont typeface="Wingdings" panose="05000000000000000000" pitchFamily="2" charset="2"/>
              <a:buChar char="Ø"/>
            </a:pPr>
            <a:r>
              <a:rPr lang="ru-RU" sz="2800" dirty="0" smtClean="0"/>
              <a:t> собирательное </a:t>
            </a:r>
            <a:r>
              <a:rPr lang="ru-RU" sz="2800" dirty="0"/>
              <a:t>название для рейсов немецких пассажирских судов, доставивших из Петрограда в </a:t>
            </a:r>
            <a:r>
              <a:rPr lang="ru-RU" sz="2800" dirty="0" err="1"/>
              <a:t>Штеттин</a:t>
            </a:r>
            <a:r>
              <a:rPr lang="ru-RU" sz="2800" dirty="0"/>
              <a:t> (Германия) более 160 насильственно высланных из Советской России представителей интеллигенции, включая многих известных философов и </a:t>
            </a:r>
            <a:r>
              <a:rPr lang="ru-RU" sz="2800" dirty="0" smtClean="0"/>
              <a:t>мыслителей</a:t>
            </a:r>
            <a:r>
              <a:rPr lang="cs-CZ" sz="2800" dirty="0" smtClean="0"/>
              <a:t>;</a:t>
            </a:r>
            <a:endParaRPr lang="ru-RU" sz="2800" dirty="0" smtClean="0"/>
          </a:p>
          <a:p>
            <a:pPr lvl="0">
              <a:buFont typeface="Wingdings" panose="05000000000000000000" pitchFamily="2" charset="2"/>
              <a:buChar char="Ø"/>
            </a:pPr>
            <a:r>
              <a:rPr lang="ru-RU" sz="2800" dirty="0"/>
              <a:t> </a:t>
            </a:r>
            <a:r>
              <a:rPr lang="ru-RU" sz="2800" dirty="0" smtClean="0"/>
              <a:t>высылка интеллигенции из Советской России в </a:t>
            </a:r>
            <a:r>
              <a:rPr lang="cs-CZ" sz="2800" dirty="0" smtClean="0"/>
              <a:t>1922 </a:t>
            </a:r>
            <a:r>
              <a:rPr lang="ru-RU" sz="2800" dirty="0" smtClean="0"/>
              <a:t>году</a:t>
            </a:r>
            <a:r>
              <a:rPr lang="cs-CZ" sz="2800" dirty="0" smtClean="0"/>
              <a:t>;</a:t>
            </a:r>
            <a:endParaRPr lang="cs-CZ" sz="2800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ru-RU" sz="2800" dirty="0"/>
              <a:t> </a:t>
            </a:r>
            <a:r>
              <a:rPr lang="ru-RU" sz="2800" dirty="0" smtClean="0"/>
              <a:t>высылки </a:t>
            </a:r>
            <a:r>
              <a:rPr lang="ru-RU" sz="2800" dirty="0"/>
              <a:t>осуществлялись также на пароходах из Одессы и Севастополя и поездами из Москвы в Латвию и Германию.</a:t>
            </a:r>
            <a:endParaRPr lang="cs-CZ" sz="2800" dirty="0"/>
          </a:p>
          <a:p>
            <a:r>
              <a:rPr lang="cs-CZ" sz="2800" dirty="0"/>
              <a:t> </a:t>
            </a:r>
          </a:p>
          <a:p>
            <a:pPr>
              <a:buFont typeface="Wingdings" panose="05000000000000000000" pitchFamily="2" charset="2"/>
              <a:buChar char="Ø"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867601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Литература русского зарубежья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2624" y="2516294"/>
            <a:ext cx="10058400" cy="4023360"/>
          </a:xfrm>
        </p:spPr>
        <p:txBody>
          <a:bodyPr>
            <a:normAutofit/>
          </a:bodyPr>
          <a:lstStyle/>
          <a:p>
            <a:pPr algn="ctr"/>
            <a:r>
              <a:rPr lang="ru-RU" sz="3600" dirty="0"/>
              <a:t>– ветвь русской литературы, возникшая после 1917 года за пределами Советской России и СССР.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80817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Литература русского зарубежья делится на три </a:t>
            </a:r>
            <a:r>
              <a:rPr lang="ru-RU" dirty="0" smtClean="0"/>
              <a:t>периода: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2267712"/>
            <a:ext cx="10058400" cy="3925824"/>
          </a:xfrm>
        </p:spPr>
        <p:txBody>
          <a:bodyPr>
            <a:normAutofit lnSpcReduction="10000"/>
          </a:bodyPr>
          <a:lstStyle/>
          <a:p>
            <a:r>
              <a:rPr lang="ru-RU" sz="2800" b="1" dirty="0" smtClean="0"/>
              <a:t>•</a:t>
            </a:r>
            <a:r>
              <a:rPr lang="ru-RU" sz="2800" b="1" dirty="0"/>
              <a:t>1918 – 1940 годы </a:t>
            </a:r>
            <a:r>
              <a:rPr lang="ru-RU" sz="2800" dirty="0" smtClean="0"/>
              <a:t>– первый период</a:t>
            </a:r>
            <a:endParaRPr lang="cs-CZ" sz="2800" dirty="0"/>
          </a:p>
          <a:p>
            <a:r>
              <a:rPr lang="ru-RU" sz="2800" b="1" dirty="0"/>
              <a:t>•1940 – 1950–е (или середина 1960–х) годы </a:t>
            </a:r>
            <a:r>
              <a:rPr lang="ru-RU" sz="2800" dirty="0" smtClean="0"/>
              <a:t>– второй период</a:t>
            </a:r>
            <a:endParaRPr lang="cs-CZ" sz="2800" dirty="0"/>
          </a:p>
          <a:p>
            <a:r>
              <a:rPr lang="ru-RU" sz="2800" b="1" dirty="0"/>
              <a:t>•1960 (или середина 1960–х) – 1980–е годы </a:t>
            </a:r>
            <a:r>
              <a:rPr lang="ru-RU" sz="2800" dirty="0"/>
              <a:t>– </a:t>
            </a:r>
            <a:r>
              <a:rPr lang="ru-RU" sz="2800" dirty="0" smtClean="0"/>
              <a:t>третий период </a:t>
            </a:r>
          </a:p>
          <a:p>
            <a:endParaRPr lang="cs-CZ" sz="2400" b="1" dirty="0"/>
          </a:p>
          <a:p>
            <a:pPr algn="just">
              <a:lnSpc>
                <a:spcPct val="150000"/>
              </a:lnSpc>
            </a:pPr>
            <a:r>
              <a:rPr lang="ru-RU" sz="2400" dirty="0"/>
              <a:t>Социальные и культурные обстоятельства каждой волны оказывали непосредственное влияние на развитие литературы русского зарубежья и её жанров.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356054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Из России эмигрировали: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2101766"/>
            <a:ext cx="10058400" cy="402336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ru-RU" dirty="0"/>
              <a:t>религиозные </a:t>
            </a:r>
            <a:r>
              <a:rPr lang="ru-RU" dirty="0" smtClean="0"/>
              <a:t>философы: </a:t>
            </a:r>
            <a:r>
              <a:rPr lang="ru-RU" dirty="0"/>
              <a:t>Н. Бердяев, С. Булгаков, Н. </a:t>
            </a:r>
            <a:r>
              <a:rPr lang="ru-RU" dirty="0" err="1"/>
              <a:t>Лосский</a:t>
            </a:r>
            <a:r>
              <a:rPr lang="ru-RU" dirty="0"/>
              <a:t>, Л. Шестов, Л. </a:t>
            </a:r>
            <a:r>
              <a:rPr lang="ru-RU" dirty="0" err="1"/>
              <a:t>Карсавин</a:t>
            </a:r>
            <a:r>
              <a:rPr lang="ru-RU" dirty="0"/>
              <a:t>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/>
              <a:t>п</a:t>
            </a:r>
            <a:r>
              <a:rPr lang="ru-RU" dirty="0" smtClean="0"/>
              <a:t>евцы: Ф</a:t>
            </a:r>
            <a:r>
              <a:rPr lang="ru-RU" dirty="0"/>
              <a:t>. Шаляпин, </a:t>
            </a:r>
            <a:endParaRPr lang="ru-RU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/>
              <a:t>художники: И</a:t>
            </a:r>
            <a:r>
              <a:rPr lang="ru-RU" dirty="0"/>
              <a:t>. Репин, К. Коровин, </a:t>
            </a:r>
            <a:endParaRPr lang="ru-RU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ru-RU" dirty="0"/>
              <a:t>а</a:t>
            </a:r>
            <a:r>
              <a:rPr lang="ru-RU" dirty="0" smtClean="0"/>
              <a:t>ктеры: </a:t>
            </a:r>
            <a:r>
              <a:rPr lang="ru-RU" dirty="0"/>
              <a:t>М. Чехов и </a:t>
            </a:r>
            <a:r>
              <a:rPr lang="ru-RU" dirty="0" err="1"/>
              <a:t>И</a:t>
            </a:r>
            <a:r>
              <a:rPr lang="ru-RU" dirty="0"/>
              <a:t>. </a:t>
            </a:r>
            <a:r>
              <a:rPr lang="ru-RU" dirty="0" err="1"/>
              <a:t>Мозжухин</a:t>
            </a:r>
            <a:r>
              <a:rPr lang="ru-RU" dirty="0"/>
              <a:t>, </a:t>
            </a:r>
            <a:endParaRPr lang="ru-RU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/>
              <a:t>звезды балета: </a:t>
            </a:r>
            <a:r>
              <a:rPr lang="ru-RU" dirty="0"/>
              <a:t>Анна Павлова, Вацлав Нижинский, </a:t>
            </a:r>
            <a:endParaRPr lang="ru-RU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/>
              <a:t>композиторы </a:t>
            </a:r>
            <a:r>
              <a:rPr lang="ru-RU" dirty="0"/>
              <a:t>С. Рахманинов и </a:t>
            </a:r>
            <a:r>
              <a:rPr lang="ru-RU" dirty="0" err="1"/>
              <a:t>И</a:t>
            </a:r>
            <a:r>
              <a:rPr lang="ru-RU" dirty="0"/>
              <a:t>. </a:t>
            </a:r>
            <a:r>
              <a:rPr lang="ru-RU" dirty="0" smtClean="0"/>
              <a:t>Стравинский,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/>
              <a:t>писатели: И. </a:t>
            </a:r>
            <a:r>
              <a:rPr lang="ru-RU" dirty="0"/>
              <a:t>Бунин, </a:t>
            </a:r>
            <a:r>
              <a:rPr lang="ru-RU" dirty="0" smtClean="0"/>
              <a:t>И. </a:t>
            </a:r>
            <a:r>
              <a:rPr lang="ru-RU" dirty="0" err="1"/>
              <a:t>Шмелёв</a:t>
            </a:r>
            <a:r>
              <a:rPr lang="ru-RU" dirty="0"/>
              <a:t>, А. Аверченко, К. Бальмонт, З. Гиппиус, </a:t>
            </a:r>
            <a:r>
              <a:rPr lang="ru-RU" dirty="0" smtClean="0"/>
              <a:t>Б</a:t>
            </a:r>
            <a:r>
              <a:rPr lang="ru-RU" dirty="0"/>
              <a:t>. Зайцев, А. Куприн, А. Ремизов, И. Северянин, А. Толстой, Н. Тэффи, Саша </a:t>
            </a:r>
            <a:r>
              <a:rPr lang="ru-RU" dirty="0" smtClean="0"/>
              <a:t>Чёрный</a:t>
            </a:r>
            <a:r>
              <a:rPr lang="cs-CZ" dirty="0" smtClean="0"/>
              <a:t>; </a:t>
            </a:r>
            <a:r>
              <a:rPr lang="ru-RU" dirty="0" smtClean="0"/>
              <a:t>молодые </a:t>
            </a:r>
            <a:r>
              <a:rPr lang="ru-RU" dirty="0"/>
              <a:t>литераторы: М. Цветаева, М. </a:t>
            </a:r>
            <a:r>
              <a:rPr lang="ru-RU" dirty="0" err="1"/>
              <a:t>Алданов</a:t>
            </a:r>
            <a:r>
              <a:rPr lang="ru-RU" dirty="0"/>
              <a:t>, Г. Адамович, Г. Иванов, В. Ходасевич.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4934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Прага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i="1" dirty="0"/>
              <a:t>Научным центром русской эмиграции долгое время была </a:t>
            </a:r>
            <a:r>
              <a:rPr lang="ru-RU" sz="2800" i="1" dirty="0" smtClean="0"/>
              <a:t>Прага.</a:t>
            </a:r>
          </a:p>
          <a:p>
            <a:endParaRPr lang="ru-RU" sz="2800" i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ru-RU" sz="2800" dirty="0"/>
              <a:t>Русский народный </a:t>
            </a:r>
            <a:r>
              <a:rPr lang="ru-RU" sz="2800" dirty="0" smtClean="0"/>
              <a:t>университет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800" dirty="0"/>
              <a:t>«Пражский лингвистический кружок</a:t>
            </a:r>
            <a:r>
              <a:rPr lang="ru-RU" sz="2800" dirty="0" smtClean="0"/>
              <a:t>»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800" dirty="0" smtClean="0"/>
              <a:t>литературные объединения </a:t>
            </a:r>
            <a:r>
              <a:rPr lang="ru-RU" sz="2800" dirty="0"/>
              <a:t>– «Скит поэтов», Союз русских писателей и </a:t>
            </a:r>
            <a:r>
              <a:rPr lang="ru-RU" sz="2800" dirty="0" smtClean="0"/>
              <a:t>журналистов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800" dirty="0"/>
              <a:t>около 20 русских литературных журналов и 18 газет</a:t>
            </a:r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1569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ktiva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193</TotalTime>
  <Words>449</Words>
  <Application>Microsoft Office PowerPoint</Application>
  <PresentationFormat>Vlastná</PresentationFormat>
  <Paragraphs>35</Paragraphs>
  <Slides>8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8</vt:i4>
      </vt:variant>
    </vt:vector>
  </HeadingPairs>
  <TitlesOfParts>
    <vt:vector size="9" baseType="lpstr">
      <vt:lpstr>Retrospektiva</vt:lpstr>
      <vt:lpstr>ЛИТЕРАТУРА РУССКОГО ЗАРУБЕЖЬЯ</vt:lpstr>
      <vt:lpstr>Волны эмиграции</vt:lpstr>
      <vt:lpstr>Prezentácia programu PowerPoint</vt:lpstr>
      <vt:lpstr>„ Философский пароход“</vt:lpstr>
      <vt:lpstr>Литература русского зарубежья </vt:lpstr>
      <vt:lpstr>Литература русского зарубежья делится на три периода:</vt:lpstr>
      <vt:lpstr>Из России эмигрировали:</vt:lpstr>
      <vt:lpstr>Прага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ЛИТЕРАТУРА РУССКОГО ЗАРУБЕЖЬЯ</dc:title>
  <dc:creator>JANA</dc:creator>
  <cp:lastModifiedBy>Lenka</cp:lastModifiedBy>
  <cp:revision>10</cp:revision>
  <dcterms:created xsi:type="dcterms:W3CDTF">2016-12-11T15:41:05Z</dcterms:created>
  <dcterms:modified xsi:type="dcterms:W3CDTF">2018-01-01T20:34:17Z</dcterms:modified>
</cp:coreProperties>
</file>