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uskerealie.zcu.cz/r1-6A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-YJWcbj2wc" TargetMode="External"/><Relationship Id="rId2" Type="http://schemas.openxmlformats.org/officeDocument/2006/relationships/hyperlink" Target="https://www.youtube.com/playlist?list=PLbN15dA4eN5D99BJh347I8P5ZAFcYkzN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характер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0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Общественная роль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293224"/>
            <a:ext cx="10178322" cy="5068387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</a:rPr>
              <a:t>Русские </a:t>
            </a:r>
            <a:r>
              <a:rPr lang="ru-RU" sz="2200" dirty="0" smtClean="0">
                <a:solidFill>
                  <a:schemeClr val="tx1"/>
                </a:solidFill>
              </a:rPr>
              <a:t>соблюдают </a:t>
            </a:r>
            <a:r>
              <a:rPr lang="ru-RU" sz="2200" dirty="0">
                <a:solidFill>
                  <a:schemeClr val="tx1"/>
                </a:solidFill>
              </a:rPr>
              <a:t>правила формального поведения,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стараются </a:t>
            </a:r>
            <a:r>
              <a:rPr lang="ru-RU" sz="2200" dirty="0">
                <a:solidFill>
                  <a:schemeClr val="tx1"/>
                </a:solidFill>
              </a:rPr>
              <a:t>всегда сохранить „доброе имя“, для них характерна постоянная оглядка на то, „что скажут или подумают о нас другие люди</a:t>
            </a:r>
            <a:r>
              <a:rPr lang="ru-RU" sz="2200" dirty="0" smtClean="0">
                <a:solidFill>
                  <a:schemeClr val="tx1"/>
                </a:solidFill>
              </a:rPr>
              <a:t>“.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Характерна </a:t>
            </a:r>
            <a:r>
              <a:rPr lang="ru-RU" sz="2200" dirty="0">
                <a:solidFill>
                  <a:schemeClr val="tx1"/>
                </a:solidFill>
              </a:rPr>
              <a:t>„сервильная психология“ по отношению к начальству (один и тот же человек может проявить пренебрежение к зависимому от него человеку и через минуту стать рабским, угодливым перед лицом начальника), популярна пословица: „Ты начальник – я дурак. Я начальник – ты дурак“.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В </a:t>
            </a:r>
            <a:r>
              <a:rPr lang="ru-RU" sz="2200" dirty="0">
                <a:solidFill>
                  <a:schemeClr val="tx1"/>
                </a:solidFill>
              </a:rPr>
              <a:t>обществе не </a:t>
            </a:r>
            <a:r>
              <a:rPr lang="ru-RU" sz="2200" dirty="0" smtClean="0">
                <a:solidFill>
                  <a:schemeClr val="tx1"/>
                </a:solidFill>
              </a:rPr>
              <a:t>всегда </a:t>
            </a:r>
            <a:r>
              <a:rPr lang="ru-RU" sz="2200" dirty="0">
                <a:solidFill>
                  <a:schemeClr val="tx1"/>
                </a:solidFill>
              </a:rPr>
              <a:t>работают демократические принципы по отношению к срокам занятия некоторых должностей (ректора университета, например). Если уже человек занял высокую должность, то он</a:t>
            </a:r>
            <a:r>
              <a:rPr lang="ru-RU" sz="2200" dirty="0" smtClean="0">
                <a:solidFill>
                  <a:schemeClr val="tx1"/>
                </a:solidFill>
              </a:rPr>
              <a:t>, как </a:t>
            </a:r>
            <a:r>
              <a:rPr lang="ru-RU" sz="2200" dirty="0">
                <a:solidFill>
                  <a:schemeClr val="tx1"/>
                </a:solidFill>
              </a:rPr>
              <a:t>правило, на </a:t>
            </a:r>
            <a:r>
              <a:rPr lang="ru-RU" sz="2200" dirty="0" smtClean="0">
                <a:solidFill>
                  <a:schemeClr val="tx1"/>
                </a:solidFill>
              </a:rPr>
              <a:t>ней </a:t>
            </a:r>
            <a:r>
              <a:rPr lang="ru-RU" sz="2200" dirty="0">
                <a:solidFill>
                  <a:schemeClr val="tx1"/>
                </a:solidFill>
              </a:rPr>
              <a:t>прочно "сидит".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9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Важнейшие ценности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319349"/>
            <a:ext cx="10178322" cy="5172891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Русские высоко ценят: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храбрость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силу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хорошее </a:t>
            </a:r>
            <a:r>
              <a:rPr lang="ru-RU" sz="2400" dirty="0">
                <a:solidFill>
                  <a:schemeClr val="tx1"/>
                </a:solidFill>
              </a:rPr>
              <a:t>общественное положение,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>
                <a:solidFill>
                  <a:schemeClr val="tx1"/>
                </a:solidFill>
              </a:rPr>
              <a:t>доброе имя“,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репутацию </a:t>
            </a:r>
            <a:r>
              <a:rPr lang="ru-RU" sz="2400" dirty="0">
                <a:solidFill>
                  <a:schemeClr val="tx1"/>
                </a:solidFill>
              </a:rPr>
              <a:t>в глазах друзей и соседей,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сентиментальные </a:t>
            </a:r>
            <a:r>
              <a:rPr lang="ru-RU" sz="2400" dirty="0">
                <a:solidFill>
                  <a:schemeClr val="tx1"/>
                </a:solidFill>
              </a:rPr>
              <a:t>и эмоциональные поступки.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85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Важнейшие ценности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5370" y="1593670"/>
            <a:ext cx="10178322" cy="3593591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Особенно русские очень почитают умных людей. Умность, это в глазах русских не рациональные способности, а скорее духовность, деликатность, общественная ответственность, высокие моральные </a:t>
            </a:r>
            <a:r>
              <a:rPr lang="ru-RU" sz="2400" dirty="0" smtClean="0">
                <a:solidFill>
                  <a:schemeClr val="tx1"/>
                </a:solidFill>
              </a:rPr>
              <a:t>качества.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Издавна </a:t>
            </a:r>
            <a:r>
              <a:rPr lang="ru-RU" sz="2400" dirty="0">
                <a:solidFill>
                  <a:schemeClr val="tx1"/>
                </a:solidFill>
              </a:rPr>
              <a:t>принято измерять уровень культуры количеством прочитанных книг.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Показателем глупости </a:t>
            </a:r>
            <a:r>
              <a:rPr lang="ru-RU" sz="2400" dirty="0">
                <a:solidFill>
                  <a:schemeClr val="tx1"/>
                </a:solidFill>
              </a:rPr>
              <a:t>иногда считают улыбку (народная пословица: „Смех без причины – признак дурачины.“).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Деньги не считаются особенно большой ценностью, русские люди убеждены, что богатство нельзя нажить честным трудом.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6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6223"/>
            <a:ext cx="10178322" cy="149213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Признаком дурного тона поведения в обществе считается...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5" y="1162594"/>
            <a:ext cx="10868296" cy="5133702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сморкаться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пользоваться зубочисткой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иметь грязные ботинки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прийти в гости без </a:t>
            </a:r>
            <a:r>
              <a:rPr lang="ru-RU" dirty="0" smtClean="0">
                <a:solidFill>
                  <a:schemeClr val="tx1"/>
                </a:solidFill>
              </a:rPr>
              <a:t>подарка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русским </a:t>
            </a:r>
            <a:r>
              <a:rPr lang="ru-RU" dirty="0">
                <a:solidFill>
                  <a:schemeClr val="tx1"/>
                </a:solidFill>
              </a:rPr>
              <a:t>непонятна европейская манера „не замечать“ что-то неприятное, что не соответствует нормам поведения. Они будут активно вмешиваться, комментировать, исправлять ситуацию. (Если например в очереди кто-то не спешит, задерживает других, его поведение может вызвать шумное негодование и даже скандал.)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Выясняя отношения с русскими, рекомендуется быть более осторожными в словах и интонации – русский часто как бы интуитивно домысливает ситуацию и предпочитает действовать (иногда дело доходит даже до грубых телесных реакций, драки).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Не стоит высмеивать </a:t>
            </a:r>
            <a:r>
              <a:rPr lang="ru-RU" dirty="0">
                <a:solidFill>
                  <a:schemeClr val="tx1"/>
                </a:solidFill>
              </a:rPr>
              <a:t>национальные черты и достоинства русских.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Лучше не задавать собеседнику вопросы о месте рождения. В связи со сложной историей России (в том числе принудительной миграцией населения) могут быть затронуты очень сложные вещи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70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Обязательно к прочтению: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hlinkClick r:id="rId2"/>
              </a:rPr>
              <a:t>https://ruskerealie.zcu.cz/r1-6A.php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09199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/>
              <a:t>Национальный </a:t>
            </a:r>
            <a:r>
              <a:rPr lang="ru-RU" dirty="0" smtClean="0"/>
              <a:t>характер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239588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4000" dirty="0" smtClean="0">
                <a:solidFill>
                  <a:schemeClr val="tx1"/>
                </a:solidFill>
              </a:rPr>
              <a:t>совокупность наиболее </a:t>
            </a:r>
            <a:r>
              <a:rPr lang="ru-RU" sz="4000" dirty="0">
                <a:solidFill>
                  <a:schemeClr val="tx1"/>
                </a:solidFill>
              </a:rPr>
              <a:t>значимых определяющих черт этноса и нации, по которым можно отличить представителей одной нации от другой. </a:t>
            </a:r>
            <a:endParaRPr lang="cs-CZ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0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90945"/>
            <a:ext cx="10178322" cy="1492132"/>
          </a:xfrm>
        </p:spPr>
        <p:txBody>
          <a:bodyPr/>
          <a:lstStyle/>
          <a:p>
            <a:pPr marL="0" indent="0"/>
            <a:r>
              <a:rPr lang="ru-RU" dirty="0"/>
              <a:t>Национальный характер отражается</a:t>
            </a:r>
            <a:r>
              <a:rPr lang="cs-CZ" dirty="0"/>
              <a:t>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0" y="2090057"/>
            <a:ext cx="5943600" cy="47679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художественной литературе,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пословицах и поговорках </a:t>
            </a:r>
            <a:endParaRPr lang="cs-CZ" sz="3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философии,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публицистике,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искусстве,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языке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chemeClr val="tx1"/>
                </a:solidFill>
              </a:rPr>
              <a:t>в повседневной жизни людей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3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43197"/>
            <a:ext cx="10178322" cy="1492132"/>
          </a:xfrm>
        </p:spPr>
        <p:txBody>
          <a:bodyPr/>
          <a:lstStyle/>
          <a:p>
            <a:r>
              <a:rPr lang="ru-RU" dirty="0" smtClean="0"/>
              <a:t>Сериал </a:t>
            </a:r>
            <a:r>
              <a:rPr lang="cs-CZ" dirty="0" smtClean="0">
                <a:hlinkClick r:id="rId2"/>
              </a:rPr>
              <a:t>„</a:t>
            </a:r>
            <a:r>
              <a:rPr lang="ru-RU" dirty="0" smtClean="0">
                <a:hlinkClick r:id="rId2"/>
              </a:rPr>
              <a:t>Как я стал русским</a:t>
            </a:r>
            <a:r>
              <a:rPr lang="cs-CZ" dirty="0" smtClean="0">
                <a:hlinkClick r:id="rId2"/>
              </a:rPr>
              <a:t>“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3"/>
              </a:rPr>
              <a:t>Трейлер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23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406" y="0"/>
            <a:ext cx="10881360" cy="1492132"/>
          </a:xfrm>
        </p:spPr>
        <p:txBody>
          <a:bodyPr>
            <a:normAutofit/>
          </a:bodyPr>
          <a:lstStyle/>
          <a:p>
            <a:r>
              <a:rPr lang="ru-RU" sz="4000" dirty="0"/>
              <a:t>Основные стереотипы о чертах русского национального 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394" y="1058091"/>
            <a:ext cx="11299372" cy="5251269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„загадочность русской души“ - менталитет русского народа – это загадочная тайна, которую невозможно разгадать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„народность“ – патриотизм, служение отечеству, любовь к родине, верность традициям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„надежда на светлое будущее“ – поиски правды, справедливости, свободы, надежда на идеальное государство, ожидание „справедливого правителя“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„мессианизм“ – Россия как пример другим народам, готова пожертвовать собой ради других („Других спасают, себя губят.“)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„фатализм“ – смирение с тем, что многое произойдет независимо от воли и желания человека, вера в то, что ничего случайного не бывает в жизни. Эта черта характера русских ведет иногда к пассивному поведению, привычке полагаться не на себя, а на Божью волю, „доброго дядю“ (поговорки: „Поживем – увидим“, „Мы привыкли...“; „ничего“ – самая частая реакция на неудачу)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„сентиментальность“, „открытость эмоций“, „пафос“ (фразеологизмы: „излить душу“ „душа нараспашку“ „поговорить по душам“)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„поляризация“ – деление всего многообразия мира на добро и </a:t>
            </a:r>
            <a:r>
              <a:rPr lang="ru-RU" dirty="0" smtClean="0">
                <a:solidFill>
                  <a:schemeClr val="tx1"/>
                </a:solidFill>
              </a:rPr>
              <a:t>зло, </a:t>
            </a:r>
            <a:r>
              <a:rPr lang="ru-RU" dirty="0">
                <a:solidFill>
                  <a:schemeClr val="tx1"/>
                </a:solidFill>
              </a:rPr>
              <a:t>„своих“ и „чужих“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„максимализм“, „фанатизм“, „экстремизм“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установка на соблюдение обрядов, традиций, обычаев</a:t>
            </a:r>
          </a:p>
        </p:txBody>
      </p:sp>
    </p:spTree>
    <p:extLst>
      <p:ext uri="{BB962C8B-B14F-4D97-AF65-F5344CB8AC3E}">
        <p14:creationId xmlns:p14="http://schemas.microsoft.com/office/powerpoint/2010/main" val="37855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9" y="386851"/>
            <a:ext cx="10844348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Противоположности русского национального 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897" y="1580607"/>
            <a:ext cx="11116491" cy="5159828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</a:rPr>
              <a:t>доверчивость, надежда на истинного правителя - и мечты о свободе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щедрость, гостеприимность, открытость в частной жизни - и формализм, строгость, </a:t>
            </a:r>
            <a:r>
              <a:rPr lang="ru-RU" sz="2200" dirty="0" err="1">
                <a:solidFill>
                  <a:schemeClr val="tx1"/>
                </a:solidFill>
              </a:rPr>
              <a:t>неулыбчивость</a:t>
            </a:r>
            <a:r>
              <a:rPr lang="ru-RU" sz="2200" dirty="0">
                <a:solidFill>
                  <a:schemeClr val="tx1"/>
                </a:solidFill>
              </a:rPr>
              <a:t> в официальном общении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культура </a:t>
            </a:r>
            <a:r>
              <a:rPr lang="ru-RU" sz="2200" dirty="0">
                <a:solidFill>
                  <a:schemeClr val="tx1"/>
                </a:solidFill>
              </a:rPr>
              <a:t>(литература, музыка, театр), развитие науки, способность достичь лучших результатов (совершенства) во многих областях, наличие современных технологий - и незаконченность, неспособность видеть последствия своих поступков заранее и планировать их, половинчатость, неумение и нежелание доводить до конца начатое дело – все решается на ходу, большинство учреждений работает на грани своих возможностей (почта, </a:t>
            </a:r>
            <a:r>
              <a:rPr lang="ru-RU" sz="2200" dirty="0" err="1">
                <a:solidFill>
                  <a:schemeClr val="tx1"/>
                </a:solidFill>
              </a:rPr>
              <a:t>городcкой</a:t>
            </a:r>
            <a:r>
              <a:rPr lang="ru-RU" sz="2200" dirty="0">
                <a:solidFill>
                  <a:schemeClr val="tx1"/>
                </a:solidFill>
              </a:rPr>
              <a:t> транспорт) (из этого вытекающие положительные черты характера - „находчивость“, „приспособляемость“, „умение создавать что-то из ничего“).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страх перед начальством - и упорное несоблюдение предписанных и установленных правил</a:t>
            </a: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3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Мнение иностранцев о русских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423851"/>
            <a:ext cx="10178322" cy="5329646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</a:rPr>
              <a:t>Русские - это очень гордый, самоуверенный народ.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Но </a:t>
            </a:r>
            <a:r>
              <a:rPr lang="ru-RU" sz="2800" dirty="0">
                <a:solidFill>
                  <a:schemeClr val="tx1"/>
                </a:solidFill>
              </a:rPr>
              <a:t>с другой стороны русские обманывают, притворяются, скрываются перед проблемами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Будучи </a:t>
            </a:r>
            <a:r>
              <a:rPr lang="ru-RU" sz="2800" dirty="0">
                <a:solidFill>
                  <a:schemeClr val="tx1"/>
                </a:solidFill>
              </a:rPr>
              <a:t>изобличены во лжи, они лишь пожмут </a:t>
            </a:r>
            <a:r>
              <a:rPr lang="ru-RU" sz="2800" dirty="0" smtClean="0">
                <a:solidFill>
                  <a:schemeClr val="tx1"/>
                </a:solidFill>
              </a:rPr>
              <a:t>плечами.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Проблема </a:t>
            </a:r>
            <a:r>
              <a:rPr lang="ru-RU" sz="2800" dirty="0">
                <a:solidFill>
                  <a:schemeClr val="tx1"/>
                </a:solidFill>
              </a:rPr>
              <a:t>бюрократии – любое дело оформляется очень долго и сложно, правила часто меняются, желающего бесконечно посылают из одного окошка в другое.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5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Социальное поведение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149531"/>
            <a:ext cx="10178322" cy="5447212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Русские плохо выносят одиночество, это общительный народ.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Они могут заговорить даже с незнакомыми людьми (общение в поезде), любят часто общаться по телефону (в городах пока не введен повременной принцип оплаты телефонных разговоров, и народ „висит на телефоне</a:t>
            </a:r>
            <a:r>
              <a:rPr lang="ru-RU" sz="2200" dirty="0" smtClean="0">
                <a:solidFill>
                  <a:schemeClr val="tx1"/>
                </a:solidFill>
              </a:rPr>
              <a:t>“).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Важны </a:t>
            </a:r>
            <a:r>
              <a:rPr lang="ru-RU" sz="2200" dirty="0">
                <a:solidFill>
                  <a:schemeClr val="tx1"/>
                </a:solidFill>
              </a:rPr>
              <a:t>отношения с соседями - соседские связи играют почти семейную </a:t>
            </a:r>
            <a:r>
              <a:rPr lang="ru-RU" sz="2200" dirty="0" smtClean="0">
                <a:solidFill>
                  <a:schemeClr val="tx1"/>
                </a:solidFill>
              </a:rPr>
              <a:t>роль.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Русским </a:t>
            </a:r>
            <a:r>
              <a:rPr lang="ru-RU" sz="2200" dirty="0">
                <a:solidFill>
                  <a:schemeClr val="tx1"/>
                </a:solidFill>
              </a:rPr>
              <a:t>свойственны такие черты характера, как сострадательность, сердечность, жалостливость (глухота к несчастью другого человека русским несвойственна</a:t>
            </a:r>
            <a:r>
              <a:rPr lang="ru-RU" sz="2200" dirty="0" smtClean="0">
                <a:solidFill>
                  <a:schemeClr val="tx1"/>
                </a:solidFill>
              </a:rPr>
              <a:t>).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К </a:t>
            </a:r>
            <a:r>
              <a:rPr lang="ru-RU" sz="2200" dirty="0">
                <a:solidFill>
                  <a:schemeClr val="tx1"/>
                </a:solidFill>
              </a:rPr>
              <a:t>коллективизму можно отнести любовь к массовым праздникам, к компаниям, традицию гостеприимства. В деревне есть привычка встречаться с соседями в одной избе - „посиделки</a:t>
            </a:r>
            <a:r>
              <a:rPr lang="ru-RU" sz="2200" dirty="0" smtClean="0">
                <a:solidFill>
                  <a:schemeClr val="tx1"/>
                </a:solidFill>
              </a:rPr>
              <a:t>“.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Русские ценят принцип „соборности“ – внутреннего единения людей на основе общности духа.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861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687</TotalTime>
  <Words>796</Words>
  <Application>Microsoft Office PowerPoint</Application>
  <PresentationFormat>Широкоэкранный</PresentationFormat>
  <Paragraphs>68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Corbel</vt:lpstr>
      <vt:lpstr>Gill Sans MT</vt:lpstr>
      <vt:lpstr>Impact</vt:lpstr>
      <vt:lpstr>Wingdings</vt:lpstr>
      <vt:lpstr>Badge</vt:lpstr>
      <vt:lpstr>Русский характер</vt:lpstr>
      <vt:lpstr>Национальный характер</vt:lpstr>
      <vt:lpstr>Национальный характер отражается:</vt:lpstr>
      <vt:lpstr>Сериал „Как я стал русским“</vt:lpstr>
      <vt:lpstr>Основные стереотипы о чертах русского национального характера</vt:lpstr>
      <vt:lpstr>Презентация PowerPoint</vt:lpstr>
      <vt:lpstr>Противоположности русского национального характера</vt:lpstr>
      <vt:lpstr>Мнение иностранцев о русских</vt:lpstr>
      <vt:lpstr>Социальное поведение</vt:lpstr>
      <vt:lpstr>Общественная роль</vt:lpstr>
      <vt:lpstr>Важнейшие ценности</vt:lpstr>
      <vt:lpstr>Важнейшие ценности</vt:lpstr>
      <vt:lpstr>Признаком дурного тона поведения в обществе считается...</vt:lpstr>
      <vt:lpstr>Обязательно к прочтению: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характер</dc:title>
  <dc:creator>Uživatel systému Windows</dc:creator>
  <cp:lastModifiedBy>Uživatel systému Windows</cp:lastModifiedBy>
  <cp:revision>8</cp:revision>
  <dcterms:created xsi:type="dcterms:W3CDTF">2017-12-04T18:40:10Z</dcterms:created>
  <dcterms:modified xsi:type="dcterms:W3CDTF">2017-12-05T06:07:35Z</dcterms:modified>
</cp:coreProperties>
</file>