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9835CE-4908-49AB-91E0-0441BBE329DA}" type="datetimeFigureOut">
              <a:rPr lang="cs-CZ" smtClean="0"/>
              <a:t>13.10.2017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17085-11B5-405E-8DF5-C231DA5CC4C0}" type="slidenum">
              <a:rPr lang="cs-CZ" smtClean="0"/>
              <a:t>‹#›</a:t>
            </a:fld>
            <a:endParaRPr lang="cs-CZ"/>
          </a:p>
        </p:txBody>
      </p:sp>
    </p:spTree>
    <p:extLst>
      <p:ext uri="{BB962C8B-B14F-4D97-AF65-F5344CB8AC3E}">
        <p14:creationId xmlns:p14="http://schemas.microsoft.com/office/powerpoint/2010/main" val="1221330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9017085-11B5-405E-8DF5-C231DA5CC4C0}" type="slidenum">
              <a:rPr lang="cs-CZ" smtClean="0"/>
              <a:t>22</a:t>
            </a:fld>
            <a:endParaRPr lang="cs-CZ"/>
          </a:p>
        </p:txBody>
      </p:sp>
    </p:spTree>
    <p:extLst>
      <p:ext uri="{BB962C8B-B14F-4D97-AF65-F5344CB8AC3E}">
        <p14:creationId xmlns:p14="http://schemas.microsoft.com/office/powerpoint/2010/main" val="875604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E700230-05E7-46DB-8381-737319B94E69}" type="datetimeFigureOut">
              <a:rPr lang="cs-CZ" smtClean="0"/>
              <a:t>13.10.2017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9FC52B-23F5-4BAE-8E9E-BBE8897BF13A}" type="slidenum">
              <a:rPr lang="cs-CZ" smtClean="0"/>
              <a:t>‹#›</a:t>
            </a:fld>
            <a:endParaRPr lang="cs-CZ"/>
          </a:p>
        </p:txBody>
      </p:sp>
    </p:spTree>
    <p:extLst>
      <p:ext uri="{BB962C8B-B14F-4D97-AF65-F5344CB8AC3E}">
        <p14:creationId xmlns:p14="http://schemas.microsoft.com/office/powerpoint/2010/main" val="3798567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700230-05E7-46DB-8381-737319B94E69}" type="datetimeFigureOut">
              <a:rPr lang="cs-CZ" smtClean="0"/>
              <a:t>13.10.2017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9FC52B-23F5-4BAE-8E9E-BBE8897BF13A}" type="slidenum">
              <a:rPr lang="cs-CZ" smtClean="0"/>
              <a:t>‹#›</a:t>
            </a:fld>
            <a:endParaRPr lang="cs-CZ"/>
          </a:p>
        </p:txBody>
      </p:sp>
    </p:spTree>
    <p:extLst>
      <p:ext uri="{BB962C8B-B14F-4D97-AF65-F5344CB8AC3E}">
        <p14:creationId xmlns:p14="http://schemas.microsoft.com/office/powerpoint/2010/main" val="1060817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700230-05E7-46DB-8381-737319B94E69}" type="datetimeFigureOut">
              <a:rPr lang="cs-CZ" smtClean="0"/>
              <a:t>13.10.2017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9FC52B-23F5-4BAE-8E9E-BBE8897BF13A}" type="slidenum">
              <a:rPr lang="cs-CZ" smtClean="0"/>
              <a:t>‹#›</a:t>
            </a:fld>
            <a:endParaRPr lang="cs-CZ"/>
          </a:p>
        </p:txBody>
      </p:sp>
    </p:spTree>
    <p:extLst>
      <p:ext uri="{BB962C8B-B14F-4D97-AF65-F5344CB8AC3E}">
        <p14:creationId xmlns:p14="http://schemas.microsoft.com/office/powerpoint/2010/main" val="1524414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700230-05E7-46DB-8381-737319B94E69}" type="datetimeFigureOut">
              <a:rPr lang="cs-CZ" smtClean="0"/>
              <a:t>13.10.2017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9FC52B-23F5-4BAE-8E9E-BBE8897BF13A}" type="slidenum">
              <a:rPr lang="cs-CZ" smtClean="0"/>
              <a:t>‹#›</a:t>
            </a:fld>
            <a:endParaRPr lang="cs-CZ"/>
          </a:p>
        </p:txBody>
      </p:sp>
    </p:spTree>
    <p:extLst>
      <p:ext uri="{BB962C8B-B14F-4D97-AF65-F5344CB8AC3E}">
        <p14:creationId xmlns:p14="http://schemas.microsoft.com/office/powerpoint/2010/main" val="3152166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E700230-05E7-46DB-8381-737319B94E69}" type="datetimeFigureOut">
              <a:rPr lang="cs-CZ" smtClean="0"/>
              <a:t>13.10.2017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9FC52B-23F5-4BAE-8E9E-BBE8897BF13A}" type="slidenum">
              <a:rPr lang="cs-CZ" smtClean="0"/>
              <a:t>‹#›</a:t>
            </a:fld>
            <a:endParaRPr lang="cs-CZ"/>
          </a:p>
        </p:txBody>
      </p:sp>
    </p:spTree>
    <p:extLst>
      <p:ext uri="{BB962C8B-B14F-4D97-AF65-F5344CB8AC3E}">
        <p14:creationId xmlns:p14="http://schemas.microsoft.com/office/powerpoint/2010/main" val="1218038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700230-05E7-46DB-8381-737319B94E69}" type="datetimeFigureOut">
              <a:rPr lang="cs-CZ" smtClean="0"/>
              <a:t>13.10.2017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19FC52B-23F5-4BAE-8E9E-BBE8897BF13A}" type="slidenum">
              <a:rPr lang="cs-CZ" smtClean="0"/>
              <a:t>‹#›</a:t>
            </a:fld>
            <a:endParaRPr lang="cs-CZ"/>
          </a:p>
        </p:txBody>
      </p:sp>
    </p:spTree>
    <p:extLst>
      <p:ext uri="{BB962C8B-B14F-4D97-AF65-F5344CB8AC3E}">
        <p14:creationId xmlns:p14="http://schemas.microsoft.com/office/powerpoint/2010/main" val="3824539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700230-05E7-46DB-8381-737319B94E69}" type="datetimeFigureOut">
              <a:rPr lang="cs-CZ" smtClean="0"/>
              <a:t>13.10.2017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19FC52B-23F5-4BAE-8E9E-BBE8897BF13A}" type="slidenum">
              <a:rPr lang="cs-CZ" smtClean="0"/>
              <a:t>‹#›</a:t>
            </a:fld>
            <a:endParaRPr lang="cs-CZ"/>
          </a:p>
        </p:txBody>
      </p:sp>
    </p:spTree>
    <p:extLst>
      <p:ext uri="{BB962C8B-B14F-4D97-AF65-F5344CB8AC3E}">
        <p14:creationId xmlns:p14="http://schemas.microsoft.com/office/powerpoint/2010/main" val="411686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700230-05E7-46DB-8381-737319B94E69}" type="datetimeFigureOut">
              <a:rPr lang="cs-CZ" smtClean="0"/>
              <a:t>13.10.2017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19FC52B-23F5-4BAE-8E9E-BBE8897BF13A}" type="slidenum">
              <a:rPr lang="cs-CZ" smtClean="0"/>
              <a:t>‹#›</a:t>
            </a:fld>
            <a:endParaRPr lang="cs-CZ"/>
          </a:p>
        </p:txBody>
      </p:sp>
    </p:spTree>
    <p:extLst>
      <p:ext uri="{BB962C8B-B14F-4D97-AF65-F5344CB8AC3E}">
        <p14:creationId xmlns:p14="http://schemas.microsoft.com/office/powerpoint/2010/main" val="1915101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700230-05E7-46DB-8381-737319B94E69}" type="datetimeFigureOut">
              <a:rPr lang="cs-CZ" smtClean="0"/>
              <a:t>13.10.2017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19FC52B-23F5-4BAE-8E9E-BBE8897BF13A}" type="slidenum">
              <a:rPr lang="cs-CZ" smtClean="0"/>
              <a:t>‹#›</a:t>
            </a:fld>
            <a:endParaRPr lang="cs-CZ"/>
          </a:p>
        </p:txBody>
      </p:sp>
    </p:spTree>
    <p:extLst>
      <p:ext uri="{BB962C8B-B14F-4D97-AF65-F5344CB8AC3E}">
        <p14:creationId xmlns:p14="http://schemas.microsoft.com/office/powerpoint/2010/main" val="2414758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E700230-05E7-46DB-8381-737319B94E69}" type="datetimeFigureOut">
              <a:rPr lang="cs-CZ" smtClean="0"/>
              <a:t>13.10.2017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19FC52B-23F5-4BAE-8E9E-BBE8897BF13A}" type="slidenum">
              <a:rPr lang="cs-CZ" smtClean="0"/>
              <a:t>‹#›</a:t>
            </a:fld>
            <a:endParaRPr lang="cs-CZ"/>
          </a:p>
        </p:txBody>
      </p:sp>
    </p:spTree>
    <p:extLst>
      <p:ext uri="{BB962C8B-B14F-4D97-AF65-F5344CB8AC3E}">
        <p14:creationId xmlns:p14="http://schemas.microsoft.com/office/powerpoint/2010/main" val="2468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E700230-05E7-46DB-8381-737319B94E69}" type="datetimeFigureOut">
              <a:rPr lang="cs-CZ" smtClean="0"/>
              <a:t>13.10.2017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19FC52B-23F5-4BAE-8E9E-BBE8897BF13A}" type="slidenum">
              <a:rPr lang="cs-CZ" smtClean="0"/>
              <a:t>‹#›</a:t>
            </a:fld>
            <a:endParaRPr lang="cs-CZ"/>
          </a:p>
        </p:txBody>
      </p:sp>
    </p:spTree>
    <p:extLst>
      <p:ext uri="{BB962C8B-B14F-4D97-AF65-F5344CB8AC3E}">
        <p14:creationId xmlns:p14="http://schemas.microsoft.com/office/powerpoint/2010/main" val="2708560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700230-05E7-46DB-8381-737319B94E69}" type="datetimeFigureOut">
              <a:rPr lang="cs-CZ" smtClean="0"/>
              <a:t>13.10.2017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9FC52B-23F5-4BAE-8E9E-BBE8897BF13A}" type="slidenum">
              <a:rPr lang="cs-CZ" smtClean="0"/>
              <a:t>‹#›</a:t>
            </a:fld>
            <a:endParaRPr lang="cs-CZ"/>
          </a:p>
        </p:txBody>
      </p:sp>
    </p:spTree>
    <p:extLst>
      <p:ext uri="{BB962C8B-B14F-4D97-AF65-F5344CB8AC3E}">
        <p14:creationId xmlns:p14="http://schemas.microsoft.com/office/powerpoint/2010/main" val="4025057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anagementmania.com/cs/henri-fayol" TargetMode="External"/><Relationship Id="rId2" Type="http://schemas.openxmlformats.org/officeDocument/2006/relationships/hyperlink" Target="https://managementmania.com/cs/manaze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managementmania.com/cs/ucici-se-organizace" TargetMode="External"/><Relationship Id="rId3" Type="http://schemas.openxmlformats.org/officeDocument/2006/relationships/hyperlink" Target="https://managementmania.com/cs/ctyri-faze-zmeny" TargetMode="External"/><Relationship Id="rId7" Type="http://schemas.openxmlformats.org/officeDocument/2006/relationships/hyperlink" Target="https://managementmania.com/cs/uceni-s-dvojitou-zpetnou-vazbou" TargetMode="External"/><Relationship Id="rId2" Type="http://schemas.openxmlformats.org/officeDocument/2006/relationships/hyperlink" Target="https://managementmania.com/cs/byrokracie" TargetMode="External"/><Relationship Id="rId1" Type="http://schemas.openxmlformats.org/officeDocument/2006/relationships/slideLayout" Target="../slideLayouts/slideLayout7.xml"/><Relationship Id="rId6" Type="http://schemas.openxmlformats.org/officeDocument/2006/relationships/hyperlink" Target="https://managementmania.com/cs/osm-kroku-zmeny" TargetMode="External"/><Relationship Id="rId5" Type="http://schemas.openxmlformats.org/officeDocument/2006/relationships/hyperlink" Target="https://managementmania.com/cs/lewinuv-trifazovy-model-zmen" TargetMode="External"/><Relationship Id="rId4" Type="http://schemas.openxmlformats.org/officeDocument/2006/relationships/hyperlink" Target="https://managementmania.com/cs/dopredna-vazba"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anagementmania.com/cs/formalni-organizacni-struktura" TargetMode="External"/><Relationship Id="rId13" Type="http://schemas.openxmlformats.org/officeDocument/2006/relationships/hyperlink" Target="https://managementmania.com/cs/manazer" TargetMode="External"/><Relationship Id="rId3" Type="http://schemas.openxmlformats.org/officeDocument/2006/relationships/hyperlink" Target="https://managementmania.com/cs/prace" TargetMode="External"/><Relationship Id="rId7" Type="http://schemas.openxmlformats.org/officeDocument/2006/relationships/hyperlink" Target="https://managementmania.com/cs/rozpeti-rizeni" TargetMode="External"/><Relationship Id="rId12" Type="http://schemas.openxmlformats.org/officeDocument/2006/relationships/hyperlink" Target="https://managementmania.com/cs/organizace" TargetMode="External"/><Relationship Id="rId2" Type="http://schemas.openxmlformats.org/officeDocument/2006/relationships/hyperlink" Target="https://managementmania.com/cs/manazerske-funkce-cinnosti" TargetMode="External"/><Relationship Id="rId1" Type="http://schemas.openxmlformats.org/officeDocument/2006/relationships/slideLayout" Target="../slideLayouts/slideLayout7.xml"/><Relationship Id="rId6" Type="http://schemas.openxmlformats.org/officeDocument/2006/relationships/hyperlink" Target="https://managementmania.com/cs/odpovednost" TargetMode="External"/><Relationship Id="rId11" Type="http://schemas.openxmlformats.org/officeDocument/2006/relationships/hyperlink" Target="https://managementmania.com/cs/sluzba" TargetMode="External"/><Relationship Id="rId5" Type="http://schemas.openxmlformats.org/officeDocument/2006/relationships/hyperlink" Target="https://managementmania.com/cs/pravomoc" TargetMode="External"/><Relationship Id="rId10" Type="http://schemas.openxmlformats.org/officeDocument/2006/relationships/hyperlink" Target="https://managementmania.com/cs/proces" TargetMode="External"/><Relationship Id="rId4" Type="http://schemas.openxmlformats.org/officeDocument/2006/relationships/hyperlink" Target="https://managementmania.com/cs/delegovani" TargetMode="External"/><Relationship Id="rId9" Type="http://schemas.openxmlformats.org/officeDocument/2006/relationships/hyperlink" Target="https://managementmania.com/cs/zdroje-podnikove-zdroje"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anagementmania.com/cs/stupne-rizeni" TargetMode="External"/><Relationship Id="rId13" Type="http://schemas.openxmlformats.org/officeDocument/2006/relationships/hyperlink" Target="https://managementmania.com/cs/meritokracie" TargetMode="External"/><Relationship Id="rId18" Type="http://schemas.openxmlformats.org/officeDocument/2006/relationships/hyperlink" Target="https://managementmania.com/cs/oscar" TargetMode="External"/><Relationship Id="rId3" Type="http://schemas.openxmlformats.org/officeDocument/2006/relationships/hyperlink" Target="https://managementmania.com/cs/organizacni-utvar" TargetMode="External"/><Relationship Id="rId7" Type="http://schemas.openxmlformats.org/officeDocument/2006/relationships/hyperlink" Target="https://managementmania.com/cs/rozpeti-rizeni" TargetMode="External"/><Relationship Id="rId12" Type="http://schemas.openxmlformats.org/officeDocument/2006/relationships/hyperlink" Target="https://managementmania.com/cs/byrokracie" TargetMode="External"/><Relationship Id="rId17" Type="http://schemas.openxmlformats.org/officeDocument/2006/relationships/hyperlink" Target="https://managementmania.com/cs/organizacni-rozvoj" TargetMode="External"/><Relationship Id="rId2" Type="http://schemas.openxmlformats.org/officeDocument/2006/relationships/hyperlink" Target="https://managementmania.com/cs/organizace" TargetMode="External"/><Relationship Id="rId16" Type="http://schemas.openxmlformats.org/officeDocument/2006/relationships/hyperlink" Target="https://managementmania.com/cs/zmocneni" TargetMode="External"/><Relationship Id="rId1" Type="http://schemas.openxmlformats.org/officeDocument/2006/relationships/slideLayout" Target="../slideLayouts/slideLayout7.xml"/><Relationship Id="rId6" Type="http://schemas.openxmlformats.org/officeDocument/2006/relationships/hyperlink" Target="https://managementmania.com/cs/delegovani" TargetMode="External"/><Relationship Id="rId11" Type="http://schemas.openxmlformats.org/officeDocument/2006/relationships/hyperlink" Target="https://managementmania.com/cs/adhokracie" TargetMode="External"/><Relationship Id="rId5" Type="http://schemas.openxmlformats.org/officeDocument/2006/relationships/hyperlink" Target="https://managementmania.com/cs/rozdil-pravomoc-odpovednost" TargetMode="External"/><Relationship Id="rId15" Type="http://schemas.openxmlformats.org/officeDocument/2006/relationships/hyperlink" Target="https://managementmania.com/cs/decentralizace" TargetMode="External"/><Relationship Id="rId10" Type="http://schemas.openxmlformats.org/officeDocument/2006/relationships/hyperlink" Target="https://managementmania.com/cs/historie-organizovani" TargetMode="External"/><Relationship Id="rId4" Type="http://schemas.openxmlformats.org/officeDocument/2006/relationships/hyperlink" Target="https://managementmania.com/cs/formalni-organizacni-struktura" TargetMode="External"/><Relationship Id="rId9" Type="http://schemas.openxmlformats.org/officeDocument/2006/relationships/hyperlink" Target="https://managementmania.com/cs/koordinovani" TargetMode="External"/><Relationship Id="rId14" Type="http://schemas.openxmlformats.org/officeDocument/2006/relationships/hyperlink" Target="https://managementmania.com/cs/centralizace"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anagementmania.com/cs/mckinsey-7s" TargetMode="External"/><Relationship Id="rId13" Type="http://schemas.openxmlformats.org/officeDocument/2006/relationships/hyperlink" Target="https://managementmania.com/cs/princip-strategie-struktura" TargetMode="External"/><Relationship Id="rId18" Type="http://schemas.openxmlformats.org/officeDocument/2006/relationships/hyperlink" Target="https://managementmania.com/cs/systemovy-pristup-k-rizeni-organizace" TargetMode="External"/><Relationship Id="rId3" Type="http://schemas.openxmlformats.org/officeDocument/2006/relationships/hyperlink" Target="https://managementmania.com/cs/analyza-pracovnich-mist" TargetMode="External"/><Relationship Id="rId7" Type="http://schemas.openxmlformats.org/officeDocument/2006/relationships/hyperlink" Target="https://managementmania.com/cs/leavittuv-diamant" TargetMode="External"/><Relationship Id="rId12" Type="http://schemas.openxmlformats.org/officeDocument/2006/relationships/hyperlink" Target="https://managementmania.com/cs/popis-pracovniho-mista" TargetMode="External"/><Relationship Id="rId17" Type="http://schemas.openxmlformats.org/officeDocument/2006/relationships/hyperlink" Target="https://managementmania.com/cs/specifikace-pracovniho-mista" TargetMode="External"/><Relationship Id="rId2" Type="http://schemas.openxmlformats.org/officeDocument/2006/relationships/hyperlink" Target="https://managementmania.com/cs/360-zpetna-vazba" TargetMode="External"/><Relationship Id="rId16" Type="http://schemas.openxmlformats.org/officeDocument/2006/relationships/hyperlink" Target="https://managementmania.com/cs/sloanuv-filtr" TargetMode="External"/><Relationship Id="rId1" Type="http://schemas.openxmlformats.org/officeDocument/2006/relationships/slideLayout" Target="../slideLayouts/slideLayout7.xml"/><Relationship Id="rId6" Type="http://schemas.openxmlformats.org/officeDocument/2006/relationships/hyperlink" Target="https://managementmania.com/cs/eisenhoweruv-princip" TargetMode="External"/><Relationship Id="rId11" Type="http://schemas.openxmlformats.org/officeDocument/2006/relationships/hyperlink" Target="https://managementmania.com/cs/organizacni-architektura" TargetMode="External"/><Relationship Id="rId5" Type="http://schemas.openxmlformats.org/officeDocument/2006/relationships/hyperlink" Target="https://managementmania.com/cs/davidsonuv-zlom" TargetMode="External"/><Relationship Id="rId15" Type="http://schemas.openxmlformats.org/officeDocument/2006/relationships/hyperlink" Target="https://managementmania.com/cs/reengineering" TargetMode="External"/><Relationship Id="rId10" Type="http://schemas.openxmlformats.org/officeDocument/2006/relationships/hyperlink" Target="https://managementmania.com/cs/mit-90s" TargetMode="External"/><Relationship Id="rId19" Type="http://schemas.openxmlformats.org/officeDocument/2006/relationships/hyperlink" Target="https://managementmania.com/cs/techniky-dekompozice-organizace" TargetMode="External"/><Relationship Id="rId4" Type="http://schemas.openxmlformats.org/officeDocument/2006/relationships/hyperlink" Target="https://managementmania.com/cs/analyza-socialni-site" TargetMode="External"/><Relationship Id="rId9" Type="http://schemas.openxmlformats.org/officeDocument/2006/relationships/hyperlink" Target="https://managementmania.com/cs/mintzberguv-paradox" TargetMode="External"/><Relationship Id="rId14" Type="http://schemas.openxmlformats.org/officeDocument/2006/relationships/hyperlink" Target="https://managementmania.com/cs/profily-roli"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anagementmania.com/cs/management-organizace" TargetMode="External"/><Relationship Id="rId13" Type="http://schemas.openxmlformats.org/officeDocument/2006/relationships/hyperlink" Target="https://managementmania.com/cs/reseni-problemu" TargetMode="External"/><Relationship Id="rId3" Type="http://schemas.openxmlformats.org/officeDocument/2006/relationships/hyperlink" Target="https://managementmania.com/cs/ekonomika-a-finance" TargetMode="External"/><Relationship Id="rId7" Type="http://schemas.openxmlformats.org/officeDocument/2006/relationships/hyperlink" Target="https://managementmania.com/cs/logistika-a-doprava" TargetMode="External"/><Relationship Id="rId12" Type="http://schemas.openxmlformats.org/officeDocument/2006/relationships/hyperlink" Target="https://managementmania.com/cs/manazer" TargetMode="External"/><Relationship Id="rId2" Type="http://schemas.openxmlformats.org/officeDocument/2006/relationships/hyperlink" Target="https://managementmania.com/cs/manazerske-funkce-cinnosti" TargetMode="External"/><Relationship Id="rId1" Type="http://schemas.openxmlformats.org/officeDocument/2006/relationships/slideLayout" Target="../slideLayouts/slideLayout7.xml"/><Relationship Id="rId6" Type="http://schemas.openxmlformats.org/officeDocument/2006/relationships/hyperlink" Target="https://managementmania.com/cs/personalistika-a-lidske-zdroje" TargetMode="External"/><Relationship Id="rId11" Type="http://schemas.openxmlformats.org/officeDocument/2006/relationships/hyperlink" Target="https://managementmania.com/cs/rizeni-vyroby" TargetMode="External"/><Relationship Id="rId5" Type="http://schemas.openxmlformats.org/officeDocument/2006/relationships/hyperlink" Target="https://managementmania.com/cs/rizeni-kvality" TargetMode="External"/><Relationship Id="rId15" Type="http://schemas.openxmlformats.org/officeDocument/2006/relationships/hyperlink" Target="https://managementmania.com/cs/ekonomika" TargetMode="External"/><Relationship Id="rId10" Type="http://schemas.openxmlformats.org/officeDocument/2006/relationships/hyperlink" Target="https://managementmania.com/cs/rizeni-sluzeb" TargetMode="External"/><Relationship Id="rId4" Type="http://schemas.openxmlformats.org/officeDocument/2006/relationships/hyperlink" Target="https://managementmania.com/cs/informatika" TargetMode="External"/><Relationship Id="rId9" Type="http://schemas.openxmlformats.org/officeDocument/2006/relationships/hyperlink" Target="https://managementmania.com/cs/marketing" TargetMode="External"/><Relationship Id="rId14" Type="http://schemas.openxmlformats.org/officeDocument/2006/relationships/hyperlink" Target="https://managementmania.com/cs/ekonomie"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anagementmania.com/cs/kognitivni-styl" TargetMode="External"/><Relationship Id="rId13" Type="http://schemas.openxmlformats.org/officeDocument/2006/relationships/hyperlink" Target="https://managementmania.com/cs/pestle-analyza" TargetMode="External"/><Relationship Id="rId18" Type="http://schemas.openxmlformats.org/officeDocument/2006/relationships/hyperlink" Target="https://managementmania.com/cs/sest-otazek" TargetMode="External"/><Relationship Id="rId3" Type="http://schemas.openxmlformats.org/officeDocument/2006/relationships/hyperlink" Target="https://managementmania.com/cs/davidsonuv-zlom" TargetMode="External"/><Relationship Id="rId21" Type="http://schemas.openxmlformats.org/officeDocument/2006/relationships/hyperlink" Target="https://managementmania.com/cs/wibi" TargetMode="External"/><Relationship Id="rId7" Type="http://schemas.openxmlformats.org/officeDocument/2006/relationships/hyperlink" Target="https://managementmania.com/cs/inkubacni-doba" TargetMode="External"/><Relationship Id="rId12" Type="http://schemas.openxmlformats.org/officeDocument/2006/relationships/hyperlink" Target="https://managementmania.com/cs/paretovo-pravidlo" TargetMode="External"/><Relationship Id="rId17" Type="http://schemas.openxmlformats.org/officeDocument/2006/relationships/hyperlink" Target="https://managementmania.com/cs/swot-analyza" TargetMode="External"/><Relationship Id="rId2" Type="http://schemas.openxmlformats.org/officeDocument/2006/relationships/hyperlink" Target="https://managementmania.com/cs/brainstorming" TargetMode="External"/><Relationship Id="rId16" Type="http://schemas.openxmlformats.org/officeDocument/2006/relationships/hyperlink" Target="https://managementmania.com/cs/sloanuv-filtr" TargetMode="External"/><Relationship Id="rId20" Type="http://schemas.openxmlformats.org/officeDocument/2006/relationships/hyperlink" Target="https://managementmania.com/cs/vrio-analyza" TargetMode="External"/><Relationship Id="rId1" Type="http://schemas.openxmlformats.org/officeDocument/2006/relationships/slideLayout" Target="../slideLayouts/slideLayout7.xml"/><Relationship Id="rId6" Type="http://schemas.openxmlformats.org/officeDocument/2006/relationships/hyperlink" Target="https://managementmania.com/cs/eisenhoweruv-princip" TargetMode="External"/><Relationship Id="rId11" Type="http://schemas.openxmlformats.org/officeDocument/2006/relationships/hyperlink" Target="https://managementmania.com/cs/mintzberguv-paradox" TargetMode="External"/><Relationship Id="rId5" Type="http://schemas.openxmlformats.org/officeDocument/2006/relationships/hyperlink" Target="https://managementmania.com/cs/dopadove-analyzy" TargetMode="External"/><Relationship Id="rId15" Type="http://schemas.openxmlformats.org/officeDocument/2006/relationships/hyperlink" Target="https://managementmania.com/cs/skupinove-mysleni" TargetMode="External"/><Relationship Id="rId10" Type="http://schemas.openxmlformats.org/officeDocument/2006/relationships/hyperlink" Target="https://managementmania.com/cs/metakognice" TargetMode="External"/><Relationship Id="rId19" Type="http://schemas.openxmlformats.org/officeDocument/2006/relationships/hyperlink" Target="https://managementmania.com/cs/typy-problemu-a-rozhodnuti" TargetMode="External"/><Relationship Id="rId4" Type="http://schemas.openxmlformats.org/officeDocument/2006/relationships/hyperlink" Target="https://managementmania.com/cs/diferencni-analyza" TargetMode="External"/><Relationship Id="rId9" Type="http://schemas.openxmlformats.org/officeDocument/2006/relationships/hyperlink" Target="https://managementmania.com/cs/mentalni-mapy" TargetMode="External"/><Relationship Id="rId14" Type="http://schemas.openxmlformats.org/officeDocument/2006/relationships/hyperlink" Target="https://managementmania.com/cs/princip-ekvifinality"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anagementmania.com/cs/organizace" TargetMode="External"/><Relationship Id="rId2" Type="http://schemas.openxmlformats.org/officeDocument/2006/relationships/hyperlink" Target="https://managementmania.com/cs/analyzy-analyticke-techniky" TargetMode="External"/><Relationship Id="rId1" Type="http://schemas.openxmlformats.org/officeDocument/2006/relationships/slideLayout" Target="../slideLayouts/slideLayout7.xml"/><Relationship Id="rId5" Type="http://schemas.openxmlformats.org/officeDocument/2006/relationships/hyperlink" Target="https://managementmania.com/cs/albert-humphrey" TargetMode="External"/><Relationship Id="rId4" Type="http://schemas.openxmlformats.org/officeDocument/2006/relationships/hyperlink" Target="https://managementmania.com/cs/strategicke-rizeni"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anagementmania.com/cs/okolni-prostredi" TargetMode="External"/><Relationship Id="rId3" Type="http://schemas.openxmlformats.org/officeDocument/2006/relationships/hyperlink" Target="https://managementmania.com/cs/organizace" TargetMode="External"/><Relationship Id="rId7" Type="http://schemas.openxmlformats.org/officeDocument/2006/relationships/hyperlink" Target="https://managementmania.com/cs/protiopatreni-countermeasures" TargetMode="External"/><Relationship Id="rId2" Type="http://schemas.openxmlformats.org/officeDocument/2006/relationships/hyperlink" Target="https://managementmania.com/cs/analyzy-analyticke-techniky" TargetMode="External"/><Relationship Id="rId1" Type="http://schemas.openxmlformats.org/officeDocument/2006/relationships/slideLayout" Target="../slideLayouts/slideLayout7.xml"/><Relationship Id="rId6" Type="http://schemas.openxmlformats.org/officeDocument/2006/relationships/hyperlink" Target="https://managementmania.com/cs/rizeni-rizik" TargetMode="External"/><Relationship Id="rId5" Type="http://schemas.openxmlformats.org/officeDocument/2006/relationships/hyperlink" Target="https://managementmania.com/cs/produkt" TargetMode="External"/><Relationship Id="rId4" Type="http://schemas.openxmlformats.org/officeDocument/2006/relationships/hyperlink" Target="https://managementmania.com/cs/podnik"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hyperlink" Target="https://managementmania.com/cs/analyza-5f" TargetMode="External"/><Relationship Id="rId3" Type="http://schemas.openxmlformats.org/officeDocument/2006/relationships/hyperlink" Target="https://managementmania.com/cs/efqm-excellence-model" TargetMode="External"/><Relationship Id="rId7" Type="http://schemas.openxmlformats.org/officeDocument/2006/relationships/hyperlink" Target="https://managementmania.com/cs/pestle-analyza" TargetMode="External"/><Relationship Id="rId2" Type="http://schemas.openxmlformats.org/officeDocument/2006/relationships/hyperlink" Target="https://managementmania.com/cs/financni-analyza" TargetMode="External"/><Relationship Id="rId1" Type="http://schemas.openxmlformats.org/officeDocument/2006/relationships/slideLayout" Target="../slideLayouts/slideLayout7.xml"/><Relationship Id="rId6" Type="http://schemas.openxmlformats.org/officeDocument/2006/relationships/hyperlink" Target="https://managementmania.com/cs/matice-bcg" TargetMode="External"/><Relationship Id="rId5" Type="http://schemas.openxmlformats.org/officeDocument/2006/relationships/hyperlink" Target="https://managementmania.com/cs/vrio-analyza" TargetMode="External"/><Relationship Id="rId4" Type="http://schemas.openxmlformats.org/officeDocument/2006/relationships/hyperlink" Target="https://managementmania.com/cs/value-stream-mapping" TargetMode="External"/><Relationship Id="rId9" Type="http://schemas.openxmlformats.org/officeDocument/2006/relationships/hyperlink" Target="https://managementmania.com/cs/segmentace-trhu"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managementmania.com/cs/lyndall-f-urwick" TargetMode="External"/><Relationship Id="rId3" Type="http://schemas.openxmlformats.org/officeDocument/2006/relationships/hyperlink" Target="https://managementmania.com/cs/planovani" TargetMode="External"/><Relationship Id="rId7" Type="http://schemas.openxmlformats.org/officeDocument/2006/relationships/hyperlink" Target="https://managementmania.com/cs/luther-gulick" TargetMode="External"/><Relationship Id="rId12" Type="http://schemas.openxmlformats.org/officeDocument/2006/relationships/hyperlink" Target="https://managementmania.com/cs/vedeni-a-komunikovani" TargetMode="External"/><Relationship Id="rId2" Type="http://schemas.openxmlformats.org/officeDocument/2006/relationships/hyperlink" Target="https://managementmania.com/cs/henri-fayol" TargetMode="External"/><Relationship Id="rId1" Type="http://schemas.openxmlformats.org/officeDocument/2006/relationships/slideLayout" Target="../slideLayouts/slideLayout2.xml"/><Relationship Id="rId6" Type="http://schemas.openxmlformats.org/officeDocument/2006/relationships/hyperlink" Target="https://managementmania.com/cs/koordinovani" TargetMode="External"/><Relationship Id="rId11" Type="http://schemas.openxmlformats.org/officeDocument/2006/relationships/hyperlink" Target="https://managementmania.com/cs/personalistika-a-lidske-zdroje" TargetMode="External"/><Relationship Id="rId5" Type="http://schemas.openxmlformats.org/officeDocument/2006/relationships/hyperlink" Target="https://managementmania.com/cs/kontrola" TargetMode="External"/><Relationship Id="rId10" Type="http://schemas.openxmlformats.org/officeDocument/2006/relationships/hyperlink" Target="https://managementmania.com/cs/harold-koontz" TargetMode="External"/><Relationship Id="rId4" Type="http://schemas.openxmlformats.org/officeDocument/2006/relationships/hyperlink" Target="https://managementmania.com/cs/organizovani" TargetMode="External"/><Relationship Id="rId9" Type="http://schemas.openxmlformats.org/officeDocument/2006/relationships/hyperlink" Target="https://managementmania.com/cs/heinz-weihrich"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hyperlink" Target="https://managementmania.com/cs/lidsky-kapital" TargetMode="External"/><Relationship Id="rId13" Type="http://schemas.openxmlformats.org/officeDocument/2006/relationships/hyperlink" Target="https://managementmania.com/cs/intelektualni-kapital" TargetMode="External"/><Relationship Id="rId18" Type="http://schemas.openxmlformats.org/officeDocument/2006/relationships/hyperlink" Target="https://managementmania.com/cs/socialni-psychologie" TargetMode="External"/><Relationship Id="rId3" Type="http://schemas.openxmlformats.org/officeDocument/2006/relationships/hyperlink" Target="https://managementmania.com/cs/alfred-pritchard-sloan" TargetMode="External"/><Relationship Id="rId21" Type="http://schemas.openxmlformats.org/officeDocument/2006/relationships/hyperlink" Target="https://managementmania.com/cs/personalni-hr-software" TargetMode="External"/><Relationship Id="rId7" Type="http://schemas.openxmlformats.org/officeDocument/2006/relationships/hyperlink" Target="https://managementmania.com/cs/hrm-human-resources-management-rizeni-lidskych-zdroju" TargetMode="External"/><Relationship Id="rId12" Type="http://schemas.openxmlformats.org/officeDocument/2006/relationships/hyperlink" Target="https://managementmania.com/cs/management-organizace" TargetMode="External"/><Relationship Id="rId17" Type="http://schemas.openxmlformats.org/officeDocument/2006/relationships/hyperlink" Target="https://managementmania.com/cs/psychologie" TargetMode="External"/><Relationship Id="rId2" Type="http://schemas.openxmlformats.org/officeDocument/2006/relationships/notesSlide" Target="../notesSlides/notesSlide1.xml"/><Relationship Id="rId16" Type="http://schemas.openxmlformats.org/officeDocument/2006/relationships/hyperlink" Target="https://managementmania.com/cs/strategie-rizeni-lidskych-zdroju-personalni-strategie" TargetMode="External"/><Relationship Id="rId20" Type="http://schemas.openxmlformats.org/officeDocument/2006/relationships/hyperlink" Target="https://managementmania.com/cs/pedagogika" TargetMode="External"/><Relationship Id="rId1" Type="http://schemas.openxmlformats.org/officeDocument/2006/relationships/slideLayout" Target="../slideLayouts/slideLayout7.xml"/><Relationship Id="rId6" Type="http://schemas.openxmlformats.org/officeDocument/2006/relationships/hyperlink" Target="https://managementmania.com/cs/lidske-zdroje-lide-v-organizaci" TargetMode="External"/><Relationship Id="rId11" Type="http://schemas.openxmlformats.org/officeDocument/2006/relationships/hyperlink" Target="https://managementmania.com/cs/manazer" TargetMode="External"/><Relationship Id="rId5" Type="http://schemas.openxmlformats.org/officeDocument/2006/relationships/hyperlink" Target="https://managementmania.com/cs/organizace" TargetMode="External"/><Relationship Id="rId15" Type="http://schemas.openxmlformats.org/officeDocument/2006/relationships/hyperlink" Target="https://managementmania.com/cs/organizacni-klima" TargetMode="External"/><Relationship Id="rId23" Type="http://schemas.openxmlformats.org/officeDocument/2006/relationships/hyperlink" Target="https://managementmania.com/cs/mzda-wage" TargetMode="External"/><Relationship Id="rId10" Type="http://schemas.openxmlformats.org/officeDocument/2006/relationships/hyperlink" Target="https://managementmania.com/cs/organizacni-utvar" TargetMode="External"/><Relationship Id="rId19" Type="http://schemas.openxmlformats.org/officeDocument/2006/relationships/hyperlink" Target="https://managementmania.com/cs/sociologie" TargetMode="External"/><Relationship Id="rId4" Type="http://schemas.openxmlformats.org/officeDocument/2006/relationships/hyperlink" Target="https://managementmania.com/cs/hcm-human-capital-management-rizeni-lidskeho-kapitalu" TargetMode="External"/><Relationship Id="rId9" Type="http://schemas.openxmlformats.org/officeDocument/2006/relationships/hyperlink" Target="https://managementmania.com/cs/chro-chief-human-resources-officer" TargetMode="External"/><Relationship Id="rId14" Type="http://schemas.openxmlformats.org/officeDocument/2006/relationships/hyperlink" Target="https://managementmania.com/cs/organizacni-kultura" TargetMode="External"/><Relationship Id="rId22" Type="http://schemas.openxmlformats.org/officeDocument/2006/relationships/hyperlink" Target="https://managementmania.com/cs/plat"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anagementmania.com/cs/mzdove-ucetnictvi-payroll-or-personnel-accounting" TargetMode="External"/><Relationship Id="rId3" Type="http://schemas.openxmlformats.org/officeDocument/2006/relationships/hyperlink" Target="https://managementmania.com/cs/osobni-spis-zamestnance" TargetMode="External"/><Relationship Id="rId7" Type="http://schemas.openxmlformats.org/officeDocument/2006/relationships/hyperlink" Target="https://managementmania.com/cs/motivacni-slozky-incentives" TargetMode="External"/><Relationship Id="rId2" Type="http://schemas.openxmlformats.org/officeDocument/2006/relationships/hyperlink" Target="https://managementmania.com/cs/evidence-zamestnancu" TargetMode="External"/><Relationship Id="rId1" Type="http://schemas.openxmlformats.org/officeDocument/2006/relationships/slideLayout" Target="../slideLayouts/slideLayout7.xml"/><Relationship Id="rId6" Type="http://schemas.openxmlformats.org/officeDocument/2006/relationships/hyperlink" Target="https://managementmania.com/cs/mzda-wage" TargetMode="External"/><Relationship Id="rId5" Type="http://schemas.openxmlformats.org/officeDocument/2006/relationships/hyperlink" Target="https://managementmania.com/cs/plat" TargetMode="External"/><Relationship Id="rId4" Type="http://schemas.openxmlformats.org/officeDocument/2006/relationships/hyperlink" Target="https://managementmania.com/cs/pravni-uprava-odmenovani-pracovniku"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anagementmania.com/cs/stupne-rizeni" TargetMode="External"/><Relationship Id="rId13" Type="http://schemas.openxmlformats.org/officeDocument/2006/relationships/hyperlink" Target="https://managementmania.com/cs/zamestnani" TargetMode="External"/><Relationship Id="rId3" Type="http://schemas.openxmlformats.org/officeDocument/2006/relationships/hyperlink" Target="https://managementmania.com/cs/analyza-pracovnich-mist" TargetMode="External"/><Relationship Id="rId7" Type="http://schemas.openxmlformats.org/officeDocument/2006/relationships/hyperlink" Target="https://managementmania.com/cs/nastup-zamestnance-onboarding" TargetMode="External"/><Relationship Id="rId12" Type="http://schemas.openxmlformats.org/officeDocument/2006/relationships/hyperlink" Target="https://managementmania.com/cs/organigram-organogram-organizacni-graf-organizacni-schema" TargetMode="External"/><Relationship Id="rId2" Type="http://schemas.openxmlformats.org/officeDocument/2006/relationships/hyperlink" Target="https://managementmania.com/cs/ziskavani-pracovniku-recruitment" TargetMode="External"/><Relationship Id="rId1" Type="http://schemas.openxmlformats.org/officeDocument/2006/relationships/slideLayout" Target="../slideLayouts/slideLayout7.xml"/><Relationship Id="rId6" Type="http://schemas.openxmlformats.org/officeDocument/2006/relationships/hyperlink" Target="https://managementmania.com/cs/vyber-pracovniku" TargetMode="External"/><Relationship Id="rId11" Type="http://schemas.openxmlformats.org/officeDocument/2006/relationships/hyperlink" Target="https://managementmania.com/cs/organizacni-schema" TargetMode="External"/><Relationship Id="rId5" Type="http://schemas.openxmlformats.org/officeDocument/2006/relationships/hyperlink" Target="https://managementmania.com/cs/assessment-centrum-ac" TargetMode="External"/><Relationship Id="rId15" Type="http://schemas.openxmlformats.org/officeDocument/2006/relationships/hyperlink" Target="https://managementmania.com/cs/evidence-organizacni-struktury" TargetMode="External"/><Relationship Id="rId10" Type="http://schemas.openxmlformats.org/officeDocument/2006/relationships/hyperlink" Target="https://managementmania.com/cs/formalni-organizacni-struktura" TargetMode="External"/><Relationship Id="rId4" Type="http://schemas.openxmlformats.org/officeDocument/2006/relationships/hyperlink" Target="https://managementmania.com/cs/proces-vyberu-a-ziskavani-pracovniku" TargetMode="External"/><Relationship Id="rId9" Type="http://schemas.openxmlformats.org/officeDocument/2006/relationships/hyperlink" Target="https://managementmania.com/cs/rozpeti-rizeni" TargetMode="External"/><Relationship Id="rId14" Type="http://schemas.openxmlformats.org/officeDocument/2006/relationships/hyperlink" Target="https://managementmania.com/cs/popis-pracovniho-mista"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anagementmania.com/cs/metody-vzdelavani-na-pracovisti" TargetMode="External"/><Relationship Id="rId13" Type="http://schemas.openxmlformats.org/officeDocument/2006/relationships/hyperlink" Target="https://managementmania.com/cs/koucovani" TargetMode="External"/><Relationship Id="rId18" Type="http://schemas.openxmlformats.org/officeDocument/2006/relationships/hyperlink" Target="https://managementmania.com/cs/rotace-prace" TargetMode="External"/><Relationship Id="rId3" Type="http://schemas.openxmlformats.org/officeDocument/2006/relationships/hyperlink" Target="https://managementmania.com/cs/kvalifikacni-deficit" TargetMode="External"/><Relationship Id="rId7" Type="http://schemas.openxmlformats.org/officeDocument/2006/relationships/hyperlink" Target="https://managementmania.com/cs/vzdelavani" TargetMode="External"/><Relationship Id="rId12" Type="http://schemas.openxmlformats.org/officeDocument/2006/relationships/hyperlink" Target="https://managementmania.com/cs/instruktaz" TargetMode="External"/><Relationship Id="rId17" Type="http://schemas.openxmlformats.org/officeDocument/2006/relationships/hyperlink" Target="https://managementmania.com/cs/pracovni-porady" TargetMode="External"/><Relationship Id="rId2" Type="http://schemas.openxmlformats.org/officeDocument/2006/relationships/hyperlink" Target="https://managementmania.com/cs/kvalifikacni-profil" TargetMode="External"/><Relationship Id="rId16" Type="http://schemas.openxmlformats.org/officeDocument/2006/relationships/hyperlink" Target="https://managementmania.com/cs/povereni-ukolem" TargetMode="External"/><Relationship Id="rId1" Type="http://schemas.openxmlformats.org/officeDocument/2006/relationships/slideLayout" Target="../slideLayouts/slideLayout7.xml"/><Relationship Id="rId6" Type="http://schemas.openxmlformats.org/officeDocument/2006/relationships/hyperlink" Target="https://managementmania.com/cs/plan-osobniho-rozvoje-zamestnance" TargetMode="External"/><Relationship Id="rId11" Type="http://schemas.openxmlformats.org/officeDocument/2006/relationships/hyperlink" Target="https://managementmania.com/cs/briefing" TargetMode="External"/><Relationship Id="rId5" Type="http://schemas.openxmlformats.org/officeDocument/2006/relationships/hyperlink" Target="https://managementmania.com/cs/personalni-audit" TargetMode="External"/><Relationship Id="rId15" Type="http://schemas.openxmlformats.org/officeDocument/2006/relationships/hyperlink" Target="https://managementmania.com/cs/mentorovani" TargetMode="External"/><Relationship Id="rId10" Type="http://schemas.openxmlformats.org/officeDocument/2006/relationships/hyperlink" Target="https://managementmania.com/cs/asistovani" TargetMode="External"/><Relationship Id="rId4" Type="http://schemas.openxmlformats.org/officeDocument/2006/relationships/hyperlink" Target="https://managementmania.com/cs/osobni-kvalifikace" TargetMode="External"/><Relationship Id="rId9" Type="http://schemas.openxmlformats.org/officeDocument/2006/relationships/hyperlink" Target="https://managementmania.com/cs/after-action-review" TargetMode="External"/><Relationship Id="rId14" Type="http://schemas.openxmlformats.org/officeDocument/2006/relationships/hyperlink" Target="https://managementmania.com/cs/konzultovani"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anagementmania.com/cs/e-learning" TargetMode="External"/><Relationship Id="rId3" Type="http://schemas.openxmlformats.org/officeDocument/2006/relationships/hyperlink" Target="https://managementmania.com/cs/distancni-vzdelavani" TargetMode="External"/><Relationship Id="rId7" Type="http://schemas.openxmlformats.org/officeDocument/2006/relationships/hyperlink" Target="https://managementmania.com/cs/outdoor-training" TargetMode="External"/><Relationship Id="rId2" Type="http://schemas.openxmlformats.org/officeDocument/2006/relationships/hyperlink" Target="https://managementmania.com/cs/assessment-centrum-ac" TargetMode="External"/><Relationship Id="rId1" Type="http://schemas.openxmlformats.org/officeDocument/2006/relationships/slideLayout" Target="../slideLayouts/slideLayout7.xml"/><Relationship Id="rId6" Type="http://schemas.openxmlformats.org/officeDocument/2006/relationships/hyperlink" Target="https://managementmania.com/cs/teambuilding" TargetMode="External"/><Relationship Id="rId5" Type="http://schemas.openxmlformats.org/officeDocument/2006/relationships/hyperlink" Target="https://managementmania.com/cs/asertivita" TargetMode="External"/><Relationship Id="rId4" Type="http://schemas.openxmlformats.org/officeDocument/2006/relationships/hyperlink" Target="https://managementmania.com/cs/manazerske-hry-business-games" TargetMode="External"/><Relationship Id="rId9" Type="http://schemas.openxmlformats.org/officeDocument/2006/relationships/hyperlink" Target="https://managementmania.com/cs/webinar"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anagementmania.com/cs/personalni-planovani-strategie-lz" TargetMode="External"/><Relationship Id="rId3" Type="http://schemas.openxmlformats.org/officeDocument/2006/relationships/hyperlink" Target="https://managementmania.com/cs/vyber-pracovniku" TargetMode="External"/><Relationship Id="rId7" Type="http://schemas.openxmlformats.org/officeDocument/2006/relationships/hyperlink" Target="https://managementmania.com/cs/zamestnanecke-benefity-emloyee-benefits" TargetMode="External"/><Relationship Id="rId2" Type="http://schemas.openxmlformats.org/officeDocument/2006/relationships/hyperlink" Target="https://managementmania.com/cs/rozmistovani-pracovniku" TargetMode="External"/><Relationship Id="rId1" Type="http://schemas.openxmlformats.org/officeDocument/2006/relationships/slideLayout" Target="../slideLayouts/slideLayout7.xml"/><Relationship Id="rId6" Type="http://schemas.openxmlformats.org/officeDocument/2006/relationships/hyperlink" Target="https://managementmania.com/cs/hodnoceni-pracovniku" TargetMode="External"/><Relationship Id="rId5" Type="http://schemas.openxmlformats.org/officeDocument/2006/relationships/hyperlink" Target="https://managementmania.com/cs/motivace-a-motivovani" TargetMode="External"/><Relationship Id="rId10" Type="http://schemas.openxmlformats.org/officeDocument/2006/relationships/hyperlink" Target="https://managementmania.com/cs/penzionovani" TargetMode="External"/><Relationship Id="rId4" Type="http://schemas.openxmlformats.org/officeDocument/2006/relationships/hyperlink" Target="https://managementmania.com/cs/orientace-a-adaptace" TargetMode="External"/><Relationship Id="rId9" Type="http://schemas.openxmlformats.org/officeDocument/2006/relationships/hyperlink" Target="https://managementmania.com/cs/propousteni"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anagementmania.com/cs/vedeni-a-komunikovani" TargetMode="External"/><Relationship Id="rId13" Type="http://schemas.openxmlformats.org/officeDocument/2006/relationships/hyperlink" Target="https://managementmania.com/cs/povereni-ukolem" TargetMode="External"/><Relationship Id="rId18" Type="http://schemas.openxmlformats.org/officeDocument/2006/relationships/hyperlink" Target="https://managementmania.com/cs/analyza-pracovnich-mist" TargetMode="External"/><Relationship Id="rId26" Type="http://schemas.openxmlformats.org/officeDocument/2006/relationships/hyperlink" Target="https://managementmania.com/cs/sociometrie" TargetMode="External"/><Relationship Id="rId3" Type="http://schemas.openxmlformats.org/officeDocument/2006/relationships/hyperlink" Target="https://managementmania.com/cs/after-action-review" TargetMode="External"/><Relationship Id="rId21" Type="http://schemas.openxmlformats.org/officeDocument/2006/relationships/hyperlink" Target="https://managementmania.com/cs/matice-jacka-welche" TargetMode="External"/><Relationship Id="rId7" Type="http://schemas.openxmlformats.org/officeDocument/2006/relationships/hyperlink" Target="https://managementmania.com/cs/konzultovani" TargetMode="External"/><Relationship Id="rId12" Type="http://schemas.openxmlformats.org/officeDocument/2006/relationships/hyperlink" Target="https://managementmania.com/cs/paralelni-tymy" TargetMode="External"/><Relationship Id="rId17" Type="http://schemas.openxmlformats.org/officeDocument/2006/relationships/hyperlink" Target="https://managementmania.com/cs/360-zpetna-vazba" TargetMode="External"/><Relationship Id="rId25" Type="http://schemas.openxmlformats.org/officeDocument/2006/relationships/hyperlink" Target="https://managementmania.com/cs/sociogram" TargetMode="External"/><Relationship Id="rId2" Type="http://schemas.openxmlformats.org/officeDocument/2006/relationships/hyperlink" Target="https://managementmania.com/cs/vzdelavani" TargetMode="External"/><Relationship Id="rId16" Type="http://schemas.openxmlformats.org/officeDocument/2006/relationships/hyperlink" Target="https://managementmania.com/cs/rotace-prace" TargetMode="External"/><Relationship Id="rId20" Type="http://schemas.openxmlformats.org/officeDocument/2006/relationships/hyperlink" Target="https://managementmania.com/cs/behavioral-event-interview" TargetMode="External"/><Relationship Id="rId1" Type="http://schemas.openxmlformats.org/officeDocument/2006/relationships/slideLayout" Target="../slideLayouts/slideLayout7.xml"/><Relationship Id="rId6" Type="http://schemas.openxmlformats.org/officeDocument/2006/relationships/hyperlink" Target="https://managementmania.com/cs/koucovani" TargetMode="External"/><Relationship Id="rId11" Type="http://schemas.openxmlformats.org/officeDocument/2006/relationships/hyperlink" Target="https://managementmania.com/cs/metody-vzdelavani-na-pracovisti" TargetMode="External"/><Relationship Id="rId24" Type="http://schemas.openxmlformats.org/officeDocument/2006/relationships/hyperlink" Target="https://managementmania.com/cs/profily-roli" TargetMode="External"/><Relationship Id="rId5" Type="http://schemas.openxmlformats.org/officeDocument/2006/relationships/hyperlink" Target="https://managementmania.com/cs/instruktaz" TargetMode="External"/><Relationship Id="rId15" Type="http://schemas.openxmlformats.org/officeDocument/2006/relationships/hyperlink" Target="https://managementmania.com/cs/preklenujici-epistemologie" TargetMode="External"/><Relationship Id="rId23" Type="http://schemas.openxmlformats.org/officeDocument/2006/relationships/hyperlink" Target="https://managementmania.com/cs/personalni-audit" TargetMode="External"/><Relationship Id="rId28" Type="http://schemas.openxmlformats.org/officeDocument/2006/relationships/hyperlink" Target="https://managementmania.com/cs/vyzkum-spokojenosti" TargetMode="External"/><Relationship Id="rId10" Type="http://schemas.openxmlformats.org/officeDocument/2006/relationships/hyperlink" Target="https://managementmania.com/cs/mentorovani" TargetMode="External"/><Relationship Id="rId19" Type="http://schemas.openxmlformats.org/officeDocument/2006/relationships/hyperlink" Target="https://managementmania.com/cs/analyza-socialni-site" TargetMode="External"/><Relationship Id="rId4" Type="http://schemas.openxmlformats.org/officeDocument/2006/relationships/hyperlink" Target="https://managementmania.com/cs/asistovani" TargetMode="External"/><Relationship Id="rId9" Type="http://schemas.openxmlformats.org/officeDocument/2006/relationships/hyperlink" Target="https://managementmania.com/cs/rizeni-podle-kompetenci" TargetMode="External"/><Relationship Id="rId14" Type="http://schemas.openxmlformats.org/officeDocument/2006/relationships/hyperlink" Target="https://managementmania.com/cs/pracovni-porady" TargetMode="External"/><Relationship Id="rId22" Type="http://schemas.openxmlformats.org/officeDocument/2006/relationships/hyperlink" Target="https://managementmania.com/cs/popis-pracovniho-mista" TargetMode="External"/><Relationship Id="rId27" Type="http://schemas.openxmlformats.org/officeDocument/2006/relationships/hyperlink" Target="https://managementmania.com/cs/specifikace-pracovniho-mista"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anagementmania.com/cs/peter-ferdinand-drucke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anagementmania.com/cs/manazerske-funkce-cinnosti" TargetMode="External"/><Relationship Id="rId13" Type="http://schemas.openxmlformats.org/officeDocument/2006/relationships/hyperlink" Target="https://managementmania.com/cs/psychologie" TargetMode="External"/><Relationship Id="rId18" Type="http://schemas.openxmlformats.org/officeDocument/2006/relationships/hyperlink" Target="https://managementmania.com/cs/motivace-a-motivovani" TargetMode="External"/><Relationship Id="rId3" Type="http://schemas.openxmlformats.org/officeDocument/2006/relationships/hyperlink" Target="https://managementmania.com/cs/rizeni" TargetMode="External"/><Relationship Id="rId7" Type="http://schemas.openxmlformats.org/officeDocument/2006/relationships/hyperlink" Target="https://managementmania.com/cs/odpovednost" TargetMode="External"/><Relationship Id="rId12" Type="http://schemas.openxmlformats.org/officeDocument/2006/relationships/hyperlink" Target="https://managementmania.com/cs/organizace" TargetMode="External"/><Relationship Id="rId17" Type="http://schemas.openxmlformats.org/officeDocument/2006/relationships/hyperlink" Target="https://managementmania.com/cs/pracovni-porady" TargetMode="External"/><Relationship Id="rId2" Type="http://schemas.openxmlformats.org/officeDocument/2006/relationships/hyperlink" Target="https://managementmania.com/cs/manazer" TargetMode="External"/><Relationship Id="rId16" Type="http://schemas.openxmlformats.org/officeDocument/2006/relationships/hyperlink" Target="https://managementmania.com/cs/briefing" TargetMode="External"/><Relationship Id="rId1" Type="http://schemas.openxmlformats.org/officeDocument/2006/relationships/slideLayout" Target="../slideLayouts/slideLayout7.xml"/><Relationship Id="rId6" Type="http://schemas.openxmlformats.org/officeDocument/2006/relationships/hyperlink" Target="https://managementmania.com/cs/pravomoc" TargetMode="External"/><Relationship Id="rId11" Type="http://schemas.openxmlformats.org/officeDocument/2006/relationships/hyperlink" Target="https://managementmania.com/cs/cile" TargetMode="External"/><Relationship Id="rId5" Type="http://schemas.openxmlformats.org/officeDocument/2006/relationships/hyperlink" Target="https://managementmania.com/cs/zmocneni" TargetMode="External"/><Relationship Id="rId15" Type="http://schemas.openxmlformats.org/officeDocument/2006/relationships/hyperlink" Target="https://managementmania.com/cs/sociologie" TargetMode="External"/><Relationship Id="rId10" Type="http://schemas.openxmlformats.org/officeDocument/2006/relationships/hyperlink" Target="https://managementmania.com/cs/heinz-weihrich" TargetMode="External"/><Relationship Id="rId19" Type="http://schemas.openxmlformats.org/officeDocument/2006/relationships/hyperlink" Target="https://managementmania.com/cs/styl-rizeni-styl-vedeni" TargetMode="External"/><Relationship Id="rId4" Type="http://schemas.openxmlformats.org/officeDocument/2006/relationships/hyperlink" Target="https://managementmania.com/cs/vize" TargetMode="External"/><Relationship Id="rId9" Type="http://schemas.openxmlformats.org/officeDocument/2006/relationships/hyperlink" Target="https://managementmania.com/cs/harold-koontz" TargetMode="External"/><Relationship Id="rId14" Type="http://schemas.openxmlformats.org/officeDocument/2006/relationships/hyperlink" Target="https://managementmania.com/cs/socialni-psychologie"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anagementmania.com/cs/organizace" TargetMode="External"/><Relationship Id="rId7" Type="http://schemas.openxmlformats.org/officeDocument/2006/relationships/hyperlink" Target="https://managementmania.com/cs/manazerske-funkce-dle-fayola" TargetMode="External"/><Relationship Id="rId2" Type="http://schemas.openxmlformats.org/officeDocument/2006/relationships/hyperlink" Target="https://managementmania.com/cs/planovani" TargetMode="External"/><Relationship Id="rId1" Type="http://schemas.openxmlformats.org/officeDocument/2006/relationships/slideLayout" Target="../slideLayouts/slideLayout7.xml"/><Relationship Id="rId6" Type="http://schemas.openxmlformats.org/officeDocument/2006/relationships/hyperlink" Target="https://managementmania.com/cs/kenichi-ohmae" TargetMode="External"/><Relationship Id="rId5" Type="http://schemas.openxmlformats.org/officeDocument/2006/relationships/hyperlink" Target="https://managementmania.com/cs/governance" TargetMode="External"/><Relationship Id="rId4" Type="http://schemas.openxmlformats.org/officeDocument/2006/relationships/hyperlink" Target="https://managementmania.com/cs/manazer"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anagementmania.com/cs/cile" TargetMode="External"/><Relationship Id="rId2" Type="http://schemas.openxmlformats.org/officeDocument/2006/relationships/hyperlink" Target="https://managementmania.com/cs/strategie-strategy"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8" Type="http://schemas.openxmlformats.org/officeDocument/2006/relationships/hyperlink" Target="https://managementmania.com/cs/projekt" TargetMode="External"/><Relationship Id="rId3" Type="http://schemas.openxmlformats.org/officeDocument/2006/relationships/hyperlink" Target="https://managementmania.com/cs/harmonogram" TargetMode="External"/><Relationship Id="rId7" Type="http://schemas.openxmlformats.org/officeDocument/2006/relationships/hyperlink" Target="https://managementmania.com/cs/program" TargetMode="External"/><Relationship Id="rId2" Type="http://schemas.openxmlformats.org/officeDocument/2006/relationships/hyperlink" Target="https://managementmania.com/cs/strategie-strategy" TargetMode="External"/><Relationship Id="rId1" Type="http://schemas.openxmlformats.org/officeDocument/2006/relationships/slideLayout" Target="../slideLayouts/slideLayout7.xml"/><Relationship Id="rId6" Type="http://schemas.openxmlformats.org/officeDocument/2006/relationships/hyperlink" Target="https://managementmania.com/cs/plan" TargetMode="External"/><Relationship Id="rId5" Type="http://schemas.openxmlformats.org/officeDocument/2006/relationships/hyperlink" Target="https://managementmania.com/cs/organizace" TargetMode="External"/><Relationship Id="rId4" Type="http://schemas.openxmlformats.org/officeDocument/2006/relationships/hyperlink" Target="https://managementmania.com/cs/cile" TargetMode="External"/><Relationship Id="rId9" Type="http://schemas.openxmlformats.org/officeDocument/2006/relationships/hyperlink" Target="https://managementmania.com/cs/metriky"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anagementmania.com/cs/strategie-strategy" TargetMode="External"/><Relationship Id="rId2" Type="http://schemas.openxmlformats.org/officeDocument/2006/relationships/hyperlink" Target="https://managementmania.com/cs/cile" TargetMode="External"/><Relationship Id="rId1" Type="http://schemas.openxmlformats.org/officeDocument/2006/relationships/slideLayout" Target="../slideLayouts/slideLayout7.xml"/><Relationship Id="rId4" Type="http://schemas.openxmlformats.org/officeDocument/2006/relationships/hyperlink" Target="https://managementmania.com/cs/harmonogram"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anagementmania.com/cs/strategie-rizeni-lidskych-zdroju-personalni-strategie" TargetMode="External"/><Relationship Id="rId3" Type="http://schemas.openxmlformats.org/officeDocument/2006/relationships/hyperlink" Target="https://managementmania.com/cs/organizace" TargetMode="External"/><Relationship Id="rId7" Type="http://schemas.openxmlformats.org/officeDocument/2006/relationships/hyperlink" Target="https://managementmania.com/cs/financni-strategie" TargetMode="External"/><Relationship Id="rId2" Type="http://schemas.openxmlformats.org/officeDocument/2006/relationships/hyperlink" Target="https://managementmania.com/cs/korporatni-strategie" TargetMode="External"/><Relationship Id="rId1" Type="http://schemas.openxmlformats.org/officeDocument/2006/relationships/slideLayout" Target="../slideLayouts/slideLayout7.xml"/><Relationship Id="rId6" Type="http://schemas.openxmlformats.org/officeDocument/2006/relationships/hyperlink" Target="https://managementmania.com/cs/strategie-strategy" TargetMode="External"/><Relationship Id="rId5" Type="http://schemas.openxmlformats.org/officeDocument/2006/relationships/hyperlink" Target="https://managementmania.com/cs/hierarchie-strategii" TargetMode="External"/><Relationship Id="rId4" Type="http://schemas.openxmlformats.org/officeDocument/2006/relationships/hyperlink" Target="https://managementmania.com/cs/podnik" TargetMode="External"/><Relationship Id="rId9" Type="http://schemas.openxmlformats.org/officeDocument/2006/relationships/hyperlink" Target="https://managementmania.com/cs/informacni-strategie"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anagementmania.com/cs/odpovednost" TargetMode="External"/><Relationship Id="rId3" Type="http://schemas.openxmlformats.org/officeDocument/2006/relationships/hyperlink" Target="https://managementmania.com/cs/vlastnik-firmy" TargetMode="External"/><Relationship Id="rId7" Type="http://schemas.openxmlformats.org/officeDocument/2006/relationships/hyperlink" Target="https://managementmania.com/cs/balanced-scorecard" TargetMode="External"/><Relationship Id="rId2" Type="http://schemas.openxmlformats.org/officeDocument/2006/relationships/hyperlink" Target="https://managementmania.com/cs/strategicke-cile" TargetMode="External"/><Relationship Id="rId1" Type="http://schemas.openxmlformats.org/officeDocument/2006/relationships/slideLayout" Target="../slideLayouts/slideLayout7.xml"/><Relationship Id="rId6" Type="http://schemas.openxmlformats.org/officeDocument/2006/relationships/hyperlink" Target="https://managementmania.com/cs/podnikani" TargetMode="External"/><Relationship Id="rId5" Type="http://schemas.openxmlformats.org/officeDocument/2006/relationships/hyperlink" Target="https://managementmania.com/cs/manazer" TargetMode="External"/><Relationship Id="rId4" Type="http://schemas.openxmlformats.org/officeDocument/2006/relationships/hyperlink" Target="https://managementmania.com/cs/statutarni-organ" TargetMode="External"/><Relationship Id="rId9" Type="http://schemas.openxmlformats.org/officeDocument/2006/relationships/hyperlink" Target="https://managementmania.com/cs/ceo-chief-executive-officer"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anagementmania.com/cs/ife-matice" TargetMode="External"/><Relationship Id="rId13" Type="http://schemas.openxmlformats.org/officeDocument/2006/relationships/hyperlink" Target="https://managementmania.com/cs/pestle-analyza" TargetMode="External"/><Relationship Id="rId18" Type="http://schemas.openxmlformats.org/officeDocument/2006/relationships/hyperlink" Target="https://managementmania.com/cs/swot-analyza" TargetMode="External"/><Relationship Id="rId3" Type="http://schemas.openxmlformats.org/officeDocument/2006/relationships/hyperlink" Target="https://managementmania.com/cs/matice-bcg" TargetMode="External"/><Relationship Id="rId21" Type="http://schemas.openxmlformats.org/officeDocument/2006/relationships/hyperlink" Target="https://managementmania.com/cs/winterlingova-krizova-matice" TargetMode="External"/><Relationship Id="rId7" Type="http://schemas.openxmlformats.org/officeDocument/2006/relationships/hyperlink" Target="https://managementmania.com/cs/efe-matice" TargetMode="External"/><Relationship Id="rId12" Type="http://schemas.openxmlformats.org/officeDocument/2006/relationships/hyperlink" Target="https://managementmania.com/cs/most" TargetMode="External"/><Relationship Id="rId17" Type="http://schemas.openxmlformats.org/officeDocument/2006/relationships/hyperlink" Target="https://managementmania.com/cs/space-analyza" TargetMode="External"/><Relationship Id="rId2" Type="http://schemas.openxmlformats.org/officeDocument/2006/relationships/hyperlink" Target="https://managementmania.com/cs/analyza-5f" TargetMode="External"/><Relationship Id="rId16" Type="http://schemas.openxmlformats.org/officeDocument/2006/relationships/hyperlink" Target="https://managementmania.com/cs/technika-scenaru" TargetMode="External"/><Relationship Id="rId20" Type="http://schemas.openxmlformats.org/officeDocument/2006/relationships/hyperlink" Target="https://managementmania.com/cs/vrio-analyza" TargetMode="External"/><Relationship Id="rId1" Type="http://schemas.openxmlformats.org/officeDocument/2006/relationships/slideLayout" Target="../slideLayouts/slideLayout7.xml"/><Relationship Id="rId6" Type="http://schemas.openxmlformats.org/officeDocument/2006/relationships/hyperlink" Target="https://managementmania.com/cs/diferencni-analyza" TargetMode="External"/><Relationship Id="rId11" Type="http://schemas.openxmlformats.org/officeDocument/2006/relationships/hyperlink" Target="https://managementmania.com/cs/rizeni-podle-cilu" TargetMode="External"/><Relationship Id="rId5" Type="http://schemas.openxmlformats.org/officeDocument/2006/relationships/hyperlink" Target="https://managementmania.com/cs/blue-ocean-strategy" TargetMode="External"/><Relationship Id="rId15" Type="http://schemas.openxmlformats.org/officeDocument/2006/relationships/hyperlink" Target="https://managementmania.com/cs/prognozovani" TargetMode="External"/><Relationship Id="rId10" Type="http://schemas.openxmlformats.org/officeDocument/2006/relationships/hyperlink" Target="https://managementmania.com/cs/koncepce-marketingovych-cinnosti" TargetMode="External"/><Relationship Id="rId19" Type="http://schemas.openxmlformats.org/officeDocument/2006/relationships/hyperlink" Target="https://managementmania.com/cs/smart" TargetMode="External"/><Relationship Id="rId4" Type="http://schemas.openxmlformats.org/officeDocument/2006/relationships/hyperlink" Target="https://managementmania.com/cs/balanced-scorecard" TargetMode="External"/><Relationship Id="rId9" Type="http://schemas.openxmlformats.org/officeDocument/2006/relationships/hyperlink" Target="https://managementmania.com/cs/hierarchie-strategii" TargetMode="External"/><Relationship Id="rId14" Type="http://schemas.openxmlformats.org/officeDocument/2006/relationships/hyperlink" Target="https://managementmania.com/cs/princip-strategie-struktura"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anagementmania.com/cs/segmentace-trhu" TargetMode="External"/><Relationship Id="rId3" Type="http://schemas.openxmlformats.org/officeDocument/2006/relationships/hyperlink" Target="https://managementmania.com/cs/prognozovani" TargetMode="External"/><Relationship Id="rId7" Type="http://schemas.openxmlformats.org/officeDocument/2006/relationships/hyperlink" Target="https://managementmania.com/cs/mikroekonomie" TargetMode="External"/><Relationship Id="rId2" Type="http://schemas.openxmlformats.org/officeDocument/2006/relationships/hyperlink" Target="https://managementmania.com/cs/mike-e-porter" TargetMode="External"/><Relationship Id="rId1" Type="http://schemas.openxmlformats.org/officeDocument/2006/relationships/slideLayout" Target="../slideLayouts/slideLayout7.xml"/><Relationship Id="rId6" Type="http://schemas.openxmlformats.org/officeDocument/2006/relationships/hyperlink" Target="https://managementmania.com/cs/sluzba" TargetMode="External"/><Relationship Id="rId5" Type="http://schemas.openxmlformats.org/officeDocument/2006/relationships/hyperlink" Target="https://managementmania.com/cs/vyrobky" TargetMode="External"/><Relationship Id="rId4" Type="http://schemas.openxmlformats.org/officeDocument/2006/relationships/hyperlink" Target="https://managementmania.com/cs/trh"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managementmania.com/cs/management-organizace" TargetMode="External"/><Relationship Id="rId13" Type="http://schemas.openxmlformats.org/officeDocument/2006/relationships/hyperlink" Target="https://managementmania.com/cs/operativni-planovani" TargetMode="External"/><Relationship Id="rId18" Type="http://schemas.openxmlformats.org/officeDocument/2006/relationships/hyperlink" Target="https://managementmania.com/cs/investice" TargetMode="External"/><Relationship Id="rId3" Type="http://schemas.openxmlformats.org/officeDocument/2006/relationships/hyperlink" Target="https://managementmania.com/cs/ekonomika-a-finance" TargetMode="External"/><Relationship Id="rId7" Type="http://schemas.openxmlformats.org/officeDocument/2006/relationships/hyperlink" Target="https://managementmania.com/cs/logistika-a-doprava" TargetMode="External"/><Relationship Id="rId12" Type="http://schemas.openxmlformats.org/officeDocument/2006/relationships/hyperlink" Target="https://managementmania.com/cs/cas" TargetMode="External"/><Relationship Id="rId17" Type="http://schemas.openxmlformats.org/officeDocument/2006/relationships/hyperlink" Target="https://managementmania.com/cs/rozhodovani" TargetMode="External"/><Relationship Id="rId2" Type="http://schemas.openxmlformats.org/officeDocument/2006/relationships/hyperlink" Target="https://managementmania.com/cs/manazerske-funkce-cinnosti" TargetMode="External"/><Relationship Id="rId16" Type="http://schemas.openxmlformats.org/officeDocument/2006/relationships/hyperlink" Target="https://managementmania.com/cs/podnik" TargetMode="External"/><Relationship Id="rId20" Type="http://schemas.openxmlformats.org/officeDocument/2006/relationships/hyperlink" Target="https://managementmania.com/cs/financni-zdroje-finance" TargetMode="External"/><Relationship Id="rId1" Type="http://schemas.openxmlformats.org/officeDocument/2006/relationships/slideLayout" Target="../slideLayouts/slideLayout2.xml"/><Relationship Id="rId6" Type="http://schemas.openxmlformats.org/officeDocument/2006/relationships/hyperlink" Target="https://managementmania.com/cs/personalistika-a-lidske-zdroje" TargetMode="External"/><Relationship Id="rId11" Type="http://schemas.openxmlformats.org/officeDocument/2006/relationships/hyperlink" Target="https://managementmania.com/cs/rizeni-vyroby" TargetMode="External"/><Relationship Id="rId5" Type="http://schemas.openxmlformats.org/officeDocument/2006/relationships/hyperlink" Target="https://managementmania.com/cs/rizeni-kvality" TargetMode="External"/><Relationship Id="rId15" Type="http://schemas.openxmlformats.org/officeDocument/2006/relationships/hyperlink" Target="https://managementmania.com/cs/organizace" TargetMode="External"/><Relationship Id="rId10" Type="http://schemas.openxmlformats.org/officeDocument/2006/relationships/hyperlink" Target="https://managementmania.com/cs/rizeni-sluzeb" TargetMode="External"/><Relationship Id="rId19" Type="http://schemas.openxmlformats.org/officeDocument/2006/relationships/hyperlink" Target="https://managementmania.com/cs/zdroje-podnikove-zdroje" TargetMode="External"/><Relationship Id="rId4" Type="http://schemas.openxmlformats.org/officeDocument/2006/relationships/hyperlink" Target="https://managementmania.com/cs/informatika" TargetMode="External"/><Relationship Id="rId9" Type="http://schemas.openxmlformats.org/officeDocument/2006/relationships/hyperlink" Target="https://managementmania.com/cs/marketing" TargetMode="External"/><Relationship Id="rId14" Type="http://schemas.openxmlformats.org/officeDocument/2006/relationships/hyperlink" Target="https://managementmania.com/cs/prognozovani"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hyperlink" Target="https://managementmania.com/cs/trh"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managementmania.com/cs/plan-osobniho-rozvoje-zamestnance" TargetMode="External"/><Relationship Id="rId2" Type="http://schemas.openxmlformats.org/officeDocument/2006/relationships/hyperlink" Target="https://managementmania.com/cs/plan-projektu" TargetMode="External"/><Relationship Id="rId1" Type="http://schemas.openxmlformats.org/officeDocument/2006/relationships/slideLayout" Target="../slideLayouts/slideLayout2.xml"/><Relationship Id="rId4" Type="http://schemas.openxmlformats.org/officeDocument/2006/relationships/hyperlink" Target="https://managementmania.com/cs/korporatni-strategie"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managementmania.com/cs/logistika-a-doprava" TargetMode="External"/><Relationship Id="rId13" Type="http://schemas.openxmlformats.org/officeDocument/2006/relationships/hyperlink" Target="https://managementmania.com/cs/manufacturing-resource-planning" TargetMode="External"/><Relationship Id="rId18" Type="http://schemas.openxmlformats.org/officeDocument/2006/relationships/hyperlink" Target="https://managementmania.com/cs/hospodarsky-vysledek" TargetMode="External"/><Relationship Id="rId3" Type="http://schemas.openxmlformats.org/officeDocument/2006/relationships/hyperlink" Target="https://managementmania.com/cs/progresivni-planovani" TargetMode="External"/><Relationship Id="rId21" Type="http://schemas.openxmlformats.org/officeDocument/2006/relationships/hyperlink" Target="https://managementmania.com/cs/kapital" TargetMode="External"/><Relationship Id="rId7" Type="http://schemas.openxmlformats.org/officeDocument/2006/relationships/hyperlink" Target="https://managementmania.com/cs/rizeni-vyroby" TargetMode="External"/><Relationship Id="rId12" Type="http://schemas.openxmlformats.org/officeDocument/2006/relationships/hyperlink" Target="https://managementmania.com/cs/material-requirements-planning" TargetMode="External"/><Relationship Id="rId17" Type="http://schemas.openxmlformats.org/officeDocument/2006/relationships/hyperlink" Target="https://managementmania.com/cs/supply-chain-management" TargetMode="External"/><Relationship Id="rId2" Type="http://schemas.openxmlformats.org/officeDocument/2006/relationships/hyperlink" Target="https://managementmania.com/cs/obousmerne-planovani" TargetMode="External"/><Relationship Id="rId16" Type="http://schemas.openxmlformats.org/officeDocument/2006/relationships/hyperlink" Target="https://managementmania.com/cs/drum-buffer-rope" TargetMode="External"/><Relationship Id="rId20" Type="http://schemas.openxmlformats.org/officeDocument/2006/relationships/hyperlink" Target="https://managementmania.com/cs/naklady" TargetMode="External"/><Relationship Id="rId1" Type="http://schemas.openxmlformats.org/officeDocument/2006/relationships/slideLayout" Target="../slideLayouts/slideLayout7.xml"/><Relationship Id="rId6" Type="http://schemas.openxmlformats.org/officeDocument/2006/relationships/hyperlink" Target="https://managementmania.com/cs/strategicke-rizeni" TargetMode="External"/><Relationship Id="rId11" Type="http://schemas.openxmlformats.org/officeDocument/2006/relationships/hyperlink" Target="https://managementmania.com/cs/enterprise-resource-planning" TargetMode="External"/><Relationship Id="rId5" Type="http://schemas.openxmlformats.org/officeDocument/2006/relationships/hyperlink" Target="https://managementmania.com/cs/strategicke-alternativy" TargetMode="External"/><Relationship Id="rId15" Type="http://schemas.openxmlformats.org/officeDocument/2006/relationships/hyperlink" Target="https://managementmania.com/cs/kanban" TargetMode="External"/><Relationship Id="rId10" Type="http://schemas.openxmlformats.org/officeDocument/2006/relationships/hyperlink" Target="https://managementmania.com/cs/advanced-planning-and-scheduling" TargetMode="External"/><Relationship Id="rId19" Type="http://schemas.openxmlformats.org/officeDocument/2006/relationships/hyperlink" Target="https://managementmania.com/cs/vynosy" TargetMode="External"/><Relationship Id="rId4" Type="http://schemas.openxmlformats.org/officeDocument/2006/relationships/hyperlink" Target="https://managementmania.com/cs/retrogradni-planovani" TargetMode="External"/><Relationship Id="rId9" Type="http://schemas.openxmlformats.org/officeDocument/2006/relationships/hyperlink" Target="https://managementmania.com/cs/planovani-zdroju" TargetMode="External"/><Relationship Id="rId14" Type="http://schemas.openxmlformats.org/officeDocument/2006/relationships/hyperlink" Target="https://managementmania.com/cs/just-in-time" TargetMode="External"/><Relationship Id="rId22" Type="http://schemas.openxmlformats.org/officeDocument/2006/relationships/hyperlink" Target="https://managementmania.com/cs/penezni-tok"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anagementmania.com/cs/swot-analyza" TargetMode="External"/><Relationship Id="rId3" Type="http://schemas.openxmlformats.org/officeDocument/2006/relationships/hyperlink" Target="https://managementmania.com/cs/matice-bcg" TargetMode="External"/><Relationship Id="rId7" Type="http://schemas.openxmlformats.org/officeDocument/2006/relationships/hyperlink" Target="https://managementmania.com/cs/princip-strategie-struktura" TargetMode="External"/><Relationship Id="rId2" Type="http://schemas.openxmlformats.org/officeDocument/2006/relationships/hyperlink" Target="https://managementmania.com/cs/analyza-5f" TargetMode="External"/><Relationship Id="rId1" Type="http://schemas.openxmlformats.org/officeDocument/2006/relationships/slideLayout" Target="../slideLayouts/slideLayout7.xml"/><Relationship Id="rId6" Type="http://schemas.openxmlformats.org/officeDocument/2006/relationships/hyperlink" Target="https://managementmania.com/cs/pestle-analyza" TargetMode="External"/><Relationship Id="rId11" Type="http://schemas.openxmlformats.org/officeDocument/2006/relationships/hyperlink" Target="https://managementmania.com/cs/vrio-analyza" TargetMode="External"/><Relationship Id="rId5" Type="http://schemas.openxmlformats.org/officeDocument/2006/relationships/hyperlink" Target="https://managementmania.com/cs/paretovo-pravidlo" TargetMode="External"/><Relationship Id="rId10" Type="http://schemas.openxmlformats.org/officeDocument/2006/relationships/hyperlink" Target="https://managementmania.com/cs/technika-scenaru" TargetMode="External"/><Relationship Id="rId4" Type="http://schemas.openxmlformats.org/officeDocument/2006/relationships/hyperlink" Target="https://managementmania.com/cs/diferencni-analyza" TargetMode="External"/><Relationship Id="rId9" Type="http://schemas.openxmlformats.org/officeDocument/2006/relationships/hyperlink" Target="https://managementmania.com/cs/smar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managementmania.com/cs/proces" TargetMode="External"/><Relationship Id="rId3" Type="http://schemas.openxmlformats.org/officeDocument/2006/relationships/hyperlink" Target="https://managementmania.com/cs/psychologie" TargetMode="External"/><Relationship Id="rId7" Type="http://schemas.openxmlformats.org/officeDocument/2006/relationships/hyperlink" Target="https://managementmania.com/cs/neformalni-organizacni-struktura" TargetMode="External"/><Relationship Id="rId12" Type="http://schemas.openxmlformats.org/officeDocument/2006/relationships/hyperlink" Target="https://managementmania.com/cs/inovace" TargetMode="External"/><Relationship Id="rId2" Type="http://schemas.openxmlformats.org/officeDocument/2006/relationships/hyperlink" Target="https://managementmania.com/cs/efektivnost" TargetMode="External"/><Relationship Id="rId1" Type="http://schemas.openxmlformats.org/officeDocument/2006/relationships/slideLayout" Target="../slideLayouts/slideLayout7.xml"/><Relationship Id="rId6" Type="http://schemas.openxmlformats.org/officeDocument/2006/relationships/hyperlink" Target="https://managementmania.com/cs/formalni-organizacni-struktura" TargetMode="External"/><Relationship Id="rId11" Type="http://schemas.openxmlformats.org/officeDocument/2006/relationships/hyperlink" Target="https://managementmania.com/cs/informacni-a-komunikacni-technologie" TargetMode="External"/><Relationship Id="rId5" Type="http://schemas.openxmlformats.org/officeDocument/2006/relationships/hyperlink" Target="https://managementmania.com/cs/socialni-psychologie" TargetMode="External"/><Relationship Id="rId10" Type="http://schemas.openxmlformats.org/officeDocument/2006/relationships/hyperlink" Target="https://managementmania.com/cs/technologie" TargetMode="External"/><Relationship Id="rId4" Type="http://schemas.openxmlformats.org/officeDocument/2006/relationships/hyperlink" Target="https://managementmania.com/cs/sociologie" TargetMode="External"/><Relationship Id="rId9" Type="http://schemas.openxmlformats.org/officeDocument/2006/relationships/hyperlink" Target="https://managementmania.com/cs/pra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259632" y="404664"/>
            <a:ext cx="6512768" cy="5234136"/>
          </a:xfrm>
        </p:spPr>
        <p:txBody>
          <a:bodyPr>
            <a:normAutofit fontScale="70000" lnSpcReduction="20000"/>
          </a:bodyPr>
          <a:lstStyle/>
          <a:p>
            <a:r>
              <a:rPr lang="cs-CZ" b="1" dirty="0"/>
              <a:t>Manažerské funkce / činnosti (</a:t>
            </a:r>
            <a:r>
              <a:rPr lang="cs-CZ" b="1" dirty="0" err="1"/>
              <a:t>Managerial</a:t>
            </a:r>
            <a:r>
              <a:rPr lang="cs-CZ" b="1" dirty="0"/>
              <a:t> </a:t>
            </a:r>
            <a:r>
              <a:rPr lang="cs-CZ" b="1" dirty="0" err="1"/>
              <a:t>Functions</a:t>
            </a:r>
            <a:r>
              <a:rPr lang="cs-CZ" b="1" dirty="0"/>
              <a:t> / </a:t>
            </a:r>
            <a:r>
              <a:rPr lang="cs-CZ" b="1" dirty="0" err="1"/>
              <a:t>Activities</a:t>
            </a:r>
            <a:r>
              <a:rPr lang="cs-CZ" b="1" dirty="0"/>
              <a:t>)</a:t>
            </a:r>
            <a:endParaRPr lang="cs-CZ" dirty="0"/>
          </a:p>
          <a:p>
            <a:r>
              <a:rPr lang="cs-CZ" dirty="0"/>
              <a:t>Co jsou Manažerské funkce / činnosti (</a:t>
            </a:r>
            <a:r>
              <a:rPr lang="cs-CZ" dirty="0" err="1"/>
              <a:t>Managerial</a:t>
            </a:r>
            <a:r>
              <a:rPr lang="cs-CZ" dirty="0"/>
              <a:t> </a:t>
            </a:r>
            <a:r>
              <a:rPr lang="cs-CZ" dirty="0" err="1"/>
              <a:t>Functions</a:t>
            </a:r>
            <a:r>
              <a:rPr lang="cs-CZ" dirty="0"/>
              <a:t> / </a:t>
            </a:r>
            <a:r>
              <a:rPr lang="cs-CZ" dirty="0" err="1"/>
              <a:t>Activities</a:t>
            </a:r>
            <a:r>
              <a:rPr lang="cs-CZ" dirty="0"/>
              <a:t>)</a:t>
            </a:r>
          </a:p>
          <a:p>
            <a:r>
              <a:rPr lang="cs-CZ" dirty="0"/>
              <a:t>Manažerské funkce, resp. činnosti představují asi nejklasičtější způsob klasifikace práce manažerů. Řídící práce se podle tohoto pojetí dělí na jednotlivé funkce, resp. činnosti.</a:t>
            </a:r>
          </a:p>
          <a:p>
            <a:r>
              <a:rPr lang="cs-CZ" dirty="0"/>
              <a:t> </a:t>
            </a:r>
          </a:p>
          <a:p>
            <a:r>
              <a:rPr lang="cs-CZ" b="1" dirty="0"/>
              <a:t>Manažerské funkce, resp. činnosti</a:t>
            </a:r>
            <a:r>
              <a:rPr lang="cs-CZ" dirty="0"/>
              <a:t> představují asi nejklasičtější způsob klasifikace práce </a:t>
            </a:r>
            <a:r>
              <a:rPr lang="cs-CZ" u="sng" dirty="0">
                <a:hlinkClick r:id="rId2" tooltip="Manažer (Manager)"/>
              </a:rPr>
              <a:t>manažerů</a:t>
            </a:r>
            <a:r>
              <a:rPr lang="cs-CZ" dirty="0"/>
              <a:t>. Řídící práce se podle tohoto pojetí dělí na jednotlivé funkce, resp. činnosti.</a:t>
            </a:r>
          </a:p>
          <a:p>
            <a:r>
              <a:rPr lang="cs-CZ" dirty="0"/>
              <a:t>Autorem zřejmě nejstarší </a:t>
            </a:r>
            <a:r>
              <a:rPr lang="cs-CZ" b="1" dirty="0"/>
              <a:t>klasifikace manažerských funkcí</a:t>
            </a:r>
            <a:r>
              <a:rPr lang="cs-CZ" dirty="0"/>
              <a:t> je </a:t>
            </a:r>
            <a:r>
              <a:rPr lang="cs-CZ" u="sng" dirty="0" err="1">
                <a:hlinkClick r:id="rId3" tooltip="Henri Fayol"/>
              </a:rPr>
              <a:t>Henri</a:t>
            </a:r>
            <a:r>
              <a:rPr lang="cs-CZ" u="sng" dirty="0">
                <a:hlinkClick r:id="rId3" tooltip="Henri Fayol"/>
              </a:rPr>
              <a:t> </a:t>
            </a:r>
            <a:r>
              <a:rPr lang="cs-CZ" u="sng" dirty="0" err="1">
                <a:hlinkClick r:id="rId3" tooltip="Henri Fayol"/>
              </a:rPr>
              <a:t>Fayol</a:t>
            </a:r>
            <a:r>
              <a:rPr lang="cs-CZ" dirty="0"/>
              <a:t> - dělí je takto:</a:t>
            </a:r>
          </a:p>
          <a:p>
            <a:endParaRPr lang="cs-CZ" dirty="0"/>
          </a:p>
        </p:txBody>
      </p:sp>
    </p:spTree>
    <p:extLst>
      <p:ext uri="{BB962C8B-B14F-4D97-AF65-F5344CB8AC3E}">
        <p14:creationId xmlns:p14="http://schemas.microsoft.com/office/powerpoint/2010/main" val="2463485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0" y="1997839"/>
            <a:ext cx="4572000" cy="2862322"/>
          </a:xfrm>
          <a:prstGeom prst="rect">
            <a:avLst/>
          </a:prstGeom>
        </p:spPr>
        <p:txBody>
          <a:bodyPr>
            <a:spAutoFit/>
          </a:bodyPr>
          <a:lstStyle/>
          <a:p>
            <a:r>
              <a:rPr lang="cs-CZ" dirty="0"/>
              <a:t>Související pojmy a metody:</a:t>
            </a:r>
          </a:p>
          <a:p>
            <a:pPr lvl="0"/>
            <a:r>
              <a:rPr lang="cs-CZ" u="sng" dirty="0">
                <a:hlinkClick r:id="rId2"/>
              </a:rPr>
              <a:t>Byrokracie (</a:t>
            </a:r>
            <a:r>
              <a:rPr lang="cs-CZ" u="sng" dirty="0" err="1">
                <a:hlinkClick r:id="rId2"/>
              </a:rPr>
              <a:t>Bureaucracy</a:t>
            </a:r>
            <a:r>
              <a:rPr lang="cs-CZ" u="sng" dirty="0">
                <a:hlinkClick r:id="rId2"/>
              </a:rPr>
              <a:t>)</a:t>
            </a:r>
            <a:endParaRPr lang="cs-CZ" dirty="0"/>
          </a:p>
          <a:p>
            <a:pPr lvl="0"/>
            <a:r>
              <a:rPr lang="cs-CZ" u="sng" dirty="0">
                <a:hlinkClick r:id="rId3"/>
              </a:rPr>
              <a:t>Čtyři fáze změny (</a:t>
            </a:r>
            <a:r>
              <a:rPr lang="cs-CZ" u="sng" dirty="0" err="1">
                <a:hlinkClick r:id="rId3"/>
              </a:rPr>
              <a:t>Four</a:t>
            </a:r>
            <a:r>
              <a:rPr lang="cs-CZ" u="sng" dirty="0">
                <a:hlinkClick r:id="rId3"/>
              </a:rPr>
              <a:t> </a:t>
            </a:r>
            <a:r>
              <a:rPr lang="cs-CZ" u="sng" dirty="0" err="1">
                <a:hlinkClick r:id="rId3"/>
              </a:rPr>
              <a:t>phases</a:t>
            </a:r>
            <a:r>
              <a:rPr lang="cs-CZ" u="sng" dirty="0">
                <a:hlinkClick r:id="rId3"/>
              </a:rPr>
              <a:t> </a:t>
            </a:r>
            <a:r>
              <a:rPr lang="cs-CZ" u="sng" dirty="0" err="1">
                <a:hlinkClick r:id="rId3"/>
              </a:rPr>
              <a:t>of</a:t>
            </a:r>
            <a:r>
              <a:rPr lang="cs-CZ" u="sng" dirty="0">
                <a:hlinkClick r:id="rId3"/>
              </a:rPr>
              <a:t> </a:t>
            </a:r>
            <a:r>
              <a:rPr lang="cs-CZ" u="sng" dirty="0" err="1">
                <a:hlinkClick r:id="rId3"/>
              </a:rPr>
              <a:t>change</a:t>
            </a:r>
            <a:r>
              <a:rPr lang="cs-CZ" u="sng" dirty="0">
                <a:hlinkClick r:id="rId3"/>
              </a:rPr>
              <a:t>)</a:t>
            </a:r>
            <a:endParaRPr lang="cs-CZ" dirty="0"/>
          </a:p>
          <a:p>
            <a:pPr lvl="0"/>
            <a:r>
              <a:rPr lang="cs-CZ" u="sng" dirty="0" err="1">
                <a:hlinkClick r:id="rId4"/>
              </a:rPr>
              <a:t>Dopředná</a:t>
            </a:r>
            <a:r>
              <a:rPr lang="cs-CZ" u="sng" dirty="0">
                <a:hlinkClick r:id="rId4"/>
              </a:rPr>
              <a:t> vazba (</a:t>
            </a:r>
            <a:r>
              <a:rPr lang="cs-CZ" u="sng" dirty="0" err="1">
                <a:hlinkClick r:id="rId4"/>
              </a:rPr>
              <a:t>FeedForward</a:t>
            </a:r>
            <a:r>
              <a:rPr lang="cs-CZ" u="sng" dirty="0">
                <a:hlinkClick r:id="rId4"/>
              </a:rPr>
              <a:t>)</a:t>
            </a:r>
            <a:endParaRPr lang="cs-CZ" dirty="0"/>
          </a:p>
          <a:p>
            <a:pPr lvl="0"/>
            <a:r>
              <a:rPr lang="cs-CZ" u="sng" dirty="0" err="1">
                <a:hlinkClick r:id="rId5"/>
              </a:rPr>
              <a:t>Lewinův</a:t>
            </a:r>
            <a:r>
              <a:rPr lang="cs-CZ" u="sng" dirty="0">
                <a:hlinkClick r:id="rId5"/>
              </a:rPr>
              <a:t> třífázový model změn (</a:t>
            </a:r>
            <a:r>
              <a:rPr lang="cs-CZ" u="sng" dirty="0" err="1">
                <a:hlinkClick r:id="rId5"/>
              </a:rPr>
              <a:t>Lewin's</a:t>
            </a:r>
            <a:r>
              <a:rPr lang="cs-CZ" u="sng" dirty="0">
                <a:hlinkClick r:id="rId5"/>
              </a:rPr>
              <a:t> </a:t>
            </a:r>
            <a:r>
              <a:rPr lang="cs-CZ" u="sng" dirty="0" err="1">
                <a:hlinkClick r:id="rId5"/>
              </a:rPr>
              <a:t>Three-Stage</a:t>
            </a:r>
            <a:r>
              <a:rPr lang="cs-CZ" u="sng" dirty="0">
                <a:hlinkClick r:id="rId5"/>
              </a:rPr>
              <a:t> Model </a:t>
            </a:r>
            <a:r>
              <a:rPr lang="cs-CZ" u="sng" dirty="0" err="1">
                <a:hlinkClick r:id="rId5"/>
              </a:rPr>
              <a:t>of</a:t>
            </a:r>
            <a:r>
              <a:rPr lang="cs-CZ" u="sng" dirty="0">
                <a:hlinkClick r:id="rId5"/>
              </a:rPr>
              <a:t> </a:t>
            </a:r>
            <a:r>
              <a:rPr lang="cs-CZ" u="sng" dirty="0" err="1">
                <a:hlinkClick r:id="rId5"/>
              </a:rPr>
              <a:t>Change</a:t>
            </a:r>
            <a:r>
              <a:rPr lang="cs-CZ" u="sng" dirty="0">
                <a:hlinkClick r:id="rId5"/>
              </a:rPr>
              <a:t>)</a:t>
            </a:r>
            <a:endParaRPr lang="cs-CZ" dirty="0"/>
          </a:p>
          <a:p>
            <a:pPr lvl="0"/>
            <a:r>
              <a:rPr lang="cs-CZ" u="sng" dirty="0">
                <a:hlinkClick r:id="rId6"/>
              </a:rPr>
              <a:t>Osm kroků změny (</a:t>
            </a:r>
            <a:r>
              <a:rPr lang="cs-CZ" u="sng" dirty="0" err="1">
                <a:hlinkClick r:id="rId6"/>
              </a:rPr>
              <a:t>Eight</a:t>
            </a:r>
            <a:r>
              <a:rPr lang="cs-CZ" u="sng" dirty="0">
                <a:hlinkClick r:id="rId6"/>
              </a:rPr>
              <a:t> Step </a:t>
            </a:r>
            <a:r>
              <a:rPr lang="cs-CZ" u="sng" dirty="0" err="1">
                <a:hlinkClick r:id="rId6"/>
              </a:rPr>
              <a:t>Change</a:t>
            </a:r>
            <a:r>
              <a:rPr lang="cs-CZ" u="sng" dirty="0">
                <a:hlinkClick r:id="rId6"/>
              </a:rPr>
              <a:t> Model)</a:t>
            </a:r>
            <a:endParaRPr lang="cs-CZ" dirty="0"/>
          </a:p>
          <a:p>
            <a:pPr lvl="0"/>
            <a:r>
              <a:rPr lang="cs-CZ" u="sng" dirty="0">
                <a:hlinkClick r:id="rId7"/>
              </a:rPr>
              <a:t>Učení s dvojitou zpětnou vazbou (Double-</a:t>
            </a:r>
            <a:r>
              <a:rPr lang="cs-CZ" u="sng" dirty="0" err="1">
                <a:hlinkClick r:id="rId7"/>
              </a:rPr>
              <a:t>Loop</a:t>
            </a:r>
            <a:r>
              <a:rPr lang="cs-CZ" u="sng" dirty="0">
                <a:hlinkClick r:id="rId7"/>
              </a:rPr>
              <a:t> </a:t>
            </a:r>
            <a:r>
              <a:rPr lang="cs-CZ" u="sng" dirty="0" err="1">
                <a:hlinkClick r:id="rId7"/>
              </a:rPr>
              <a:t>Learning</a:t>
            </a:r>
            <a:r>
              <a:rPr lang="cs-CZ" u="sng" dirty="0">
                <a:hlinkClick r:id="rId7"/>
              </a:rPr>
              <a:t>)</a:t>
            </a:r>
            <a:endParaRPr lang="cs-CZ" dirty="0"/>
          </a:p>
          <a:p>
            <a:pPr lvl="0"/>
            <a:r>
              <a:rPr lang="cs-CZ" u="sng" dirty="0">
                <a:hlinkClick r:id="rId8"/>
              </a:rPr>
              <a:t>Učící se organizace (</a:t>
            </a:r>
            <a:r>
              <a:rPr lang="cs-CZ" u="sng" dirty="0" err="1">
                <a:hlinkClick r:id="rId8"/>
              </a:rPr>
              <a:t>Learning</a:t>
            </a:r>
            <a:r>
              <a:rPr lang="cs-CZ" u="sng" dirty="0">
                <a:hlinkClick r:id="rId8"/>
              </a:rPr>
              <a:t> </a:t>
            </a:r>
            <a:r>
              <a:rPr lang="cs-CZ" u="sng" dirty="0" err="1">
                <a:hlinkClick r:id="rId8"/>
              </a:rPr>
              <a:t>Organizations</a:t>
            </a:r>
            <a:r>
              <a:rPr lang="cs-CZ" u="sng" dirty="0">
                <a:hlinkClick r:id="rId8"/>
              </a:rPr>
              <a:t>)</a:t>
            </a:r>
            <a:endParaRPr lang="cs-CZ" dirty="0"/>
          </a:p>
        </p:txBody>
      </p:sp>
    </p:spTree>
    <p:extLst>
      <p:ext uri="{BB962C8B-B14F-4D97-AF65-F5344CB8AC3E}">
        <p14:creationId xmlns:p14="http://schemas.microsoft.com/office/powerpoint/2010/main" val="82547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504" y="836712"/>
            <a:ext cx="8784976" cy="3970318"/>
          </a:xfrm>
          <a:prstGeom prst="rect">
            <a:avLst/>
          </a:prstGeom>
        </p:spPr>
        <p:txBody>
          <a:bodyPr wrap="square">
            <a:spAutoFit/>
          </a:bodyPr>
          <a:lstStyle/>
          <a:p>
            <a:r>
              <a:rPr lang="cs-CZ" b="1" dirty="0"/>
              <a:t>Organizování (</a:t>
            </a:r>
            <a:r>
              <a:rPr lang="cs-CZ" b="1" dirty="0" err="1"/>
              <a:t>Organizing</a:t>
            </a:r>
            <a:r>
              <a:rPr lang="cs-CZ" b="1" dirty="0"/>
              <a:t>)</a:t>
            </a:r>
            <a:endParaRPr lang="cs-CZ" dirty="0"/>
          </a:p>
          <a:p>
            <a:r>
              <a:rPr lang="cs-CZ" dirty="0"/>
              <a:t>Co je Organizování (</a:t>
            </a:r>
            <a:r>
              <a:rPr lang="cs-CZ" dirty="0" err="1"/>
              <a:t>Organizing</a:t>
            </a:r>
            <a:r>
              <a:rPr lang="cs-CZ" dirty="0"/>
              <a:t>)</a:t>
            </a:r>
          </a:p>
          <a:p>
            <a:r>
              <a:rPr lang="cs-CZ" dirty="0"/>
              <a:t>Organizování (</a:t>
            </a:r>
            <a:r>
              <a:rPr lang="cs-CZ" dirty="0" err="1"/>
              <a:t>organizing</a:t>
            </a:r>
            <a:r>
              <a:rPr lang="cs-CZ" dirty="0"/>
              <a:t>) je jednou ze základních manažerských činností (funkcí). Znamená uspořádávání, vytváření řádu a systému. Zahrnuje organizování lidí, dalších zdrojů, procesů, služeb, struktur a systémů uvnitř organizace.</a:t>
            </a:r>
          </a:p>
          <a:p>
            <a:r>
              <a:rPr lang="cs-CZ" i="1" dirty="0"/>
              <a:t> „V dnešní situaci bychom si měli přiznat, že neexistuje jediná nejlepší struktura.“</a:t>
            </a:r>
            <a:endParaRPr lang="cs-CZ" dirty="0"/>
          </a:p>
          <a:p>
            <a:r>
              <a:rPr lang="cs-CZ" i="1" dirty="0"/>
              <a:t>Peter </a:t>
            </a:r>
            <a:r>
              <a:rPr lang="cs-CZ" i="1" dirty="0" err="1"/>
              <a:t>Lorange</a:t>
            </a:r>
            <a:endParaRPr lang="cs-CZ" dirty="0"/>
          </a:p>
          <a:p>
            <a:r>
              <a:rPr lang="cs-CZ" b="1" dirty="0"/>
              <a:t>Organizování</a:t>
            </a:r>
            <a:r>
              <a:rPr lang="cs-CZ" dirty="0"/>
              <a:t> (</a:t>
            </a:r>
            <a:r>
              <a:rPr lang="cs-CZ" dirty="0" err="1"/>
              <a:t>Organizing</a:t>
            </a:r>
            <a:r>
              <a:rPr lang="cs-CZ" dirty="0"/>
              <a:t>) je jednou ze základních </a:t>
            </a:r>
            <a:r>
              <a:rPr lang="cs-CZ" u="sng" dirty="0">
                <a:hlinkClick r:id="rId2" tooltip="Manažerské funkce / činnosti (Managerial Functions / Activities)"/>
              </a:rPr>
              <a:t>manažerských činností (funkcí)</a:t>
            </a:r>
            <a:r>
              <a:rPr lang="cs-CZ" dirty="0"/>
              <a:t>. Důvodů k organizování je více, mezi ty nejdůležitější patří dělba </a:t>
            </a:r>
            <a:r>
              <a:rPr lang="cs-CZ" u="sng" dirty="0">
                <a:hlinkClick r:id="rId3" tooltip="Práce (Labour)"/>
              </a:rPr>
              <a:t>práce</a:t>
            </a:r>
            <a:r>
              <a:rPr lang="cs-CZ" dirty="0"/>
              <a:t>, </a:t>
            </a:r>
            <a:r>
              <a:rPr lang="cs-CZ" u="sng" dirty="0">
                <a:hlinkClick r:id="rId4" tooltip="Delegování (Delegation)"/>
              </a:rPr>
              <a:t>delegování</a:t>
            </a:r>
            <a:r>
              <a:rPr lang="cs-CZ" dirty="0"/>
              <a:t> </a:t>
            </a:r>
            <a:r>
              <a:rPr lang="cs-CZ" u="sng" dirty="0">
                <a:hlinkClick r:id="rId5" tooltip="Pravomoc, autorita (Authority)"/>
              </a:rPr>
              <a:t>pravomocí</a:t>
            </a:r>
            <a:r>
              <a:rPr lang="cs-CZ" dirty="0"/>
              <a:t> a </a:t>
            </a:r>
            <a:r>
              <a:rPr lang="cs-CZ" u="sng" dirty="0">
                <a:hlinkClick r:id="rId6" tooltip="Odpovědnost"/>
              </a:rPr>
              <a:t>zodpovědností</a:t>
            </a:r>
            <a:r>
              <a:rPr lang="cs-CZ" dirty="0"/>
              <a:t>, nastavování </a:t>
            </a:r>
            <a:r>
              <a:rPr lang="cs-CZ" u="sng" dirty="0">
                <a:hlinkClick r:id="rId7" tooltip="Rozpětí řízení (Span of Control)"/>
              </a:rPr>
              <a:t>rozpětí řízení</a:t>
            </a:r>
            <a:r>
              <a:rPr lang="cs-CZ" dirty="0"/>
              <a:t> a další. Z hlediska </a:t>
            </a:r>
            <a:r>
              <a:rPr lang="cs-CZ" u="sng" dirty="0">
                <a:hlinkClick r:id="rId8" tooltip="Organizační struktura (Organizational Structure)"/>
              </a:rPr>
              <a:t>organizační struktury</a:t>
            </a:r>
            <a:r>
              <a:rPr lang="cs-CZ" dirty="0"/>
              <a:t> znamená uspořádávání, vytváření řádu a systému, tj. vymezování vztahů mezi lidmi, tedy </a:t>
            </a:r>
            <a:r>
              <a:rPr lang="cs-CZ" b="1" dirty="0"/>
              <a:t>organizování lidí</a:t>
            </a:r>
            <a:r>
              <a:rPr lang="cs-CZ" dirty="0"/>
              <a:t> a dalších </a:t>
            </a:r>
            <a:r>
              <a:rPr lang="cs-CZ" u="sng" dirty="0">
                <a:hlinkClick r:id="rId9" tooltip="Zdroje (podnikové zdroje)"/>
              </a:rPr>
              <a:t>zdrojů</a:t>
            </a:r>
            <a:r>
              <a:rPr lang="cs-CZ" dirty="0"/>
              <a:t>, </a:t>
            </a:r>
            <a:r>
              <a:rPr lang="cs-CZ" u="sng" dirty="0">
                <a:hlinkClick r:id="rId10" tooltip="Proces"/>
              </a:rPr>
              <a:t>procesů</a:t>
            </a:r>
            <a:r>
              <a:rPr lang="cs-CZ" dirty="0"/>
              <a:t>, </a:t>
            </a:r>
            <a:r>
              <a:rPr lang="cs-CZ" u="sng" dirty="0">
                <a:hlinkClick r:id="rId11" tooltip="Služba (Service)"/>
              </a:rPr>
              <a:t>služeb</a:t>
            </a:r>
            <a:r>
              <a:rPr lang="cs-CZ" dirty="0"/>
              <a:t>, struktur a systémů uvnitř </a:t>
            </a:r>
            <a:r>
              <a:rPr lang="cs-CZ" u="sng" dirty="0">
                <a:hlinkClick r:id="rId12" tooltip="Organizace (Organization)"/>
              </a:rPr>
              <a:t>organizace</a:t>
            </a:r>
            <a:r>
              <a:rPr lang="cs-CZ" dirty="0"/>
              <a:t>. Z hlediska </a:t>
            </a:r>
            <a:r>
              <a:rPr lang="cs-CZ" dirty="0" err="1"/>
              <a:t>denodenní</a:t>
            </a:r>
            <a:r>
              <a:rPr lang="cs-CZ" dirty="0"/>
              <a:t> práce </a:t>
            </a:r>
            <a:r>
              <a:rPr lang="cs-CZ" u="sng" dirty="0">
                <a:hlinkClick r:id="rId13" tooltip="Manažer (Manager)"/>
              </a:rPr>
              <a:t>manažera</a:t>
            </a:r>
            <a:r>
              <a:rPr lang="cs-CZ" dirty="0"/>
              <a:t> znamená proaktivní organizování práce lidí.</a:t>
            </a:r>
          </a:p>
        </p:txBody>
      </p:sp>
    </p:spTree>
    <p:extLst>
      <p:ext uri="{BB962C8B-B14F-4D97-AF65-F5344CB8AC3E}">
        <p14:creationId xmlns:p14="http://schemas.microsoft.com/office/powerpoint/2010/main" val="2273320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44624"/>
            <a:ext cx="8712968" cy="5632311"/>
          </a:xfrm>
          <a:prstGeom prst="rect">
            <a:avLst/>
          </a:prstGeom>
        </p:spPr>
        <p:txBody>
          <a:bodyPr wrap="square">
            <a:spAutoFit/>
          </a:bodyPr>
          <a:lstStyle/>
          <a:p>
            <a:r>
              <a:rPr lang="cs-CZ" dirty="0"/>
              <a:t>Organizování probíhá ve všech typech </a:t>
            </a:r>
            <a:r>
              <a:rPr lang="cs-CZ" u="sng" dirty="0">
                <a:hlinkClick r:id="rId2" tooltip="Organizace (Organization)"/>
              </a:rPr>
              <a:t>organizací</a:t>
            </a:r>
            <a:r>
              <a:rPr lang="cs-CZ" dirty="0"/>
              <a:t> a jeho základy tvoří základní </a:t>
            </a:r>
            <a:r>
              <a:rPr lang="cs-CZ" b="1" dirty="0"/>
              <a:t>metody organizování</a:t>
            </a:r>
            <a:r>
              <a:rPr lang="cs-CZ" dirty="0"/>
              <a:t>:</a:t>
            </a:r>
          </a:p>
          <a:p>
            <a:pPr lvl="0"/>
            <a:r>
              <a:rPr lang="cs-CZ" dirty="0"/>
              <a:t>Dělba práce</a:t>
            </a:r>
          </a:p>
          <a:p>
            <a:pPr lvl="0"/>
            <a:r>
              <a:rPr lang="cs-CZ" dirty="0"/>
              <a:t>Vytváření </a:t>
            </a:r>
            <a:r>
              <a:rPr lang="cs-CZ" u="sng" dirty="0">
                <a:hlinkClick r:id="rId3" tooltip="Organizační jednotka (Organization Unit)"/>
              </a:rPr>
              <a:t>organizačních jednotek</a:t>
            </a:r>
            <a:endParaRPr lang="cs-CZ" dirty="0"/>
          </a:p>
          <a:p>
            <a:pPr lvl="0"/>
            <a:r>
              <a:rPr lang="cs-CZ" dirty="0"/>
              <a:t>Vytváření </a:t>
            </a:r>
            <a:r>
              <a:rPr lang="cs-CZ" u="sng" dirty="0">
                <a:hlinkClick r:id="rId4" tooltip="Organizační struktura (Organizational Structure)"/>
              </a:rPr>
              <a:t>organizačních struktur</a:t>
            </a:r>
            <a:endParaRPr lang="cs-CZ" dirty="0"/>
          </a:p>
          <a:p>
            <a:pPr lvl="0"/>
            <a:r>
              <a:rPr lang="cs-CZ" u="sng" dirty="0">
                <a:hlinkClick r:id="rId5" tooltip="Pravomoc vs. odpovědnost (Authority vs. Responsibility)"/>
              </a:rPr>
              <a:t>Vyvažování pravomocí a zodpovědností</a:t>
            </a:r>
            <a:endParaRPr lang="cs-CZ" dirty="0"/>
          </a:p>
          <a:p>
            <a:pPr lvl="0"/>
            <a:r>
              <a:rPr lang="cs-CZ" u="sng" dirty="0">
                <a:hlinkClick r:id="rId6" tooltip="Delegování (Delegation)"/>
              </a:rPr>
              <a:t>Delegování</a:t>
            </a:r>
            <a:r>
              <a:rPr lang="cs-CZ" dirty="0"/>
              <a:t> (dělba kompetencí)</a:t>
            </a:r>
          </a:p>
          <a:p>
            <a:pPr lvl="0"/>
            <a:r>
              <a:rPr lang="cs-CZ" dirty="0"/>
              <a:t>Stanovení </a:t>
            </a:r>
            <a:r>
              <a:rPr lang="cs-CZ" u="sng" dirty="0">
                <a:hlinkClick r:id="rId7" tooltip="Rozpětí řízení (Span of Control)"/>
              </a:rPr>
              <a:t>rozpětí řízení</a:t>
            </a:r>
            <a:r>
              <a:rPr lang="cs-CZ" dirty="0"/>
              <a:t> a počtu </a:t>
            </a:r>
            <a:r>
              <a:rPr lang="cs-CZ" u="sng" dirty="0">
                <a:hlinkClick r:id="rId8" tooltip="Stupně řízení"/>
              </a:rPr>
              <a:t>stupňů řízení</a:t>
            </a:r>
            <a:endParaRPr lang="cs-CZ" dirty="0"/>
          </a:p>
          <a:p>
            <a:pPr lvl="0"/>
            <a:r>
              <a:rPr lang="cs-CZ" u="sng" dirty="0">
                <a:hlinkClick r:id="rId9" tooltip="Koordinování (Coordination)"/>
              </a:rPr>
              <a:t>Koordinace činností</a:t>
            </a:r>
            <a:endParaRPr lang="cs-CZ" dirty="0"/>
          </a:p>
          <a:p>
            <a:r>
              <a:rPr lang="cs-CZ" b="1" dirty="0"/>
              <a:t>Historie organizování</a:t>
            </a:r>
            <a:r>
              <a:rPr lang="cs-CZ" dirty="0"/>
              <a:t> a klíčové milníky jsou popsány </a:t>
            </a:r>
            <a:r>
              <a:rPr lang="cs-CZ" u="sng" dirty="0">
                <a:hlinkClick r:id="rId10" tooltip="Historie organizování"/>
              </a:rPr>
              <a:t>zde</a:t>
            </a:r>
            <a:r>
              <a:rPr lang="cs-CZ" dirty="0"/>
              <a:t>.</a:t>
            </a:r>
          </a:p>
          <a:p>
            <a:r>
              <a:rPr lang="cs-CZ" b="1" dirty="0"/>
              <a:t>Základní koncepty organizování</a:t>
            </a:r>
            <a:r>
              <a:rPr lang="cs-CZ" dirty="0"/>
              <a:t> jsou:</a:t>
            </a:r>
          </a:p>
          <a:p>
            <a:pPr lvl="0"/>
            <a:r>
              <a:rPr lang="cs-CZ" u="sng" dirty="0" err="1">
                <a:hlinkClick r:id="rId11" tooltip="Adhokracie (Adhocracy)"/>
              </a:rPr>
              <a:t>Adhokracie</a:t>
            </a:r>
            <a:endParaRPr lang="cs-CZ" dirty="0"/>
          </a:p>
          <a:p>
            <a:pPr lvl="0"/>
            <a:r>
              <a:rPr lang="cs-CZ" u="sng" dirty="0">
                <a:hlinkClick r:id="rId12" tooltip="Byrokracie (Bureaucracy)"/>
              </a:rPr>
              <a:t>Byrokracie</a:t>
            </a:r>
            <a:endParaRPr lang="cs-CZ" dirty="0"/>
          </a:p>
          <a:p>
            <a:pPr lvl="0"/>
            <a:r>
              <a:rPr lang="cs-CZ" u="sng" dirty="0">
                <a:hlinkClick r:id="rId13" tooltip="Meritokracie (Meritocracy)"/>
              </a:rPr>
              <a:t>Meritokracie</a:t>
            </a:r>
            <a:endParaRPr lang="cs-CZ" dirty="0"/>
          </a:p>
          <a:p>
            <a:r>
              <a:rPr lang="cs-CZ" b="1" dirty="0"/>
              <a:t>Základní metody organizování</a:t>
            </a:r>
            <a:r>
              <a:rPr lang="cs-CZ" dirty="0"/>
              <a:t> jsou:</a:t>
            </a:r>
          </a:p>
          <a:p>
            <a:pPr lvl="0"/>
            <a:r>
              <a:rPr lang="cs-CZ" u="sng" dirty="0">
                <a:hlinkClick r:id="rId14" tooltip="Centralizace (Centralization)"/>
              </a:rPr>
              <a:t>Centralizace (</a:t>
            </a:r>
            <a:r>
              <a:rPr lang="cs-CZ" u="sng" dirty="0" err="1">
                <a:hlinkClick r:id="rId14" tooltip="Centralizace (Centralization)"/>
              </a:rPr>
              <a:t>Centralization</a:t>
            </a:r>
            <a:r>
              <a:rPr lang="cs-CZ" u="sng" dirty="0">
                <a:hlinkClick r:id="rId14" tooltip="Centralizace (Centralization)"/>
              </a:rPr>
              <a:t>)</a:t>
            </a:r>
            <a:endParaRPr lang="cs-CZ" dirty="0"/>
          </a:p>
          <a:p>
            <a:pPr lvl="0"/>
            <a:r>
              <a:rPr lang="cs-CZ" u="sng" dirty="0">
                <a:hlinkClick r:id="rId15" tooltip="Decentralizace"/>
              </a:rPr>
              <a:t>Decentralizace</a:t>
            </a:r>
            <a:endParaRPr lang="cs-CZ" dirty="0"/>
          </a:p>
          <a:p>
            <a:pPr lvl="0"/>
            <a:r>
              <a:rPr lang="cs-CZ" u="sng" dirty="0">
                <a:hlinkClick r:id="rId16" tooltip="Zmocnění (Empowerment)"/>
              </a:rPr>
              <a:t>Zmocnění (</a:t>
            </a:r>
            <a:r>
              <a:rPr lang="cs-CZ" u="sng" dirty="0" err="1">
                <a:hlinkClick r:id="rId16" tooltip="Zmocnění (Empowerment)"/>
              </a:rPr>
              <a:t>Empowerment</a:t>
            </a:r>
            <a:r>
              <a:rPr lang="cs-CZ" u="sng" dirty="0">
                <a:hlinkClick r:id="rId16" tooltip="Zmocnění (Empowerment)"/>
              </a:rPr>
              <a:t>)</a:t>
            </a:r>
            <a:endParaRPr lang="cs-CZ" dirty="0"/>
          </a:p>
          <a:p>
            <a:pPr lvl="0"/>
            <a:r>
              <a:rPr lang="cs-CZ" u="sng" dirty="0">
                <a:hlinkClick r:id="rId17" tooltip="Organizační rozvoj (Organization Development)"/>
              </a:rPr>
              <a:t>Organizační rozvoj</a:t>
            </a:r>
            <a:endParaRPr lang="cs-CZ" dirty="0"/>
          </a:p>
          <a:p>
            <a:pPr lvl="0"/>
            <a:r>
              <a:rPr lang="cs-CZ" u="sng" dirty="0" smtClean="0">
                <a:hlinkClick r:id="rId18" tooltip="OSCAR"/>
              </a:rPr>
              <a:t>OSCAR</a:t>
            </a:r>
            <a:endParaRPr lang="cs-CZ" dirty="0"/>
          </a:p>
        </p:txBody>
      </p:sp>
    </p:spTree>
    <p:extLst>
      <p:ext uri="{BB962C8B-B14F-4D97-AF65-F5344CB8AC3E}">
        <p14:creationId xmlns:p14="http://schemas.microsoft.com/office/powerpoint/2010/main" val="575919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260648"/>
            <a:ext cx="7920880" cy="5632311"/>
          </a:xfrm>
          <a:prstGeom prst="rect">
            <a:avLst/>
          </a:prstGeom>
        </p:spPr>
        <p:txBody>
          <a:bodyPr wrap="square">
            <a:spAutoFit/>
          </a:bodyPr>
          <a:lstStyle/>
          <a:p>
            <a:r>
              <a:rPr lang="cs-CZ" b="1" dirty="0"/>
              <a:t>Analytické techniky</a:t>
            </a:r>
            <a:r>
              <a:rPr lang="cs-CZ" dirty="0"/>
              <a:t> použitelné v organizování jsou:</a:t>
            </a:r>
          </a:p>
          <a:p>
            <a:pPr lvl="0"/>
            <a:r>
              <a:rPr lang="cs-CZ" u="sng" dirty="0">
                <a:hlinkClick r:id="rId2" tooltip="360° zpětná vazba (360 Degree Feedback)"/>
              </a:rPr>
              <a:t>360° zpětná vazba (360 </a:t>
            </a:r>
            <a:r>
              <a:rPr lang="cs-CZ" u="sng" dirty="0" err="1">
                <a:hlinkClick r:id="rId2" tooltip="360° zpětná vazba (360 Degree Feedback)"/>
              </a:rPr>
              <a:t>Degree</a:t>
            </a:r>
            <a:r>
              <a:rPr lang="cs-CZ" u="sng" dirty="0">
                <a:hlinkClick r:id="rId2" tooltip="360° zpětná vazba (360 Degree Feedback)"/>
              </a:rPr>
              <a:t> Feedback)</a:t>
            </a:r>
            <a:endParaRPr lang="cs-CZ" dirty="0"/>
          </a:p>
          <a:p>
            <a:pPr lvl="0"/>
            <a:r>
              <a:rPr lang="cs-CZ" u="sng" dirty="0">
                <a:hlinkClick r:id="rId3" tooltip="Analýza pracovních míst (Job Analysis)"/>
              </a:rPr>
              <a:t>Analýza pracovních míst (Job </a:t>
            </a:r>
            <a:r>
              <a:rPr lang="cs-CZ" u="sng" dirty="0" err="1">
                <a:hlinkClick r:id="rId3" tooltip="Analýza pracovních míst (Job Analysis)"/>
              </a:rPr>
              <a:t>Analysis</a:t>
            </a:r>
            <a:r>
              <a:rPr lang="cs-CZ" u="sng" dirty="0">
                <a:hlinkClick r:id="rId3" tooltip="Analýza pracovních míst (Job Analysis)"/>
              </a:rPr>
              <a:t>)</a:t>
            </a:r>
            <a:endParaRPr lang="cs-CZ" dirty="0"/>
          </a:p>
          <a:p>
            <a:pPr lvl="0"/>
            <a:r>
              <a:rPr lang="cs-CZ" u="sng" dirty="0">
                <a:hlinkClick r:id="rId4" tooltip="Analýza sociální sítě (Social Network Analysis)"/>
              </a:rPr>
              <a:t>Analýza sociální sítě (</a:t>
            </a:r>
            <a:r>
              <a:rPr lang="cs-CZ" u="sng" dirty="0" err="1">
                <a:hlinkClick r:id="rId4" tooltip="Analýza sociální sítě (Social Network Analysis)"/>
              </a:rPr>
              <a:t>Social</a:t>
            </a:r>
            <a:r>
              <a:rPr lang="cs-CZ" u="sng" dirty="0">
                <a:hlinkClick r:id="rId4" tooltip="Analýza sociální sítě (Social Network Analysis)"/>
              </a:rPr>
              <a:t> Network </a:t>
            </a:r>
            <a:r>
              <a:rPr lang="cs-CZ" u="sng" dirty="0" err="1">
                <a:hlinkClick r:id="rId4" tooltip="Analýza sociální sítě (Social Network Analysis)"/>
              </a:rPr>
              <a:t>Analysis</a:t>
            </a:r>
            <a:r>
              <a:rPr lang="cs-CZ" u="sng" dirty="0">
                <a:hlinkClick r:id="rId4" tooltip="Analýza sociální sítě (Social Network Analysis)"/>
              </a:rPr>
              <a:t>)</a:t>
            </a:r>
            <a:endParaRPr lang="cs-CZ" dirty="0"/>
          </a:p>
          <a:p>
            <a:pPr lvl="0"/>
            <a:r>
              <a:rPr lang="cs-CZ" u="sng" dirty="0" err="1">
                <a:hlinkClick r:id="rId5" tooltip="Davidsonův zlom"/>
              </a:rPr>
              <a:t>Davidsonův</a:t>
            </a:r>
            <a:r>
              <a:rPr lang="cs-CZ" u="sng" dirty="0">
                <a:hlinkClick r:id="rId5" tooltip="Davidsonův zlom"/>
              </a:rPr>
              <a:t> zlom</a:t>
            </a:r>
            <a:endParaRPr lang="cs-CZ" dirty="0"/>
          </a:p>
          <a:p>
            <a:pPr lvl="0"/>
            <a:r>
              <a:rPr lang="cs-CZ" u="sng" dirty="0" err="1">
                <a:hlinkClick r:id="rId6" tooltip="Eisenhowerův princip důležitosti a naléhavosti (Eisenhower's Urgent or Important Principle)"/>
              </a:rPr>
              <a:t>Eisenhowerův</a:t>
            </a:r>
            <a:r>
              <a:rPr lang="cs-CZ" u="sng" dirty="0">
                <a:hlinkClick r:id="rId6" tooltip="Eisenhowerův princip důležitosti a naléhavosti (Eisenhower's Urgent or Important Principle)"/>
              </a:rPr>
              <a:t> princip důležitosti a naléhavosti (</a:t>
            </a:r>
            <a:r>
              <a:rPr lang="cs-CZ" u="sng" dirty="0" err="1">
                <a:hlinkClick r:id="rId6" tooltip="Eisenhowerův princip důležitosti a naléhavosti (Eisenhower's Urgent or Important Principle)"/>
              </a:rPr>
              <a:t>Eisenhower’s</a:t>
            </a:r>
            <a:r>
              <a:rPr lang="cs-CZ" u="sng" dirty="0">
                <a:hlinkClick r:id="rId6" tooltip="Eisenhowerův princip důležitosti a naléhavosti (Eisenhower's Urgent or Important Principle)"/>
              </a:rPr>
              <a:t> Urgent </a:t>
            </a:r>
            <a:r>
              <a:rPr lang="cs-CZ" u="sng" dirty="0" err="1">
                <a:hlinkClick r:id="rId6" tooltip="Eisenhowerův princip důležitosti a naléhavosti (Eisenhower's Urgent or Important Principle)"/>
              </a:rPr>
              <a:t>or</a:t>
            </a:r>
            <a:r>
              <a:rPr lang="cs-CZ" u="sng" dirty="0">
                <a:hlinkClick r:id="rId6" tooltip="Eisenhowerův princip důležitosti a naléhavosti (Eisenhower's Urgent or Important Principle)"/>
              </a:rPr>
              <a:t> </a:t>
            </a:r>
            <a:r>
              <a:rPr lang="cs-CZ" u="sng" dirty="0" err="1">
                <a:hlinkClick r:id="rId6" tooltip="Eisenhowerův princip důležitosti a naléhavosti (Eisenhower's Urgent or Important Principle)"/>
              </a:rPr>
              <a:t>Important</a:t>
            </a:r>
            <a:r>
              <a:rPr lang="cs-CZ" u="sng" dirty="0">
                <a:hlinkClick r:id="rId6" tooltip="Eisenhowerův princip důležitosti a naléhavosti (Eisenhower's Urgent or Important Principle)"/>
              </a:rPr>
              <a:t> </a:t>
            </a:r>
            <a:r>
              <a:rPr lang="cs-CZ" u="sng" dirty="0" err="1">
                <a:hlinkClick r:id="rId6" tooltip="Eisenhowerův princip důležitosti a naléhavosti (Eisenhower's Urgent or Important Principle)"/>
              </a:rPr>
              <a:t>Principle</a:t>
            </a:r>
            <a:r>
              <a:rPr lang="cs-CZ" u="sng" dirty="0">
                <a:hlinkClick r:id="rId6" tooltip="Eisenhowerův princip důležitosti a naléhavosti (Eisenhower's Urgent or Important Principle)"/>
              </a:rPr>
              <a:t>)</a:t>
            </a:r>
            <a:endParaRPr lang="cs-CZ" dirty="0"/>
          </a:p>
          <a:p>
            <a:pPr lvl="0"/>
            <a:r>
              <a:rPr lang="cs-CZ" u="sng" dirty="0" err="1">
                <a:hlinkClick r:id="rId7" tooltip="Leavittův diamant (Leavitt's Diamond)"/>
              </a:rPr>
              <a:t>Leavittův</a:t>
            </a:r>
            <a:r>
              <a:rPr lang="cs-CZ" u="sng" dirty="0">
                <a:hlinkClick r:id="rId7" tooltip="Leavittův diamant (Leavitt's Diamond)"/>
              </a:rPr>
              <a:t> diamant (</a:t>
            </a:r>
            <a:r>
              <a:rPr lang="cs-CZ" u="sng" dirty="0" err="1">
                <a:hlinkClick r:id="rId7" tooltip="Leavittův diamant (Leavitt's Diamond)"/>
              </a:rPr>
              <a:t>Leavitt’s</a:t>
            </a:r>
            <a:r>
              <a:rPr lang="cs-CZ" u="sng" dirty="0">
                <a:hlinkClick r:id="rId7" tooltip="Leavittův diamant (Leavitt's Diamond)"/>
              </a:rPr>
              <a:t> </a:t>
            </a:r>
            <a:r>
              <a:rPr lang="cs-CZ" u="sng" dirty="0" err="1">
                <a:hlinkClick r:id="rId7" tooltip="Leavittův diamant (Leavitt's Diamond)"/>
              </a:rPr>
              <a:t>Diamond</a:t>
            </a:r>
            <a:r>
              <a:rPr lang="cs-CZ" u="sng" dirty="0">
                <a:hlinkClick r:id="rId7" tooltip="Leavittův diamant (Leavitt's Diamond)"/>
              </a:rPr>
              <a:t>)</a:t>
            </a:r>
            <a:endParaRPr lang="cs-CZ" dirty="0"/>
          </a:p>
          <a:p>
            <a:pPr lvl="0"/>
            <a:r>
              <a:rPr lang="cs-CZ" u="sng" dirty="0" err="1">
                <a:hlinkClick r:id="rId8" tooltip="McKinsey 7S"/>
              </a:rPr>
              <a:t>McKinsey</a:t>
            </a:r>
            <a:r>
              <a:rPr lang="cs-CZ" u="sng" dirty="0">
                <a:hlinkClick r:id="rId8" tooltip="McKinsey 7S"/>
              </a:rPr>
              <a:t> 7S</a:t>
            </a:r>
            <a:endParaRPr lang="cs-CZ" dirty="0"/>
          </a:p>
          <a:p>
            <a:pPr lvl="0"/>
            <a:r>
              <a:rPr lang="cs-CZ" u="sng" dirty="0" err="1">
                <a:hlinkClick r:id="rId9" tooltip="Mintzbergův paradox (Paradox of Mintzberg)"/>
              </a:rPr>
              <a:t>Mintzbergův</a:t>
            </a:r>
            <a:r>
              <a:rPr lang="cs-CZ" u="sng" dirty="0">
                <a:hlinkClick r:id="rId9" tooltip="Mintzbergův paradox (Paradox of Mintzberg)"/>
              </a:rPr>
              <a:t> paradox (Paradox </a:t>
            </a:r>
            <a:r>
              <a:rPr lang="cs-CZ" u="sng" dirty="0" err="1">
                <a:hlinkClick r:id="rId9" tooltip="Mintzbergův paradox (Paradox of Mintzberg)"/>
              </a:rPr>
              <a:t>of</a:t>
            </a:r>
            <a:r>
              <a:rPr lang="cs-CZ" u="sng" dirty="0">
                <a:hlinkClick r:id="rId9" tooltip="Mintzbergův paradox (Paradox of Mintzberg)"/>
              </a:rPr>
              <a:t> </a:t>
            </a:r>
            <a:r>
              <a:rPr lang="cs-CZ" u="sng" dirty="0" err="1">
                <a:hlinkClick r:id="rId9" tooltip="Mintzbergův paradox (Paradox of Mintzberg)"/>
              </a:rPr>
              <a:t>Mintzberg</a:t>
            </a:r>
            <a:r>
              <a:rPr lang="cs-CZ" u="sng" dirty="0">
                <a:hlinkClick r:id="rId9" tooltip="Mintzbergův paradox (Paradox of Mintzberg)"/>
              </a:rPr>
              <a:t>)</a:t>
            </a:r>
            <a:endParaRPr lang="cs-CZ" dirty="0"/>
          </a:p>
          <a:p>
            <a:pPr lvl="0"/>
            <a:r>
              <a:rPr lang="cs-CZ" u="sng" dirty="0">
                <a:hlinkClick r:id="rId10" tooltip="MIT 90's"/>
              </a:rPr>
              <a:t>MIT 90’s</a:t>
            </a:r>
            <a:endParaRPr lang="cs-CZ" dirty="0"/>
          </a:p>
          <a:p>
            <a:pPr lvl="0"/>
            <a:r>
              <a:rPr lang="cs-CZ" u="sng" dirty="0">
                <a:hlinkClick r:id="rId11" tooltip="Organizační architektura (Organizational Architecture)"/>
              </a:rPr>
              <a:t>Organizační architektura (</a:t>
            </a:r>
            <a:r>
              <a:rPr lang="cs-CZ" u="sng" dirty="0" err="1">
                <a:hlinkClick r:id="rId11" tooltip="Organizační architektura (Organizational Architecture)"/>
              </a:rPr>
              <a:t>Organizational</a:t>
            </a:r>
            <a:r>
              <a:rPr lang="cs-CZ" u="sng" dirty="0">
                <a:hlinkClick r:id="rId11" tooltip="Organizační architektura (Organizational Architecture)"/>
              </a:rPr>
              <a:t> </a:t>
            </a:r>
            <a:r>
              <a:rPr lang="cs-CZ" u="sng" dirty="0" err="1">
                <a:hlinkClick r:id="rId11" tooltip="Organizační architektura (Organizational Architecture)"/>
              </a:rPr>
              <a:t>Architecture</a:t>
            </a:r>
            <a:r>
              <a:rPr lang="cs-CZ" u="sng" dirty="0">
                <a:hlinkClick r:id="rId11" tooltip="Organizační architektura (Organizational Architecture)"/>
              </a:rPr>
              <a:t>)</a:t>
            </a:r>
            <a:endParaRPr lang="cs-CZ" dirty="0"/>
          </a:p>
          <a:p>
            <a:pPr lvl="0"/>
            <a:r>
              <a:rPr lang="cs-CZ" u="sng" dirty="0">
                <a:hlinkClick r:id="rId12" tooltip="Popis pracovního místa (Job Description)"/>
              </a:rPr>
              <a:t>Popis pracovního místa (Job </a:t>
            </a:r>
            <a:r>
              <a:rPr lang="cs-CZ" u="sng" dirty="0" err="1">
                <a:hlinkClick r:id="rId12" tooltip="Popis pracovního místa (Job Description)"/>
              </a:rPr>
              <a:t>Description</a:t>
            </a:r>
            <a:r>
              <a:rPr lang="cs-CZ" u="sng" dirty="0">
                <a:hlinkClick r:id="rId12" tooltip="Popis pracovního místa (Job Description)"/>
              </a:rPr>
              <a:t>)</a:t>
            </a:r>
            <a:endParaRPr lang="cs-CZ" dirty="0"/>
          </a:p>
          <a:p>
            <a:pPr lvl="0"/>
            <a:r>
              <a:rPr lang="cs-CZ" u="sng" dirty="0">
                <a:hlinkClick r:id="rId13" tooltip="Princip strategie → struktura (Principle of Strategy → Structure)"/>
              </a:rPr>
              <a:t>Princip strategie → struktura (</a:t>
            </a:r>
            <a:r>
              <a:rPr lang="cs-CZ" u="sng" dirty="0" err="1">
                <a:hlinkClick r:id="rId13" tooltip="Princip strategie → struktura (Principle of Strategy → Structure)"/>
              </a:rPr>
              <a:t>Principle</a:t>
            </a:r>
            <a:r>
              <a:rPr lang="cs-CZ" u="sng" dirty="0">
                <a:hlinkClick r:id="rId13" tooltip="Princip strategie → struktura (Principle of Strategy → Structure)"/>
              </a:rPr>
              <a:t> </a:t>
            </a:r>
            <a:r>
              <a:rPr lang="cs-CZ" u="sng" dirty="0" err="1">
                <a:hlinkClick r:id="rId13" tooltip="Princip strategie → struktura (Principle of Strategy → Structure)"/>
              </a:rPr>
              <a:t>of</a:t>
            </a:r>
            <a:r>
              <a:rPr lang="cs-CZ" u="sng" dirty="0">
                <a:hlinkClick r:id="rId13" tooltip="Princip strategie → struktura (Principle of Strategy → Structure)"/>
              </a:rPr>
              <a:t> </a:t>
            </a:r>
            <a:r>
              <a:rPr lang="cs-CZ" u="sng" dirty="0" err="1">
                <a:hlinkClick r:id="rId13" tooltip="Princip strategie → struktura (Principle of Strategy → Structure)"/>
              </a:rPr>
              <a:t>Strategy</a:t>
            </a:r>
            <a:r>
              <a:rPr lang="cs-CZ" u="sng" dirty="0">
                <a:hlinkClick r:id="rId13" tooltip="Princip strategie → struktura (Principle of Strategy → Structure)"/>
              </a:rPr>
              <a:t> → </a:t>
            </a:r>
            <a:r>
              <a:rPr lang="cs-CZ" u="sng" dirty="0" err="1">
                <a:hlinkClick r:id="rId13" tooltip="Princip strategie → struktura (Principle of Strategy → Structure)"/>
              </a:rPr>
              <a:t>Structure</a:t>
            </a:r>
            <a:r>
              <a:rPr lang="cs-CZ" u="sng" dirty="0">
                <a:hlinkClick r:id="rId13" tooltip="Princip strategie → struktura (Principle of Strategy → Structure)"/>
              </a:rPr>
              <a:t>)</a:t>
            </a:r>
            <a:endParaRPr lang="cs-CZ" dirty="0"/>
          </a:p>
          <a:p>
            <a:pPr lvl="0"/>
            <a:r>
              <a:rPr lang="cs-CZ" u="sng" dirty="0">
                <a:hlinkClick r:id="rId14" tooltip="Profily rolí"/>
              </a:rPr>
              <a:t>Profily rolí</a:t>
            </a:r>
            <a:endParaRPr lang="cs-CZ" dirty="0"/>
          </a:p>
          <a:p>
            <a:pPr lvl="0"/>
            <a:r>
              <a:rPr lang="cs-CZ" u="sng" dirty="0" err="1">
                <a:hlinkClick r:id="rId15" tooltip="Reinženýring procesů (Reengineering)"/>
              </a:rPr>
              <a:t>Reengineering</a:t>
            </a:r>
            <a:endParaRPr lang="cs-CZ" dirty="0"/>
          </a:p>
          <a:p>
            <a:pPr lvl="0"/>
            <a:r>
              <a:rPr lang="cs-CZ" u="sng" dirty="0" err="1">
                <a:hlinkClick r:id="rId16" tooltip="Sloanův filtr, Sloanův princip (Sloan's Filter, Sloan's Principle)"/>
              </a:rPr>
              <a:t>Sloanův</a:t>
            </a:r>
            <a:r>
              <a:rPr lang="cs-CZ" u="sng" dirty="0">
                <a:hlinkClick r:id="rId16" tooltip="Sloanův filtr, Sloanův princip (Sloan's Filter, Sloan's Principle)"/>
              </a:rPr>
              <a:t> filtr</a:t>
            </a:r>
            <a:endParaRPr lang="cs-CZ" dirty="0"/>
          </a:p>
          <a:p>
            <a:pPr lvl="0"/>
            <a:r>
              <a:rPr lang="cs-CZ" u="sng" dirty="0">
                <a:hlinkClick r:id="rId17" tooltip="Specifikace pracovního místa"/>
              </a:rPr>
              <a:t>Specifikace pracovního místa</a:t>
            </a:r>
            <a:endParaRPr lang="cs-CZ" dirty="0"/>
          </a:p>
          <a:p>
            <a:pPr lvl="0"/>
            <a:r>
              <a:rPr lang="cs-CZ" u="sng" dirty="0">
                <a:hlinkClick r:id="rId18" tooltip="Systémový přístup k organizaci a jejímu řízení"/>
              </a:rPr>
              <a:t>Systémový přístup</a:t>
            </a:r>
            <a:endParaRPr lang="cs-CZ" dirty="0"/>
          </a:p>
          <a:p>
            <a:pPr lvl="0"/>
            <a:r>
              <a:rPr lang="cs-CZ" u="sng" dirty="0">
                <a:hlinkClick r:id="rId19" tooltip="Techniky dekompozice organizace"/>
              </a:rPr>
              <a:t>Techniky dekompozice organizace</a:t>
            </a:r>
            <a:endParaRPr lang="cs-CZ" dirty="0"/>
          </a:p>
        </p:txBody>
      </p:sp>
    </p:spTree>
    <p:extLst>
      <p:ext uri="{BB962C8B-B14F-4D97-AF65-F5344CB8AC3E}">
        <p14:creationId xmlns:p14="http://schemas.microsoft.com/office/powerpoint/2010/main" val="3303055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188641"/>
            <a:ext cx="7992888" cy="4247317"/>
          </a:xfrm>
          <a:prstGeom prst="rect">
            <a:avLst/>
          </a:prstGeom>
        </p:spPr>
        <p:txBody>
          <a:bodyPr wrap="square">
            <a:spAutoFit/>
          </a:bodyPr>
          <a:lstStyle/>
          <a:p>
            <a:r>
              <a:rPr lang="cs-CZ" b="1" dirty="0"/>
              <a:t>Rozhodování (</a:t>
            </a:r>
            <a:r>
              <a:rPr lang="cs-CZ" b="1" dirty="0" err="1"/>
              <a:t>Decision</a:t>
            </a:r>
            <a:r>
              <a:rPr lang="cs-CZ" b="1" dirty="0"/>
              <a:t> </a:t>
            </a:r>
            <a:r>
              <a:rPr lang="cs-CZ" b="1" dirty="0" err="1"/>
              <a:t>Making</a:t>
            </a:r>
            <a:r>
              <a:rPr lang="cs-CZ" b="1" dirty="0"/>
              <a:t>)</a:t>
            </a:r>
            <a:endParaRPr lang="cs-CZ" dirty="0"/>
          </a:p>
          <a:p>
            <a:r>
              <a:rPr lang="cs-CZ" dirty="0"/>
              <a:t>Co je Rozhodování (</a:t>
            </a:r>
            <a:r>
              <a:rPr lang="cs-CZ" dirty="0" err="1"/>
              <a:t>Decision</a:t>
            </a:r>
            <a:r>
              <a:rPr lang="cs-CZ" dirty="0"/>
              <a:t> </a:t>
            </a:r>
            <a:r>
              <a:rPr lang="cs-CZ" dirty="0" err="1"/>
              <a:t>Making</a:t>
            </a:r>
            <a:r>
              <a:rPr lang="cs-CZ" dirty="0"/>
              <a:t>)</a:t>
            </a:r>
          </a:p>
          <a:p>
            <a:r>
              <a:rPr lang="cs-CZ" dirty="0"/>
              <a:t>Rozhodování patří mezi klíčové manažerské funkce (funkce managementu) a proto se týká všech oborů a aspektů organizace. Rozhodování je podstatou práce manažerů, podobně jako související řešení problémů.</a:t>
            </a:r>
          </a:p>
          <a:p>
            <a:r>
              <a:rPr lang="cs-CZ" dirty="0"/>
              <a:t> </a:t>
            </a:r>
          </a:p>
          <a:p>
            <a:r>
              <a:rPr lang="cs-CZ" b="1" dirty="0"/>
              <a:t>Rozhodování</a:t>
            </a:r>
            <a:r>
              <a:rPr lang="cs-CZ" dirty="0"/>
              <a:t> patří mezi klíčové </a:t>
            </a:r>
            <a:r>
              <a:rPr lang="cs-CZ" u="sng" dirty="0">
                <a:hlinkClick r:id="rId2" tooltip="Manažerské funkce / činnosti (Managerial Functions / Activities)"/>
              </a:rPr>
              <a:t>manažerské funkce</a:t>
            </a:r>
            <a:r>
              <a:rPr lang="cs-CZ" dirty="0"/>
              <a:t> (</a:t>
            </a:r>
            <a:r>
              <a:rPr lang="cs-CZ" b="1" dirty="0"/>
              <a:t>funkce managementu</a:t>
            </a:r>
            <a:r>
              <a:rPr lang="cs-CZ" dirty="0"/>
              <a:t>) a proto se týká všech oborů a aspektů organizace: </a:t>
            </a:r>
            <a:r>
              <a:rPr lang="cs-CZ" u="sng" dirty="0">
                <a:hlinkClick r:id="rId3" tooltip="Finanční řízení a ekonomika firmy"/>
              </a:rPr>
              <a:t>Ekonomika a finance</a:t>
            </a:r>
            <a:r>
              <a:rPr lang="cs-CZ" dirty="0"/>
              <a:t>, </a:t>
            </a:r>
            <a:r>
              <a:rPr lang="cs-CZ" u="sng" dirty="0">
                <a:hlinkClick r:id="rId4" tooltip="Informatika a řízení ICT (Informatics)"/>
              </a:rPr>
              <a:t>Informatika</a:t>
            </a:r>
            <a:r>
              <a:rPr lang="cs-CZ" dirty="0"/>
              <a:t>, </a:t>
            </a:r>
            <a:r>
              <a:rPr lang="cs-CZ" u="sng" dirty="0">
                <a:hlinkClick r:id="rId5" tooltip="Řízení kvality (Quality Management)"/>
              </a:rPr>
              <a:t>Kvalita</a:t>
            </a:r>
            <a:r>
              <a:rPr lang="cs-CZ" dirty="0"/>
              <a:t>, </a:t>
            </a:r>
            <a:r>
              <a:rPr lang="cs-CZ" u="sng" dirty="0">
                <a:hlinkClick r:id="rId6" tooltip="Personalistika a řízení lidských zdrojů (Human Resources Management)"/>
              </a:rPr>
              <a:t>Lidské zdroje</a:t>
            </a:r>
            <a:r>
              <a:rPr lang="cs-CZ" dirty="0"/>
              <a:t>, </a:t>
            </a:r>
            <a:r>
              <a:rPr lang="cs-CZ" u="sng" dirty="0">
                <a:hlinkClick r:id="rId7" tooltip="Logistika a doprava"/>
              </a:rPr>
              <a:t>Logistika a doprava</a:t>
            </a:r>
            <a:r>
              <a:rPr lang="cs-CZ" dirty="0"/>
              <a:t>, </a:t>
            </a:r>
            <a:r>
              <a:rPr lang="cs-CZ" u="sng" dirty="0">
                <a:hlinkClick r:id="rId8" tooltip="Řízení organizace (Organizational Management)"/>
              </a:rPr>
              <a:t>Management organizace</a:t>
            </a:r>
            <a:r>
              <a:rPr lang="cs-CZ" dirty="0"/>
              <a:t>, </a:t>
            </a:r>
            <a:r>
              <a:rPr lang="cs-CZ" u="sng" dirty="0">
                <a:hlinkClick r:id="rId9" tooltip="Marketing"/>
              </a:rPr>
              <a:t>Marketing</a:t>
            </a:r>
            <a:r>
              <a:rPr lang="cs-CZ" dirty="0"/>
              <a:t>, </a:t>
            </a:r>
            <a:r>
              <a:rPr lang="cs-CZ" u="sng" dirty="0">
                <a:hlinkClick r:id="rId10" tooltip="Řízení služeb (Service Management)"/>
              </a:rPr>
              <a:t>Služby</a:t>
            </a:r>
            <a:r>
              <a:rPr lang="cs-CZ" dirty="0"/>
              <a:t>, </a:t>
            </a:r>
            <a:r>
              <a:rPr lang="cs-CZ" u="sng" dirty="0">
                <a:hlinkClick r:id="rId11" tooltip="Řízení výroby (Production Management)"/>
              </a:rPr>
              <a:t>Výroba</a:t>
            </a:r>
            <a:r>
              <a:rPr lang="cs-CZ" dirty="0"/>
              <a:t>.</a:t>
            </a:r>
          </a:p>
          <a:p>
            <a:r>
              <a:rPr lang="cs-CZ" b="1" dirty="0"/>
              <a:t>Rozhodování</a:t>
            </a:r>
            <a:r>
              <a:rPr lang="cs-CZ" dirty="0"/>
              <a:t> (</a:t>
            </a:r>
            <a:r>
              <a:rPr lang="cs-CZ" b="1" dirty="0" err="1"/>
              <a:t>Decision</a:t>
            </a:r>
            <a:r>
              <a:rPr lang="cs-CZ" b="1" dirty="0"/>
              <a:t> </a:t>
            </a:r>
            <a:r>
              <a:rPr lang="cs-CZ" b="1" dirty="0" err="1"/>
              <a:t>Making</a:t>
            </a:r>
            <a:r>
              <a:rPr lang="cs-CZ" dirty="0"/>
              <a:t>) je podstatou práce </a:t>
            </a:r>
            <a:r>
              <a:rPr lang="cs-CZ" u="sng" dirty="0">
                <a:hlinkClick r:id="rId12" tooltip="Manažer (Manager)"/>
              </a:rPr>
              <a:t>manažerů</a:t>
            </a:r>
            <a:r>
              <a:rPr lang="cs-CZ" dirty="0"/>
              <a:t>, podobně jako související </a:t>
            </a:r>
            <a:r>
              <a:rPr lang="cs-CZ" u="sng" dirty="0">
                <a:hlinkClick r:id="rId13" tooltip="Řešení problémů (Problem Solving)"/>
              </a:rPr>
              <a:t>řešení problémů</a:t>
            </a:r>
            <a:r>
              <a:rPr lang="cs-CZ" dirty="0"/>
              <a:t> (</a:t>
            </a:r>
            <a:r>
              <a:rPr lang="cs-CZ" b="1" dirty="0" err="1"/>
              <a:t>Problem</a:t>
            </a:r>
            <a:r>
              <a:rPr lang="cs-CZ" b="1" dirty="0"/>
              <a:t> </a:t>
            </a:r>
            <a:r>
              <a:rPr lang="cs-CZ" b="1" dirty="0" err="1"/>
              <a:t>Solving</a:t>
            </a:r>
            <a:r>
              <a:rPr lang="cs-CZ" dirty="0"/>
              <a:t>).</a:t>
            </a:r>
          </a:p>
          <a:p>
            <a:r>
              <a:rPr lang="cs-CZ" dirty="0"/>
              <a:t>Samotné rozhodování a řešení problémů je předmětem několika oborů - </a:t>
            </a:r>
            <a:r>
              <a:rPr lang="cs-CZ" b="1" dirty="0"/>
              <a:t>kognitivní psychologie</a:t>
            </a:r>
            <a:r>
              <a:rPr lang="cs-CZ" dirty="0"/>
              <a:t>, </a:t>
            </a:r>
            <a:r>
              <a:rPr lang="cs-CZ" b="1" dirty="0"/>
              <a:t>kognitivní vědy</a:t>
            </a:r>
            <a:r>
              <a:rPr lang="cs-CZ" dirty="0"/>
              <a:t>, </a:t>
            </a:r>
            <a:r>
              <a:rPr lang="cs-CZ" u="sng" dirty="0">
                <a:hlinkClick r:id="rId14" tooltip="Ekonomie (Economics)"/>
              </a:rPr>
              <a:t>ekonomie</a:t>
            </a:r>
            <a:r>
              <a:rPr lang="cs-CZ" dirty="0"/>
              <a:t> a </a:t>
            </a:r>
            <a:r>
              <a:rPr lang="cs-CZ" u="sng" dirty="0">
                <a:hlinkClick r:id="rId15" tooltip="Ekonomika (Economy)"/>
              </a:rPr>
              <a:t>ekonomiky</a:t>
            </a:r>
            <a:r>
              <a:rPr lang="cs-CZ" dirty="0"/>
              <a:t>, </a:t>
            </a:r>
            <a:r>
              <a:rPr lang="cs-CZ" b="1" dirty="0"/>
              <a:t>teorie rozhodování</a:t>
            </a:r>
            <a:r>
              <a:rPr lang="cs-CZ" dirty="0"/>
              <a:t> a </a:t>
            </a:r>
            <a:r>
              <a:rPr lang="cs-CZ" b="1" dirty="0"/>
              <a:t>umělé inteligence</a:t>
            </a:r>
            <a:r>
              <a:rPr lang="cs-CZ" dirty="0"/>
              <a:t>.</a:t>
            </a:r>
          </a:p>
        </p:txBody>
      </p:sp>
    </p:spTree>
    <p:extLst>
      <p:ext uri="{BB962C8B-B14F-4D97-AF65-F5344CB8AC3E}">
        <p14:creationId xmlns:p14="http://schemas.microsoft.com/office/powerpoint/2010/main" val="581238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260647"/>
            <a:ext cx="6318448" cy="6677005"/>
          </a:xfrm>
          <a:prstGeom prst="rect">
            <a:avLst/>
          </a:prstGeom>
        </p:spPr>
        <p:txBody>
          <a:bodyPr wrap="square">
            <a:spAutoFit/>
          </a:bodyPr>
          <a:lstStyle/>
          <a:p>
            <a:r>
              <a:rPr lang="cs-CZ" dirty="0"/>
              <a:t>Související pojmy a metody:</a:t>
            </a:r>
          </a:p>
          <a:p>
            <a:pPr lvl="0"/>
            <a:r>
              <a:rPr lang="cs-CZ" u="sng" dirty="0">
                <a:hlinkClick r:id="rId2"/>
              </a:rPr>
              <a:t>Brainstorming</a:t>
            </a:r>
            <a:endParaRPr lang="cs-CZ" dirty="0"/>
          </a:p>
          <a:p>
            <a:pPr lvl="0"/>
            <a:r>
              <a:rPr lang="cs-CZ" u="sng" dirty="0" err="1">
                <a:hlinkClick r:id="rId3"/>
              </a:rPr>
              <a:t>Davidsonův</a:t>
            </a:r>
            <a:r>
              <a:rPr lang="cs-CZ" u="sng" dirty="0">
                <a:hlinkClick r:id="rId3"/>
              </a:rPr>
              <a:t> zlom</a:t>
            </a:r>
            <a:endParaRPr lang="cs-CZ" dirty="0"/>
          </a:p>
          <a:p>
            <a:pPr lvl="0"/>
            <a:r>
              <a:rPr lang="cs-CZ" u="sng" dirty="0">
                <a:hlinkClick r:id="rId4"/>
              </a:rPr>
              <a:t>Diferenční analýza (Gap analýza)</a:t>
            </a:r>
            <a:endParaRPr lang="cs-CZ" dirty="0"/>
          </a:p>
          <a:p>
            <a:pPr lvl="0"/>
            <a:r>
              <a:rPr lang="cs-CZ" u="sng" dirty="0">
                <a:hlinkClick r:id="rId5"/>
              </a:rPr>
              <a:t>Dopadové analýzy (</a:t>
            </a:r>
            <a:r>
              <a:rPr lang="cs-CZ" u="sng" dirty="0" err="1">
                <a:hlinkClick r:id="rId5"/>
              </a:rPr>
              <a:t>Impact</a:t>
            </a:r>
            <a:r>
              <a:rPr lang="cs-CZ" u="sng" dirty="0">
                <a:hlinkClick r:id="rId5"/>
              </a:rPr>
              <a:t> </a:t>
            </a:r>
            <a:r>
              <a:rPr lang="cs-CZ" u="sng" dirty="0" err="1">
                <a:hlinkClick r:id="rId5"/>
              </a:rPr>
              <a:t>Analysis</a:t>
            </a:r>
            <a:r>
              <a:rPr lang="cs-CZ" u="sng" dirty="0">
                <a:hlinkClick r:id="rId5"/>
              </a:rPr>
              <a:t>)</a:t>
            </a:r>
            <a:endParaRPr lang="cs-CZ" dirty="0"/>
          </a:p>
          <a:p>
            <a:pPr lvl="0"/>
            <a:r>
              <a:rPr lang="cs-CZ" u="sng" dirty="0" err="1">
                <a:hlinkClick r:id="rId6"/>
              </a:rPr>
              <a:t>Eisenhowerův</a:t>
            </a:r>
            <a:r>
              <a:rPr lang="cs-CZ" u="sng" dirty="0">
                <a:hlinkClick r:id="rId6"/>
              </a:rPr>
              <a:t> princip důležitosti a naléhavosti (</a:t>
            </a:r>
            <a:r>
              <a:rPr lang="cs-CZ" u="sng" dirty="0" err="1">
                <a:hlinkClick r:id="rId6"/>
              </a:rPr>
              <a:t>Eisenhower's</a:t>
            </a:r>
            <a:r>
              <a:rPr lang="cs-CZ" u="sng" dirty="0">
                <a:hlinkClick r:id="rId6"/>
              </a:rPr>
              <a:t> Urgent </a:t>
            </a:r>
            <a:r>
              <a:rPr lang="cs-CZ" u="sng" dirty="0" err="1">
                <a:hlinkClick r:id="rId6"/>
              </a:rPr>
              <a:t>or</a:t>
            </a:r>
            <a:r>
              <a:rPr lang="cs-CZ" u="sng" dirty="0">
                <a:hlinkClick r:id="rId6"/>
              </a:rPr>
              <a:t> </a:t>
            </a:r>
            <a:r>
              <a:rPr lang="cs-CZ" u="sng" dirty="0" err="1">
                <a:hlinkClick r:id="rId6"/>
              </a:rPr>
              <a:t>Important</a:t>
            </a:r>
            <a:r>
              <a:rPr lang="cs-CZ" u="sng" dirty="0">
                <a:hlinkClick r:id="rId6"/>
              </a:rPr>
              <a:t> </a:t>
            </a:r>
            <a:r>
              <a:rPr lang="cs-CZ" u="sng" dirty="0" err="1">
                <a:hlinkClick r:id="rId6"/>
              </a:rPr>
              <a:t>Principle</a:t>
            </a:r>
            <a:r>
              <a:rPr lang="cs-CZ" u="sng" dirty="0">
                <a:hlinkClick r:id="rId6"/>
              </a:rPr>
              <a:t>)</a:t>
            </a:r>
            <a:endParaRPr lang="cs-CZ" dirty="0"/>
          </a:p>
          <a:p>
            <a:pPr lvl="0"/>
            <a:r>
              <a:rPr lang="cs-CZ" u="sng" dirty="0">
                <a:hlinkClick r:id="rId7"/>
              </a:rPr>
              <a:t>Inkubační doba (</a:t>
            </a:r>
            <a:r>
              <a:rPr lang="cs-CZ" u="sng" dirty="0" err="1">
                <a:hlinkClick r:id="rId7"/>
              </a:rPr>
              <a:t>Incubation</a:t>
            </a:r>
            <a:r>
              <a:rPr lang="cs-CZ" u="sng" dirty="0">
                <a:hlinkClick r:id="rId7"/>
              </a:rPr>
              <a:t>)</a:t>
            </a:r>
            <a:endParaRPr lang="cs-CZ" dirty="0"/>
          </a:p>
          <a:p>
            <a:pPr lvl="0"/>
            <a:r>
              <a:rPr lang="cs-CZ" u="sng" dirty="0">
                <a:hlinkClick r:id="rId8"/>
              </a:rPr>
              <a:t>Kognitivní styl (</a:t>
            </a:r>
            <a:r>
              <a:rPr lang="cs-CZ" u="sng" dirty="0" err="1">
                <a:hlinkClick r:id="rId8"/>
              </a:rPr>
              <a:t>Cognitive</a:t>
            </a:r>
            <a:r>
              <a:rPr lang="cs-CZ" u="sng" dirty="0">
                <a:hlinkClick r:id="rId8"/>
              </a:rPr>
              <a:t> Style)</a:t>
            </a:r>
            <a:endParaRPr lang="cs-CZ" dirty="0"/>
          </a:p>
          <a:p>
            <a:pPr lvl="0"/>
            <a:r>
              <a:rPr lang="cs-CZ" u="sng" dirty="0">
                <a:hlinkClick r:id="rId9"/>
              </a:rPr>
              <a:t>Mentální mapy (Mind </a:t>
            </a:r>
            <a:r>
              <a:rPr lang="cs-CZ" u="sng" dirty="0" err="1">
                <a:hlinkClick r:id="rId9"/>
              </a:rPr>
              <a:t>Maps</a:t>
            </a:r>
            <a:r>
              <a:rPr lang="cs-CZ" u="sng" dirty="0">
                <a:hlinkClick r:id="rId9"/>
              </a:rPr>
              <a:t>)</a:t>
            </a:r>
            <a:endParaRPr lang="cs-CZ" dirty="0"/>
          </a:p>
          <a:p>
            <a:pPr lvl="0"/>
            <a:r>
              <a:rPr lang="cs-CZ" u="sng" dirty="0" err="1">
                <a:hlinkClick r:id="rId10"/>
              </a:rPr>
              <a:t>Metakognice</a:t>
            </a:r>
            <a:endParaRPr lang="cs-CZ" dirty="0"/>
          </a:p>
          <a:p>
            <a:pPr lvl="0"/>
            <a:r>
              <a:rPr lang="cs-CZ" u="sng" dirty="0" err="1">
                <a:hlinkClick r:id="rId11"/>
              </a:rPr>
              <a:t>Mintzbergův</a:t>
            </a:r>
            <a:r>
              <a:rPr lang="cs-CZ" u="sng" dirty="0">
                <a:hlinkClick r:id="rId11"/>
              </a:rPr>
              <a:t> paradox (Paradox </a:t>
            </a:r>
            <a:r>
              <a:rPr lang="cs-CZ" u="sng" dirty="0" err="1">
                <a:hlinkClick r:id="rId11"/>
              </a:rPr>
              <a:t>of</a:t>
            </a:r>
            <a:r>
              <a:rPr lang="cs-CZ" u="sng" dirty="0">
                <a:hlinkClick r:id="rId11"/>
              </a:rPr>
              <a:t> </a:t>
            </a:r>
            <a:r>
              <a:rPr lang="cs-CZ" u="sng" dirty="0" err="1">
                <a:hlinkClick r:id="rId11"/>
              </a:rPr>
              <a:t>Mintzberg</a:t>
            </a:r>
            <a:r>
              <a:rPr lang="cs-CZ" u="sng" dirty="0">
                <a:hlinkClick r:id="rId11"/>
              </a:rPr>
              <a:t>)</a:t>
            </a:r>
            <a:endParaRPr lang="cs-CZ" dirty="0"/>
          </a:p>
          <a:p>
            <a:pPr lvl="0"/>
            <a:r>
              <a:rPr lang="cs-CZ" u="sng" dirty="0" err="1">
                <a:hlinkClick r:id="rId12"/>
              </a:rPr>
              <a:t>Paretovo</a:t>
            </a:r>
            <a:r>
              <a:rPr lang="cs-CZ" u="sng" dirty="0">
                <a:hlinkClick r:id="rId12"/>
              </a:rPr>
              <a:t> pravidlo (Pravidlo 80/20)</a:t>
            </a:r>
            <a:endParaRPr lang="cs-CZ" dirty="0"/>
          </a:p>
          <a:p>
            <a:pPr lvl="0"/>
            <a:r>
              <a:rPr lang="cs-CZ" u="sng" dirty="0">
                <a:hlinkClick r:id="rId13"/>
              </a:rPr>
              <a:t>PESTLE analýza</a:t>
            </a:r>
            <a:endParaRPr lang="cs-CZ" dirty="0"/>
          </a:p>
          <a:p>
            <a:pPr lvl="0"/>
            <a:r>
              <a:rPr lang="cs-CZ" u="sng" dirty="0">
                <a:hlinkClick r:id="rId14"/>
              </a:rPr>
              <a:t>Princip </a:t>
            </a:r>
            <a:r>
              <a:rPr lang="cs-CZ" u="sng" dirty="0" err="1">
                <a:hlinkClick r:id="rId14"/>
              </a:rPr>
              <a:t>ekvifinality</a:t>
            </a:r>
            <a:r>
              <a:rPr lang="cs-CZ" u="sng" dirty="0">
                <a:hlinkClick r:id="rId14"/>
              </a:rPr>
              <a:t> (</a:t>
            </a:r>
            <a:r>
              <a:rPr lang="cs-CZ" u="sng" dirty="0" err="1">
                <a:hlinkClick r:id="rId14"/>
              </a:rPr>
              <a:t>Equifinality</a:t>
            </a:r>
            <a:r>
              <a:rPr lang="cs-CZ" u="sng" dirty="0">
                <a:hlinkClick r:id="rId14"/>
              </a:rPr>
              <a:t> </a:t>
            </a:r>
            <a:r>
              <a:rPr lang="cs-CZ" u="sng" dirty="0" err="1">
                <a:hlinkClick r:id="rId14"/>
              </a:rPr>
              <a:t>Principle</a:t>
            </a:r>
            <a:r>
              <a:rPr lang="cs-CZ" u="sng" dirty="0">
                <a:hlinkClick r:id="rId14"/>
              </a:rPr>
              <a:t>)</a:t>
            </a:r>
            <a:endParaRPr lang="cs-CZ" dirty="0"/>
          </a:p>
          <a:p>
            <a:pPr lvl="0"/>
            <a:r>
              <a:rPr lang="cs-CZ" u="sng" dirty="0">
                <a:hlinkClick r:id="rId15"/>
              </a:rPr>
              <a:t>Skupinové myšlení (</a:t>
            </a:r>
            <a:r>
              <a:rPr lang="cs-CZ" u="sng" dirty="0" err="1">
                <a:hlinkClick r:id="rId15"/>
              </a:rPr>
              <a:t>Groupthink</a:t>
            </a:r>
            <a:r>
              <a:rPr lang="cs-CZ" u="sng" dirty="0">
                <a:hlinkClick r:id="rId15"/>
              </a:rPr>
              <a:t>)</a:t>
            </a:r>
            <a:endParaRPr lang="cs-CZ" dirty="0"/>
          </a:p>
          <a:p>
            <a:pPr lvl="0"/>
            <a:r>
              <a:rPr lang="cs-CZ" u="sng" dirty="0">
                <a:hlinkClick r:id="rId15"/>
              </a:rPr>
              <a:t>Skupinové myšlení (</a:t>
            </a:r>
            <a:r>
              <a:rPr lang="cs-CZ" u="sng" dirty="0" err="1">
                <a:hlinkClick r:id="rId15"/>
              </a:rPr>
              <a:t>Groupthink</a:t>
            </a:r>
            <a:r>
              <a:rPr lang="cs-CZ" u="sng" dirty="0">
                <a:hlinkClick r:id="rId15"/>
              </a:rPr>
              <a:t>)</a:t>
            </a:r>
            <a:endParaRPr lang="cs-CZ" dirty="0"/>
          </a:p>
          <a:p>
            <a:pPr lvl="0"/>
            <a:r>
              <a:rPr lang="cs-CZ" u="sng" dirty="0" err="1">
                <a:hlinkClick r:id="rId16"/>
              </a:rPr>
              <a:t>Sloanův</a:t>
            </a:r>
            <a:r>
              <a:rPr lang="cs-CZ" u="sng" dirty="0">
                <a:hlinkClick r:id="rId16"/>
              </a:rPr>
              <a:t> filtr, </a:t>
            </a:r>
            <a:r>
              <a:rPr lang="cs-CZ" u="sng" dirty="0" err="1">
                <a:hlinkClick r:id="rId16"/>
              </a:rPr>
              <a:t>Sloanův</a:t>
            </a:r>
            <a:r>
              <a:rPr lang="cs-CZ" u="sng" dirty="0">
                <a:hlinkClick r:id="rId16"/>
              </a:rPr>
              <a:t> princip (</a:t>
            </a:r>
            <a:r>
              <a:rPr lang="cs-CZ" u="sng" dirty="0" err="1">
                <a:hlinkClick r:id="rId16"/>
              </a:rPr>
              <a:t>Sloan's</a:t>
            </a:r>
            <a:r>
              <a:rPr lang="cs-CZ" u="sng" dirty="0">
                <a:hlinkClick r:id="rId16"/>
              </a:rPr>
              <a:t> </a:t>
            </a:r>
            <a:r>
              <a:rPr lang="cs-CZ" u="sng" dirty="0" err="1">
                <a:hlinkClick r:id="rId16"/>
              </a:rPr>
              <a:t>Filter</a:t>
            </a:r>
            <a:r>
              <a:rPr lang="cs-CZ" u="sng" dirty="0">
                <a:hlinkClick r:id="rId16"/>
              </a:rPr>
              <a:t>, </a:t>
            </a:r>
            <a:r>
              <a:rPr lang="cs-CZ" u="sng" dirty="0" err="1">
                <a:hlinkClick r:id="rId16"/>
              </a:rPr>
              <a:t>Sloan's</a:t>
            </a:r>
            <a:r>
              <a:rPr lang="cs-CZ" u="sng" dirty="0">
                <a:hlinkClick r:id="rId16"/>
              </a:rPr>
              <a:t> </a:t>
            </a:r>
            <a:r>
              <a:rPr lang="cs-CZ" u="sng" dirty="0" err="1">
                <a:hlinkClick r:id="rId16"/>
              </a:rPr>
              <a:t>Principle</a:t>
            </a:r>
            <a:r>
              <a:rPr lang="cs-CZ" u="sng" dirty="0">
                <a:hlinkClick r:id="rId16"/>
              </a:rPr>
              <a:t>)</a:t>
            </a:r>
            <a:endParaRPr lang="cs-CZ" dirty="0"/>
          </a:p>
          <a:p>
            <a:pPr lvl="0"/>
            <a:r>
              <a:rPr lang="cs-CZ" u="sng" dirty="0">
                <a:hlinkClick r:id="rId17"/>
              </a:rPr>
              <a:t>SWOT analýza</a:t>
            </a:r>
            <a:endParaRPr lang="cs-CZ" dirty="0"/>
          </a:p>
          <a:p>
            <a:pPr lvl="0"/>
            <a:r>
              <a:rPr lang="cs-CZ" u="sng" dirty="0">
                <a:hlinkClick r:id="rId18"/>
              </a:rPr>
              <a:t>Šest otázek (</a:t>
            </a:r>
            <a:r>
              <a:rPr lang="cs-CZ" u="sng" dirty="0" err="1">
                <a:hlinkClick r:id="rId18"/>
              </a:rPr>
              <a:t>Six</a:t>
            </a:r>
            <a:r>
              <a:rPr lang="cs-CZ" u="sng" dirty="0">
                <a:hlinkClick r:id="rId18"/>
              </a:rPr>
              <a:t> </a:t>
            </a:r>
            <a:r>
              <a:rPr lang="cs-CZ" u="sng" dirty="0" err="1">
                <a:hlinkClick r:id="rId18"/>
              </a:rPr>
              <a:t>Questions</a:t>
            </a:r>
            <a:r>
              <a:rPr lang="cs-CZ" u="sng" dirty="0">
                <a:hlinkClick r:id="rId18"/>
              </a:rPr>
              <a:t>)</a:t>
            </a:r>
            <a:endParaRPr lang="cs-CZ" dirty="0"/>
          </a:p>
          <a:p>
            <a:pPr lvl="0"/>
            <a:r>
              <a:rPr lang="cs-CZ" u="sng" dirty="0">
                <a:hlinkClick r:id="rId19"/>
              </a:rPr>
              <a:t>Typy problémů a rozhodnutí (</a:t>
            </a:r>
            <a:r>
              <a:rPr lang="cs-CZ" u="sng" dirty="0" err="1">
                <a:hlinkClick r:id="rId19"/>
              </a:rPr>
              <a:t>Types</a:t>
            </a:r>
            <a:r>
              <a:rPr lang="cs-CZ" u="sng" dirty="0">
                <a:hlinkClick r:id="rId19"/>
              </a:rPr>
              <a:t> </a:t>
            </a:r>
            <a:r>
              <a:rPr lang="cs-CZ" u="sng" dirty="0" err="1">
                <a:hlinkClick r:id="rId19"/>
              </a:rPr>
              <a:t>of</a:t>
            </a:r>
            <a:r>
              <a:rPr lang="cs-CZ" u="sng" dirty="0">
                <a:hlinkClick r:id="rId19"/>
              </a:rPr>
              <a:t> </a:t>
            </a:r>
            <a:r>
              <a:rPr lang="cs-CZ" u="sng" dirty="0" err="1">
                <a:hlinkClick r:id="rId19"/>
              </a:rPr>
              <a:t>Problems</a:t>
            </a:r>
            <a:r>
              <a:rPr lang="cs-CZ" u="sng" dirty="0">
                <a:hlinkClick r:id="rId19"/>
              </a:rPr>
              <a:t> and </a:t>
            </a:r>
            <a:r>
              <a:rPr lang="cs-CZ" u="sng" dirty="0" err="1">
                <a:hlinkClick r:id="rId19"/>
              </a:rPr>
              <a:t>Decisons</a:t>
            </a:r>
            <a:r>
              <a:rPr lang="cs-CZ" u="sng" dirty="0">
                <a:hlinkClick r:id="rId19"/>
              </a:rPr>
              <a:t>)</a:t>
            </a:r>
            <a:endParaRPr lang="cs-CZ" dirty="0"/>
          </a:p>
          <a:p>
            <a:pPr lvl="0"/>
            <a:r>
              <a:rPr lang="cs-CZ" u="sng" dirty="0">
                <a:hlinkClick r:id="rId20"/>
              </a:rPr>
              <a:t>VRIO analýza</a:t>
            </a:r>
            <a:endParaRPr lang="cs-CZ" dirty="0"/>
          </a:p>
          <a:p>
            <a:pPr lvl="0"/>
            <a:r>
              <a:rPr lang="cs-CZ" u="sng" dirty="0">
                <a:hlinkClick r:id="rId21"/>
              </a:rPr>
              <a:t>WIBI</a:t>
            </a:r>
            <a:endParaRPr lang="cs-CZ" dirty="0"/>
          </a:p>
        </p:txBody>
      </p:sp>
    </p:spTree>
    <p:extLst>
      <p:ext uri="{BB962C8B-B14F-4D97-AF65-F5344CB8AC3E}">
        <p14:creationId xmlns:p14="http://schemas.microsoft.com/office/powerpoint/2010/main" val="3723437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95536" y="332656"/>
            <a:ext cx="8334672" cy="4524315"/>
          </a:xfrm>
          <a:prstGeom prst="rect">
            <a:avLst/>
          </a:prstGeom>
        </p:spPr>
        <p:txBody>
          <a:bodyPr wrap="square">
            <a:spAutoFit/>
          </a:bodyPr>
          <a:lstStyle/>
          <a:p>
            <a:r>
              <a:rPr lang="cs-CZ" b="1" dirty="0"/>
              <a:t>SWOT analýza</a:t>
            </a:r>
          </a:p>
          <a:p>
            <a:r>
              <a:rPr lang="cs-CZ" dirty="0"/>
              <a:t>Co je SWOT analýza</a:t>
            </a:r>
          </a:p>
          <a:p>
            <a:r>
              <a:rPr lang="cs-CZ" dirty="0"/>
              <a:t>SWOT analýza je univerzální analytická technika zaměřená na zhodnocení vnitřních a vnějších faktorů ovlivňujících úspěšnost organizace nebo nějakého konkrétního záměru (například nového produktu či služby). Nejčastěji je SWOT analýza používána jako situační analýza v rámci strategického řízení.</a:t>
            </a:r>
          </a:p>
          <a:p>
            <a:r>
              <a:rPr lang="cs-CZ" b="1" dirty="0"/>
              <a:t>SWOT analýza</a:t>
            </a:r>
            <a:r>
              <a:rPr lang="cs-CZ" dirty="0"/>
              <a:t> je univerzální </a:t>
            </a:r>
            <a:r>
              <a:rPr lang="cs-CZ" u="sng" dirty="0">
                <a:hlinkClick r:id="rId2" tooltip="Analytické techniky (Analytical techniques)"/>
              </a:rPr>
              <a:t>analytická technika</a:t>
            </a:r>
            <a:r>
              <a:rPr lang="cs-CZ" dirty="0"/>
              <a:t> používaná pro zhodnocení </a:t>
            </a:r>
            <a:r>
              <a:rPr lang="cs-CZ" b="1" dirty="0"/>
              <a:t>vnitřních a vnějších faktorů</a:t>
            </a:r>
            <a:r>
              <a:rPr lang="cs-CZ" dirty="0"/>
              <a:t> ovlivňujících úspěšnost </a:t>
            </a:r>
            <a:r>
              <a:rPr lang="cs-CZ" u="sng" dirty="0">
                <a:hlinkClick r:id="rId3" tooltip="Organizace (Organization)"/>
              </a:rPr>
              <a:t>organizace</a:t>
            </a:r>
            <a:r>
              <a:rPr lang="cs-CZ" dirty="0"/>
              <a:t> nebo nějakého konkrétního záměru (například nového produktu či služby). Nejčastěji je SWOT analýza používána jako situační analýza v rámci </a:t>
            </a:r>
            <a:r>
              <a:rPr lang="cs-CZ" u="sng" dirty="0">
                <a:hlinkClick r:id="rId4" tooltip="Strategické řízení (Strategic Management)"/>
              </a:rPr>
              <a:t>strategického řízení</a:t>
            </a:r>
            <a:r>
              <a:rPr lang="cs-CZ" dirty="0"/>
              <a:t> a marketingu. Autorem SWOT analýzy je </a:t>
            </a:r>
            <a:r>
              <a:rPr lang="cs-CZ" u="sng" dirty="0">
                <a:hlinkClick r:id="rId5" tooltip="Albert Humphrey"/>
              </a:rPr>
              <a:t>Albert </a:t>
            </a:r>
            <a:r>
              <a:rPr lang="cs-CZ" u="sng" dirty="0" err="1">
                <a:hlinkClick r:id="rId5" tooltip="Albert Humphrey"/>
              </a:rPr>
              <a:t>Humphrey</a:t>
            </a:r>
            <a:r>
              <a:rPr lang="cs-CZ" dirty="0"/>
              <a:t>, který ji navrhl v šedesátých letech 20. století. SWOT je akronym z počátečních písmen anglických názvů jednotlivých faktorů:</a:t>
            </a:r>
          </a:p>
          <a:p>
            <a:pPr lvl="0"/>
            <a:r>
              <a:rPr lang="cs-CZ" b="1" dirty="0" err="1"/>
              <a:t>Strengths</a:t>
            </a:r>
            <a:r>
              <a:rPr lang="cs-CZ" dirty="0"/>
              <a:t> - silné stránky</a:t>
            </a:r>
          </a:p>
          <a:p>
            <a:pPr lvl="0"/>
            <a:r>
              <a:rPr lang="cs-CZ" b="1" dirty="0" err="1"/>
              <a:t>Weaknesses</a:t>
            </a:r>
            <a:r>
              <a:rPr lang="cs-CZ" dirty="0"/>
              <a:t> - slabé stránky</a:t>
            </a:r>
          </a:p>
          <a:p>
            <a:pPr lvl="0"/>
            <a:r>
              <a:rPr lang="cs-CZ" b="1" dirty="0" err="1"/>
              <a:t>Opportunities</a:t>
            </a:r>
            <a:r>
              <a:rPr lang="cs-CZ" dirty="0"/>
              <a:t> - příležitosti</a:t>
            </a:r>
          </a:p>
          <a:p>
            <a:pPr lvl="0"/>
            <a:r>
              <a:rPr lang="cs-CZ" b="1" dirty="0" err="1"/>
              <a:t>Threats</a:t>
            </a:r>
            <a:r>
              <a:rPr lang="cs-CZ" dirty="0"/>
              <a:t> - hrozby</a:t>
            </a:r>
          </a:p>
        </p:txBody>
      </p:sp>
    </p:spTree>
    <p:extLst>
      <p:ext uri="{BB962C8B-B14F-4D97-AF65-F5344CB8AC3E}">
        <p14:creationId xmlns:p14="http://schemas.microsoft.com/office/powerpoint/2010/main" val="1247054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23528" y="260648"/>
            <a:ext cx="8496944" cy="4801314"/>
          </a:xfrm>
          <a:prstGeom prst="rect">
            <a:avLst/>
          </a:prstGeom>
        </p:spPr>
        <p:txBody>
          <a:bodyPr wrap="square">
            <a:spAutoFit/>
          </a:bodyPr>
          <a:lstStyle/>
          <a:p>
            <a:r>
              <a:rPr lang="cs-CZ" dirty="0"/>
              <a:t>K čemu je a jak funguje SWOT analýza v praxi?</a:t>
            </a:r>
            <a:endParaRPr lang="cs-CZ" b="1" dirty="0"/>
          </a:p>
          <a:p>
            <a:r>
              <a:rPr lang="cs-CZ" dirty="0"/>
              <a:t>Vzhledem k tomu, že SWOT analýza je velmi univerzální a jednou z nejpoužívanějších </a:t>
            </a:r>
            <a:r>
              <a:rPr lang="cs-CZ" u="sng" dirty="0">
                <a:hlinkClick r:id="rId2" tooltip="Analytické techniky (Analytical techniques)"/>
              </a:rPr>
              <a:t>analytických technik</a:t>
            </a:r>
            <a:r>
              <a:rPr lang="cs-CZ" dirty="0"/>
              <a:t>, je její využití v praxi velmi široké. Primárně byla vymyšlena pro hodnocení celé organizace (pro strategické řízení a rozhodování), ale použít ji lze téměř na cokoliv. Příkladem je třeba osobní hodnocení lidí při pracovním pohovoru. Je možné ji použít pro </a:t>
            </a:r>
            <a:r>
              <a:rPr lang="cs-CZ" u="sng" dirty="0">
                <a:hlinkClick r:id="rId3" tooltip="Organizace (Organization)"/>
              </a:rPr>
              <a:t>organizaci</a:t>
            </a:r>
            <a:r>
              <a:rPr lang="cs-CZ" dirty="0"/>
              <a:t> / </a:t>
            </a:r>
            <a:r>
              <a:rPr lang="cs-CZ" u="sng" dirty="0" err="1">
                <a:hlinkClick r:id="rId4" tooltip="Podnik (Business, Enterprise)"/>
              </a:rPr>
              <a:t>podnik</a:t>
            </a:r>
            <a:r>
              <a:rPr lang="cs-CZ" dirty="0" err="1"/>
              <a:t>jako</a:t>
            </a:r>
            <a:r>
              <a:rPr lang="cs-CZ" dirty="0"/>
              <a:t> celek nebo pro jednotlivé oblasti, </a:t>
            </a:r>
            <a:r>
              <a:rPr lang="cs-CZ" u="sng" dirty="0">
                <a:hlinkClick r:id="rId5" tooltip="Produkt"/>
              </a:rPr>
              <a:t>produkty</a:t>
            </a:r>
            <a:r>
              <a:rPr lang="cs-CZ" dirty="0"/>
              <a:t> nebo jiné záměry. Je také širší součástí </a:t>
            </a:r>
            <a:r>
              <a:rPr lang="cs-CZ" u="sng" dirty="0">
                <a:hlinkClick r:id="rId6" tooltip="Řízení rizik (Risk Management)"/>
              </a:rPr>
              <a:t>řízení rizik</a:t>
            </a:r>
            <a:r>
              <a:rPr lang="cs-CZ" dirty="0"/>
              <a:t>, neboť postihuje klíčové zdroje rizik (hrozby), pomáhá si je uvědomit a případně nastavit </a:t>
            </a:r>
            <a:r>
              <a:rPr lang="cs-CZ" u="sng" dirty="0">
                <a:hlinkClick r:id="rId7" tooltip="Protiopatření (Countermeasures)"/>
              </a:rPr>
              <a:t>protiopatření</a:t>
            </a:r>
            <a:r>
              <a:rPr lang="cs-CZ" dirty="0"/>
              <a:t>. Pro vnější faktory platí, že je zapotřebí předem jasně stanovit, co se za ně, s ohledem na analyzovaný problém nebo subjekt, považuje. Může to být okolí podniku nebo okolí jedné organizační jednotky.</a:t>
            </a:r>
          </a:p>
          <a:p>
            <a:r>
              <a:rPr lang="cs-CZ" dirty="0"/>
              <a:t>Její podstatou je identifikovat klíčové silné a slabé stránky </a:t>
            </a:r>
            <a:r>
              <a:rPr lang="cs-CZ" b="1" dirty="0"/>
              <a:t>uvnitř</a:t>
            </a:r>
            <a:r>
              <a:rPr lang="cs-CZ" dirty="0"/>
              <a:t>, tedy v čem je organizace (nebo její část) dobrá a v čem špatná. Stejně tak je důležité znát klíčové příležitosti a hrozby, které se nacházejí v okolí, tedy ve </a:t>
            </a:r>
            <a:r>
              <a:rPr lang="cs-CZ" b="1" u="sng" dirty="0">
                <a:hlinkClick r:id="rId8" tooltip="Okolní prostředí"/>
              </a:rPr>
              <a:t>vnějším prostředí</a:t>
            </a:r>
            <a:r>
              <a:rPr lang="cs-CZ" dirty="0"/>
              <a:t>. Cílem SWOT analýzy je identifikovat a následně omezit slabé stránky, podporovat silné stránky, hledat nové příležitosti a znát hrozby. Organizace by měla využívat příležitostí, které se nabízejí a předcházet hrozbám.</a:t>
            </a:r>
          </a:p>
        </p:txBody>
      </p:sp>
    </p:spTree>
    <p:extLst>
      <p:ext uri="{BB962C8B-B14F-4D97-AF65-F5344CB8AC3E}">
        <p14:creationId xmlns:p14="http://schemas.microsoft.com/office/powerpoint/2010/main" val="1321115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07818" y="253496"/>
            <a:ext cx="8440646" cy="6463308"/>
          </a:xfrm>
          <a:prstGeom prst="rect">
            <a:avLst/>
          </a:prstGeom>
        </p:spPr>
        <p:txBody>
          <a:bodyPr wrap="square">
            <a:spAutoFit/>
          </a:bodyPr>
          <a:lstStyle/>
          <a:p>
            <a:r>
              <a:rPr lang="cs-CZ" dirty="0"/>
              <a:t>Jaká jsou základní pravidla a postup při vytváření SWOT analýzy?</a:t>
            </a:r>
            <a:endParaRPr lang="cs-CZ" b="1" dirty="0"/>
          </a:p>
          <a:p>
            <a:r>
              <a:rPr lang="cs-CZ" dirty="0"/>
              <a:t>Přestože princip SWOT analýzy se zdá být velmi jednoduchý, tak abyste dostali smysluplný výsledek, je třeba dodržovat základní pravidla. Nestačí jen nějak vyplnit 4 kvadranty prvním seznamem co vás napadne. Bez správného postupu vám zůstane jen vyplněná tabulka. V praxi se můžete setkat s celou řadou různých postupů, jejich základní a společné rysy jsou tyto:</a:t>
            </a:r>
            <a:endParaRPr lang="cs-CZ" sz="2800" dirty="0"/>
          </a:p>
          <a:p>
            <a:pPr lvl="0"/>
            <a:r>
              <a:rPr lang="cs-CZ" dirty="0"/>
              <a:t>Zaměřte se na </a:t>
            </a:r>
            <a:r>
              <a:rPr lang="cs-CZ" b="1" dirty="0"/>
              <a:t>klíčové a důležité věci</a:t>
            </a:r>
            <a:r>
              <a:rPr lang="cs-CZ" dirty="0"/>
              <a:t>. Dlouhý seznam s řadou nepodstatných věcí pouze rozptýlí vaši pozornost. Důležité je slovo </a:t>
            </a:r>
            <a:r>
              <a:rPr lang="cs-CZ" b="1" dirty="0"/>
              <a:t>klíčové faktory</a:t>
            </a:r>
            <a:endParaRPr lang="cs-CZ" sz="2400" dirty="0"/>
          </a:p>
          <a:p>
            <a:pPr lvl="0"/>
            <a:r>
              <a:rPr lang="cs-CZ" dirty="0"/>
              <a:t>Zahrnujte pouze </a:t>
            </a:r>
            <a:r>
              <a:rPr lang="cs-CZ" b="1" dirty="0"/>
              <a:t>fakta a objektivní faktory</a:t>
            </a:r>
            <a:r>
              <a:rPr lang="cs-CZ" dirty="0"/>
              <a:t>, ne domněnky nebo spekulace. Pouze věci, které jsou nějak měřitelné nebo změřitelné dávají analýze důraz.</a:t>
            </a:r>
            <a:endParaRPr lang="cs-CZ" sz="2400" dirty="0"/>
          </a:p>
          <a:p>
            <a:pPr lvl="0"/>
            <a:r>
              <a:rPr lang="cs-CZ" dirty="0"/>
              <a:t>Využijte týmovou spolupráci a názory </a:t>
            </a:r>
            <a:r>
              <a:rPr lang="cs-CZ" dirty="0" err="1"/>
              <a:t>ostataních</a:t>
            </a:r>
            <a:r>
              <a:rPr lang="cs-CZ" dirty="0"/>
              <a:t>. Důležitost a objektivnost vám potvrdí kolegové - jen ty věci, na kterých se </a:t>
            </a:r>
            <a:r>
              <a:rPr lang="cs-CZ" b="1" dirty="0"/>
              <a:t>shodnete ve více lidech</a:t>
            </a:r>
            <a:r>
              <a:rPr lang="cs-CZ" dirty="0"/>
              <a:t> mají váhu.</a:t>
            </a:r>
            <a:endParaRPr lang="cs-CZ" sz="2400" dirty="0"/>
          </a:p>
          <a:p>
            <a:pPr lvl="0"/>
            <a:r>
              <a:rPr lang="cs-CZ" dirty="0"/>
              <a:t>Rozepište faktory do 4 SWOT kvadrantů</a:t>
            </a:r>
            <a:endParaRPr lang="cs-CZ" sz="2400" dirty="0"/>
          </a:p>
          <a:p>
            <a:pPr lvl="0"/>
            <a:r>
              <a:rPr lang="cs-CZ" b="1" dirty="0"/>
              <a:t>Vyhodnoťte co s tím</a:t>
            </a:r>
            <a:r>
              <a:rPr lang="cs-CZ" dirty="0"/>
              <a:t>. Hledejte cesty jak využít vaší situace, případně jak ji zlepšit. K tomu použijte následující hodnocení mezi kvadranty - to je klíčem ke správnému stanovení SWOT analýzy, pomůže totiž stanovit strategii realizace dalších opatření.</a:t>
            </a:r>
            <a:endParaRPr lang="cs-CZ" sz="2400" dirty="0"/>
          </a:p>
          <a:p>
            <a:pPr lvl="1"/>
            <a:r>
              <a:rPr lang="cs-CZ" dirty="0"/>
              <a:t>Jak pomocí silných stránek využít příležitosti na trhu? S-O hodnocení</a:t>
            </a:r>
            <a:endParaRPr lang="cs-CZ" sz="2400" dirty="0"/>
          </a:p>
          <a:p>
            <a:pPr lvl="1"/>
            <a:r>
              <a:rPr lang="cs-CZ" dirty="0"/>
              <a:t>Jak využít příležitosti k odstranění nebo snížení našich slabých stránek? W-O hodnocení</a:t>
            </a:r>
            <a:endParaRPr lang="cs-CZ" sz="2400" dirty="0"/>
          </a:p>
          <a:p>
            <a:pPr lvl="1"/>
            <a:r>
              <a:rPr lang="cs-CZ" dirty="0"/>
              <a:t>Jak využít silné stránky odvrácení hrozeb? S-T hodnocení</a:t>
            </a:r>
            <a:endParaRPr lang="cs-CZ" sz="2400" dirty="0"/>
          </a:p>
          <a:p>
            <a:pPr lvl="1"/>
            <a:r>
              <a:rPr lang="cs-CZ" dirty="0"/>
              <a:t>Jak snížit hrozby ve vztahu k našim slabým stránkám? W-T hodnocení</a:t>
            </a:r>
            <a:endParaRPr lang="cs-CZ" sz="2400" dirty="0"/>
          </a:p>
          <a:p>
            <a:pPr lvl="0"/>
            <a:r>
              <a:rPr lang="cs-CZ" dirty="0"/>
              <a:t>Případně zrevidujte faktory, pokud jste během hodnocení přišli na něco jiného než před ním</a:t>
            </a:r>
            <a:endParaRPr lang="cs-CZ" sz="2400" dirty="0"/>
          </a:p>
        </p:txBody>
      </p:sp>
    </p:spTree>
    <p:extLst>
      <p:ext uri="{BB962C8B-B14F-4D97-AF65-F5344CB8AC3E}">
        <p14:creationId xmlns:p14="http://schemas.microsoft.com/office/powerpoint/2010/main" val="2634556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404664"/>
            <a:ext cx="8136904" cy="3693319"/>
          </a:xfrm>
          <a:prstGeom prst="rect">
            <a:avLst/>
          </a:prstGeom>
        </p:spPr>
        <p:txBody>
          <a:bodyPr wrap="square">
            <a:spAutoFit/>
          </a:bodyPr>
          <a:lstStyle/>
          <a:p>
            <a:r>
              <a:rPr lang="cs-CZ" dirty="0"/>
              <a:t>Jaké další metody můžete využít při vytváření SWOT analýzy?</a:t>
            </a:r>
            <a:endParaRPr lang="cs-CZ" b="1" dirty="0"/>
          </a:p>
          <a:p>
            <a:pPr lvl="0"/>
            <a:r>
              <a:rPr lang="cs-CZ" dirty="0"/>
              <a:t>Pro vnitřní faktory (v čem je organizace dobrá a špatná), tedy nalezení silných a slabých stránek můžete použít:</a:t>
            </a:r>
            <a:endParaRPr lang="cs-CZ" sz="2400" dirty="0"/>
          </a:p>
          <a:p>
            <a:pPr lvl="1"/>
            <a:r>
              <a:rPr lang="cs-CZ" u="sng" dirty="0">
                <a:hlinkClick r:id="rId2" tooltip="Finanční analýza (Financial Analysis)"/>
              </a:rPr>
              <a:t>Finanční analýzy organizace</a:t>
            </a:r>
            <a:endParaRPr lang="cs-CZ" sz="2400" dirty="0"/>
          </a:p>
          <a:p>
            <a:pPr lvl="1"/>
            <a:r>
              <a:rPr lang="cs-CZ" dirty="0"/>
              <a:t>Hodnocení pomocí </a:t>
            </a:r>
            <a:r>
              <a:rPr lang="cs-CZ" u="sng" dirty="0">
                <a:hlinkClick r:id="rId3" tooltip="EFQM Excellence Model"/>
              </a:rPr>
              <a:t>EFQM</a:t>
            </a:r>
            <a:endParaRPr lang="cs-CZ" sz="2400" dirty="0"/>
          </a:p>
          <a:p>
            <a:pPr lvl="1"/>
            <a:r>
              <a:rPr lang="cs-CZ" dirty="0"/>
              <a:t>Analýza hodnotového řetězce (</a:t>
            </a:r>
            <a:r>
              <a:rPr lang="cs-CZ" u="sng" dirty="0" err="1">
                <a:hlinkClick r:id="rId4" tooltip="VSM (Value Stream Mapping) Mapování toku hodnot"/>
              </a:rPr>
              <a:t>Value</a:t>
            </a:r>
            <a:r>
              <a:rPr lang="cs-CZ" u="sng" dirty="0">
                <a:hlinkClick r:id="rId4" tooltip="VSM (Value Stream Mapping) Mapování toku hodnot"/>
              </a:rPr>
              <a:t> </a:t>
            </a:r>
            <a:r>
              <a:rPr lang="cs-CZ" u="sng" dirty="0" err="1">
                <a:hlinkClick r:id="rId4" tooltip="VSM (Value Stream Mapping) Mapování toku hodnot"/>
              </a:rPr>
              <a:t>Stream</a:t>
            </a:r>
            <a:r>
              <a:rPr lang="cs-CZ" u="sng" dirty="0">
                <a:hlinkClick r:id="rId4" tooltip="VSM (Value Stream Mapping) Mapování toku hodnot"/>
              </a:rPr>
              <a:t> </a:t>
            </a:r>
            <a:r>
              <a:rPr lang="cs-CZ" u="sng" dirty="0" err="1">
                <a:hlinkClick r:id="rId4" tooltip="VSM (Value Stream Mapping) Mapování toku hodnot"/>
              </a:rPr>
              <a:t>Mapping</a:t>
            </a:r>
            <a:r>
              <a:rPr lang="cs-CZ" u="sng" dirty="0">
                <a:hlinkClick r:id="rId4" tooltip="VSM (Value Stream Mapping) Mapování toku hodnot"/>
              </a:rPr>
              <a:t> (VSM)</a:t>
            </a:r>
            <a:r>
              <a:rPr lang="cs-CZ" dirty="0"/>
              <a:t>)</a:t>
            </a:r>
            <a:endParaRPr lang="cs-CZ" sz="2400" dirty="0"/>
          </a:p>
          <a:p>
            <a:pPr lvl="1"/>
            <a:r>
              <a:rPr lang="cs-CZ" dirty="0"/>
              <a:t>Analýzy zdrojů (například Grantova analýza, </a:t>
            </a:r>
            <a:r>
              <a:rPr lang="cs-CZ" u="sng" dirty="0">
                <a:hlinkClick r:id="rId5" tooltip="VRIO analýza"/>
              </a:rPr>
              <a:t>VRIO analýza</a:t>
            </a:r>
            <a:r>
              <a:rPr lang="cs-CZ" dirty="0"/>
              <a:t>)</a:t>
            </a:r>
            <a:endParaRPr lang="cs-CZ" sz="2400" dirty="0"/>
          </a:p>
          <a:p>
            <a:pPr lvl="1"/>
            <a:r>
              <a:rPr lang="cs-CZ" dirty="0"/>
              <a:t>Analýzy produktového portfolia (například </a:t>
            </a:r>
            <a:r>
              <a:rPr lang="cs-CZ" u="sng" dirty="0">
                <a:hlinkClick r:id="rId6" tooltip="Matice BCG (Bostonská matice)"/>
              </a:rPr>
              <a:t>Bostonská matice</a:t>
            </a:r>
            <a:r>
              <a:rPr lang="cs-CZ" dirty="0"/>
              <a:t>)</a:t>
            </a:r>
            <a:endParaRPr lang="cs-CZ" sz="2400" dirty="0"/>
          </a:p>
          <a:p>
            <a:pPr lvl="0"/>
            <a:r>
              <a:rPr lang="cs-CZ" dirty="0"/>
              <a:t>Pro vnější faktory hledáte v okolí organizace příležitosti. K tomu lze použít například:</a:t>
            </a:r>
            <a:endParaRPr lang="cs-CZ" sz="2400" dirty="0"/>
          </a:p>
          <a:p>
            <a:pPr lvl="1"/>
            <a:r>
              <a:rPr lang="cs-CZ" dirty="0"/>
              <a:t>Analýza trendů vzdáleného prostředí (například </a:t>
            </a:r>
            <a:r>
              <a:rPr lang="cs-CZ" u="sng" dirty="0">
                <a:hlinkClick r:id="rId7" tooltip="PESTLE analýza"/>
              </a:rPr>
              <a:t>PESTLE Analýza</a:t>
            </a:r>
            <a:r>
              <a:rPr lang="cs-CZ" dirty="0"/>
              <a:t>)</a:t>
            </a:r>
            <a:endParaRPr lang="cs-CZ" sz="2400" dirty="0"/>
          </a:p>
          <a:p>
            <a:pPr lvl="1"/>
            <a:r>
              <a:rPr lang="cs-CZ" dirty="0"/>
              <a:t>Sektorová analýza (například </a:t>
            </a:r>
            <a:r>
              <a:rPr lang="cs-CZ" u="sng" dirty="0" err="1">
                <a:hlinkClick r:id="rId8" tooltip="Analýza pěti sil 5F (Porter's Five Forces)"/>
              </a:rPr>
              <a:t>Porterova</a:t>
            </a:r>
            <a:r>
              <a:rPr lang="cs-CZ" u="sng" dirty="0">
                <a:hlinkClick r:id="rId8" tooltip="Analýza pěti sil 5F (Porter's Five Forces)"/>
              </a:rPr>
              <a:t> analýza 5F (</a:t>
            </a:r>
            <a:r>
              <a:rPr lang="cs-CZ" u="sng" dirty="0" err="1">
                <a:hlinkClick r:id="rId8" tooltip="Analýza pěti sil 5F (Porter's Five Forces)"/>
              </a:rPr>
              <a:t>Five</a:t>
            </a:r>
            <a:r>
              <a:rPr lang="cs-CZ" u="sng" dirty="0">
                <a:hlinkClick r:id="rId8" tooltip="Analýza pěti sil 5F (Porter's Five Forces)"/>
              </a:rPr>
              <a:t> </a:t>
            </a:r>
            <a:r>
              <a:rPr lang="cs-CZ" u="sng" dirty="0" err="1">
                <a:hlinkClick r:id="rId8" tooltip="Analýza pěti sil 5F (Porter's Five Forces)"/>
              </a:rPr>
              <a:t>Forces</a:t>
            </a:r>
            <a:r>
              <a:rPr lang="cs-CZ" u="sng" dirty="0">
                <a:hlinkClick r:id="rId8" tooltip="Analýza pěti sil 5F (Porter's Five Forces)"/>
              </a:rPr>
              <a:t>)</a:t>
            </a:r>
            <a:r>
              <a:rPr lang="cs-CZ" dirty="0"/>
              <a:t>)</a:t>
            </a:r>
            <a:endParaRPr lang="cs-CZ" sz="2400" dirty="0"/>
          </a:p>
          <a:p>
            <a:pPr lvl="1"/>
            <a:r>
              <a:rPr lang="cs-CZ" dirty="0"/>
              <a:t>Analýza konkurenčního postavení (</a:t>
            </a:r>
            <a:r>
              <a:rPr lang="cs-CZ" u="sng" dirty="0">
                <a:hlinkClick r:id="rId9" tooltip="Segmentace trhu a zákazníků (Market Segmentation)"/>
              </a:rPr>
              <a:t>Segmentace trhu</a:t>
            </a:r>
            <a:r>
              <a:rPr lang="cs-CZ" dirty="0"/>
              <a:t>, analýza potřeb zákazníků, analýza konkurentů)</a:t>
            </a:r>
            <a:endParaRPr lang="cs-CZ" sz="2400" dirty="0"/>
          </a:p>
        </p:txBody>
      </p:sp>
    </p:spTree>
    <p:extLst>
      <p:ext uri="{BB962C8B-B14F-4D97-AF65-F5344CB8AC3E}">
        <p14:creationId xmlns:p14="http://schemas.microsoft.com/office/powerpoint/2010/main" val="3271978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291264" cy="5721499"/>
          </a:xfrm>
        </p:spPr>
        <p:txBody>
          <a:bodyPr>
            <a:normAutofit fontScale="47500" lnSpcReduction="20000"/>
          </a:bodyPr>
          <a:lstStyle/>
          <a:p>
            <a:r>
              <a:rPr lang="cs-CZ" dirty="0"/>
              <a:t>Autorem zřejmě nejstarší </a:t>
            </a:r>
            <a:r>
              <a:rPr lang="cs-CZ" b="1" dirty="0"/>
              <a:t>klasifikace manažerských funkcí</a:t>
            </a:r>
            <a:r>
              <a:rPr lang="cs-CZ" dirty="0"/>
              <a:t> je </a:t>
            </a:r>
            <a:r>
              <a:rPr lang="cs-CZ" u="sng" dirty="0" err="1">
                <a:hlinkClick r:id="rId2" tooltip="Henri Fayol"/>
              </a:rPr>
              <a:t>Henri</a:t>
            </a:r>
            <a:r>
              <a:rPr lang="cs-CZ" u="sng" dirty="0">
                <a:hlinkClick r:id="rId2" tooltip="Henri Fayol"/>
              </a:rPr>
              <a:t> </a:t>
            </a:r>
            <a:r>
              <a:rPr lang="cs-CZ" u="sng" dirty="0" err="1">
                <a:hlinkClick r:id="rId2" tooltip="Henri Fayol"/>
              </a:rPr>
              <a:t>Fayol</a:t>
            </a:r>
            <a:r>
              <a:rPr lang="cs-CZ" dirty="0"/>
              <a:t> - dělí je takto:</a:t>
            </a:r>
          </a:p>
          <a:p>
            <a:pPr lvl="0"/>
            <a:r>
              <a:rPr lang="cs-CZ" u="sng" dirty="0">
                <a:hlinkClick r:id="rId3" tooltip="Plánování (Planning)"/>
              </a:rPr>
              <a:t>Plánování</a:t>
            </a:r>
            <a:endParaRPr lang="cs-CZ" dirty="0"/>
          </a:p>
          <a:p>
            <a:pPr lvl="0"/>
            <a:r>
              <a:rPr lang="cs-CZ" u="sng" dirty="0">
                <a:hlinkClick r:id="rId4" tooltip="Organizování (Organizing)"/>
              </a:rPr>
              <a:t>Organizování</a:t>
            </a:r>
            <a:endParaRPr lang="cs-CZ" dirty="0"/>
          </a:p>
          <a:p>
            <a:pPr lvl="0"/>
            <a:r>
              <a:rPr lang="cs-CZ" dirty="0"/>
              <a:t>Přikazování</a:t>
            </a:r>
          </a:p>
          <a:p>
            <a:pPr lvl="0"/>
            <a:r>
              <a:rPr lang="cs-CZ" u="sng" dirty="0">
                <a:hlinkClick r:id="rId5" tooltip="Kontrola (Control)"/>
              </a:rPr>
              <a:t>Kontrola</a:t>
            </a:r>
            <a:endParaRPr lang="cs-CZ" dirty="0"/>
          </a:p>
          <a:p>
            <a:pPr lvl="0"/>
            <a:r>
              <a:rPr lang="cs-CZ" u="sng" dirty="0">
                <a:hlinkClick r:id="rId6" tooltip="Koordinování (Coordination)"/>
              </a:rPr>
              <a:t>Koordinace</a:t>
            </a:r>
            <a:endParaRPr lang="cs-CZ" dirty="0"/>
          </a:p>
          <a:p>
            <a:endParaRPr lang="cs-CZ" dirty="0" smtClean="0"/>
          </a:p>
          <a:p>
            <a:r>
              <a:rPr lang="cs-CZ" dirty="0" smtClean="0"/>
              <a:t>Alternativních </a:t>
            </a:r>
            <a:r>
              <a:rPr lang="cs-CZ" dirty="0"/>
              <a:t>klasifikací je celá řada.</a:t>
            </a:r>
          </a:p>
          <a:p>
            <a:r>
              <a:rPr lang="cs-CZ" u="sng" dirty="0">
                <a:hlinkClick r:id="rId7" tooltip="Luther Halsey Gulick"/>
              </a:rPr>
              <a:t>Luther </a:t>
            </a:r>
            <a:r>
              <a:rPr lang="cs-CZ" u="sng" dirty="0" err="1">
                <a:hlinkClick r:id="rId7" tooltip="Luther Halsey Gulick"/>
              </a:rPr>
              <a:t>Gulick</a:t>
            </a:r>
            <a:r>
              <a:rPr lang="cs-CZ" dirty="0"/>
              <a:t> a </a:t>
            </a:r>
            <a:r>
              <a:rPr lang="cs-CZ" u="sng" dirty="0" err="1">
                <a:hlinkClick r:id="rId8" tooltip="Lyndall F. Urwick"/>
              </a:rPr>
              <a:t>Lyndall</a:t>
            </a:r>
            <a:r>
              <a:rPr lang="cs-CZ" u="sng" dirty="0">
                <a:hlinkClick r:id="rId8" tooltip="Lyndall F. Urwick"/>
              </a:rPr>
              <a:t> </a:t>
            </a:r>
            <a:r>
              <a:rPr lang="cs-CZ" u="sng" dirty="0" err="1">
                <a:hlinkClick r:id="rId8" tooltip="Lyndall F. Urwick"/>
              </a:rPr>
              <a:t>Urwick</a:t>
            </a:r>
            <a:r>
              <a:rPr lang="cs-CZ" dirty="0"/>
              <a:t> - akronym </a:t>
            </a:r>
            <a:r>
              <a:rPr lang="cs-CZ" b="1" dirty="0"/>
              <a:t>POSDCORB</a:t>
            </a:r>
            <a:r>
              <a:rPr lang="cs-CZ" dirty="0"/>
              <a:t>:</a:t>
            </a:r>
          </a:p>
          <a:p>
            <a:pPr lvl="0"/>
            <a:r>
              <a:rPr lang="cs-CZ" u="sng" dirty="0">
                <a:hlinkClick r:id="rId3" tooltip="Plánování (Planning)"/>
              </a:rPr>
              <a:t>Plánování (</a:t>
            </a:r>
            <a:r>
              <a:rPr lang="cs-CZ" u="sng" dirty="0" err="1">
                <a:hlinkClick r:id="rId3" tooltip="Plánování (Planning)"/>
              </a:rPr>
              <a:t>Planning</a:t>
            </a:r>
            <a:r>
              <a:rPr lang="cs-CZ" u="sng" dirty="0">
                <a:hlinkClick r:id="rId3" tooltip="Plánování (Planning)"/>
              </a:rPr>
              <a:t>)</a:t>
            </a:r>
            <a:endParaRPr lang="cs-CZ" dirty="0"/>
          </a:p>
          <a:p>
            <a:pPr lvl="0"/>
            <a:r>
              <a:rPr lang="cs-CZ" u="sng" dirty="0">
                <a:hlinkClick r:id="rId4" tooltip="Organizování (Organizing)"/>
              </a:rPr>
              <a:t>Organizování (</a:t>
            </a:r>
            <a:r>
              <a:rPr lang="cs-CZ" u="sng" dirty="0" err="1">
                <a:hlinkClick r:id="rId4" tooltip="Organizování (Organizing)"/>
              </a:rPr>
              <a:t>Organizing</a:t>
            </a:r>
            <a:r>
              <a:rPr lang="cs-CZ" u="sng" dirty="0">
                <a:hlinkClick r:id="rId4" tooltip="Organizování (Organizing)"/>
              </a:rPr>
              <a:t>)</a:t>
            </a:r>
            <a:endParaRPr lang="cs-CZ" dirty="0"/>
          </a:p>
          <a:p>
            <a:pPr lvl="0"/>
            <a:r>
              <a:rPr lang="cs-CZ" dirty="0"/>
              <a:t>Rozmisťování (</a:t>
            </a:r>
            <a:r>
              <a:rPr lang="cs-CZ" dirty="0" err="1"/>
              <a:t>Staffing</a:t>
            </a:r>
            <a:r>
              <a:rPr lang="cs-CZ" dirty="0"/>
              <a:t>)</a:t>
            </a:r>
          </a:p>
          <a:p>
            <a:pPr lvl="0"/>
            <a:r>
              <a:rPr lang="cs-CZ" dirty="0"/>
              <a:t>Řízení (</a:t>
            </a:r>
            <a:r>
              <a:rPr lang="cs-CZ" dirty="0" err="1"/>
              <a:t>Directing</a:t>
            </a:r>
            <a:r>
              <a:rPr lang="cs-CZ" dirty="0"/>
              <a:t>)</a:t>
            </a:r>
          </a:p>
          <a:p>
            <a:pPr lvl="0"/>
            <a:r>
              <a:rPr lang="cs-CZ" u="sng" dirty="0">
                <a:hlinkClick r:id="rId6" tooltip="Koordinování (Coordination)"/>
              </a:rPr>
              <a:t>Koordinování (</a:t>
            </a:r>
            <a:r>
              <a:rPr lang="cs-CZ" u="sng" dirty="0" err="1">
                <a:hlinkClick r:id="rId6" tooltip="Koordinování (Coordination)"/>
              </a:rPr>
              <a:t>Coordination</a:t>
            </a:r>
            <a:r>
              <a:rPr lang="cs-CZ" u="sng" dirty="0">
                <a:hlinkClick r:id="rId6" tooltip="Koordinování (Coordination)"/>
              </a:rPr>
              <a:t>)</a:t>
            </a:r>
            <a:endParaRPr lang="cs-CZ" dirty="0"/>
          </a:p>
          <a:p>
            <a:pPr lvl="0"/>
            <a:r>
              <a:rPr lang="cs-CZ" dirty="0"/>
              <a:t>Vykazování (Reporting)</a:t>
            </a:r>
          </a:p>
          <a:p>
            <a:pPr lvl="0"/>
            <a:r>
              <a:rPr lang="cs-CZ" dirty="0"/>
              <a:t>Rozpočtování (</a:t>
            </a:r>
            <a:r>
              <a:rPr lang="cs-CZ" dirty="0" err="1"/>
              <a:t>Budgeting</a:t>
            </a:r>
            <a:r>
              <a:rPr lang="cs-CZ" dirty="0"/>
              <a:t>)</a:t>
            </a:r>
          </a:p>
          <a:p>
            <a:endParaRPr lang="cs-CZ" u="sng" dirty="0" smtClean="0">
              <a:hlinkClick r:id="rId9" tooltip="Heinz Weihrich"/>
            </a:endParaRPr>
          </a:p>
          <a:p>
            <a:r>
              <a:rPr lang="cs-CZ" u="sng" dirty="0" smtClean="0">
                <a:hlinkClick r:id="rId9" tooltip="Heinz Weihrich"/>
              </a:rPr>
              <a:t>Heinz </a:t>
            </a:r>
            <a:r>
              <a:rPr lang="cs-CZ" u="sng" dirty="0" err="1">
                <a:hlinkClick r:id="rId9" tooltip="Heinz Weihrich"/>
              </a:rPr>
              <a:t>Weihrich</a:t>
            </a:r>
            <a:r>
              <a:rPr lang="cs-CZ" dirty="0"/>
              <a:t> a </a:t>
            </a:r>
            <a:r>
              <a:rPr lang="cs-CZ" u="sng" dirty="0">
                <a:hlinkClick r:id="rId10" tooltip="Harold Koontz"/>
              </a:rPr>
              <a:t>Harold </a:t>
            </a:r>
            <a:r>
              <a:rPr lang="cs-CZ" u="sng" dirty="0" err="1">
                <a:hlinkClick r:id="rId10" tooltip="Harold Koontz"/>
              </a:rPr>
              <a:t>Koontz</a:t>
            </a:r>
            <a:r>
              <a:rPr lang="cs-CZ" dirty="0"/>
              <a:t>:</a:t>
            </a:r>
          </a:p>
          <a:p>
            <a:pPr lvl="0"/>
            <a:r>
              <a:rPr lang="cs-CZ" u="sng" dirty="0">
                <a:hlinkClick r:id="rId3" tooltip="Plánování (Planning)"/>
              </a:rPr>
              <a:t>Plánování</a:t>
            </a:r>
            <a:endParaRPr lang="cs-CZ" dirty="0"/>
          </a:p>
          <a:p>
            <a:pPr lvl="0"/>
            <a:r>
              <a:rPr lang="cs-CZ" u="sng" dirty="0">
                <a:hlinkClick r:id="rId4" tooltip="Organizování (Organizing)"/>
              </a:rPr>
              <a:t>Organizování</a:t>
            </a:r>
            <a:endParaRPr lang="cs-CZ" dirty="0"/>
          </a:p>
          <a:p>
            <a:pPr lvl="0"/>
            <a:r>
              <a:rPr lang="cs-CZ" u="sng" dirty="0">
                <a:hlinkClick r:id="rId11" tooltip="Personalistika a řízení lidských zdrojů (Human Resources Management)"/>
              </a:rPr>
              <a:t>Personalistika</a:t>
            </a:r>
            <a:endParaRPr lang="cs-CZ" dirty="0"/>
          </a:p>
          <a:p>
            <a:pPr lvl="0"/>
            <a:r>
              <a:rPr lang="cs-CZ" u="sng" dirty="0">
                <a:hlinkClick r:id="rId12" tooltip="Vedení a komunikování (Leadership &amp; Communication)"/>
              </a:rPr>
              <a:t>Vedení</a:t>
            </a:r>
            <a:endParaRPr lang="cs-CZ" dirty="0"/>
          </a:p>
          <a:p>
            <a:pPr lvl="0"/>
            <a:r>
              <a:rPr lang="cs-CZ" u="sng" dirty="0">
                <a:hlinkClick r:id="rId5" tooltip="Kontrola (Control)"/>
              </a:rPr>
              <a:t>Kontrola</a:t>
            </a:r>
            <a:endParaRPr lang="cs-CZ" dirty="0"/>
          </a:p>
          <a:p>
            <a:endParaRPr lang="cs-CZ" dirty="0"/>
          </a:p>
        </p:txBody>
      </p:sp>
    </p:spTree>
    <p:extLst>
      <p:ext uri="{BB962C8B-B14F-4D97-AF65-F5344CB8AC3E}">
        <p14:creationId xmlns:p14="http://schemas.microsoft.com/office/powerpoint/2010/main" val="33788063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SWOT analýza"/>
          <p:cNvPicPr/>
          <p:nvPr/>
        </p:nvPicPr>
        <p:blipFill>
          <a:blip r:embed="rId2">
            <a:extLst>
              <a:ext uri="{28A0092B-C50C-407E-A947-70E740481C1C}">
                <a14:useLocalDpi xmlns:a14="http://schemas.microsoft.com/office/drawing/2010/main" val="0"/>
              </a:ext>
            </a:extLst>
          </a:blip>
          <a:srcRect/>
          <a:stretch>
            <a:fillRect/>
          </a:stretch>
        </p:blipFill>
        <p:spPr bwMode="auto">
          <a:xfrm>
            <a:off x="1477962" y="2424112"/>
            <a:ext cx="6188075" cy="2009775"/>
          </a:xfrm>
          <a:prstGeom prst="rect">
            <a:avLst/>
          </a:prstGeom>
          <a:noFill/>
          <a:ln>
            <a:noFill/>
          </a:ln>
        </p:spPr>
      </p:pic>
    </p:spTree>
    <p:extLst>
      <p:ext uri="{BB962C8B-B14F-4D97-AF65-F5344CB8AC3E}">
        <p14:creationId xmlns:p14="http://schemas.microsoft.com/office/powerpoint/2010/main" val="1029358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0" y="1443841"/>
            <a:ext cx="4572000" cy="3970318"/>
          </a:xfrm>
          <a:prstGeom prst="rect">
            <a:avLst/>
          </a:prstGeom>
        </p:spPr>
        <p:txBody>
          <a:bodyPr>
            <a:spAutoFit/>
          </a:bodyPr>
          <a:lstStyle/>
          <a:p>
            <a:r>
              <a:rPr lang="cs-CZ" b="1" dirty="0"/>
              <a:t>Personalistika a řízení lidských zdrojů (</a:t>
            </a:r>
            <a:r>
              <a:rPr lang="cs-CZ" b="1" dirty="0" err="1"/>
              <a:t>Human</a:t>
            </a:r>
            <a:r>
              <a:rPr lang="cs-CZ" b="1" dirty="0"/>
              <a:t> </a:t>
            </a:r>
            <a:r>
              <a:rPr lang="cs-CZ" b="1" dirty="0" err="1"/>
              <a:t>Resources</a:t>
            </a:r>
            <a:r>
              <a:rPr lang="cs-CZ" b="1" dirty="0"/>
              <a:t> Management)</a:t>
            </a:r>
          </a:p>
          <a:p>
            <a:r>
              <a:rPr lang="cs-CZ" dirty="0"/>
              <a:t>Co je Personalistika a řízení lidských zdrojů (</a:t>
            </a:r>
            <a:r>
              <a:rPr lang="cs-CZ" dirty="0" err="1"/>
              <a:t>Human</a:t>
            </a:r>
            <a:r>
              <a:rPr lang="cs-CZ" dirty="0"/>
              <a:t> </a:t>
            </a:r>
            <a:r>
              <a:rPr lang="cs-CZ" dirty="0" err="1"/>
              <a:t>Resources</a:t>
            </a:r>
            <a:r>
              <a:rPr lang="cs-CZ" dirty="0"/>
              <a:t> Management)</a:t>
            </a:r>
          </a:p>
          <a:p>
            <a:r>
              <a:rPr lang="cs-CZ" dirty="0"/>
              <a:t>Personalistika a lidské zdroje, někdy též </a:t>
            </a:r>
            <a:r>
              <a:rPr lang="cs-CZ" dirty="0" err="1"/>
              <a:t>human</a:t>
            </a:r>
            <a:r>
              <a:rPr lang="cs-CZ" dirty="0"/>
              <a:t> </a:t>
            </a:r>
            <a:r>
              <a:rPr lang="cs-CZ" dirty="0" err="1"/>
              <a:t>resource</a:t>
            </a:r>
            <a:r>
              <a:rPr lang="cs-CZ" dirty="0"/>
              <a:t> management je oblast procesů v organizaci, která se zabývá řízením a rozvojem lidských zdrojů. Zahrnuje celou řadu postupů a různých metod řízení pro řízení lidských zdrojů a pro práci s lidmi v organizaci - od získávání pracovníků, uzavření pracovní smlouvy až po vyplácení mezd. V praxi se používají také další pojmy, jako je personální řízení nebo řízení a rozvoj lidských zdrojů.</a:t>
            </a:r>
          </a:p>
        </p:txBody>
      </p:sp>
    </p:spTree>
    <p:extLst>
      <p:ext uri="{BB962C8B-B14F-4D97-AF65-F5344CB8AC3E}">
        <p14:creationId xmlns:p14="http://schemas.microsoft.com/office/powerpoint/2010/main" val="2733393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188639"/>
            <a:ext cx="8568952" cy="6340197"/>
          </a:xfrm>
          <a:prstGeom prst="rect">
            <a:avLst/>
          </a:prstGeom>
        </p:spPr>
        <p:txBody>
          <a:bodyPr wrap="square">
            <a:spAutoFit/>
          </a:bodyPr>
          <a:lstStyle/>
          <a:p>
            <a:r>
              <a:rPr lang="cs-CZ" i="1" dirty="0"/>
              <a:t>Rozhodování o lidech je tím nejdůležitějším. Každý si myslí, že společnost má lepší lidi, ale to jsou plané řeči. Jediná věc, kterou můžete udělat, je umístit lidi na to správné místo – a pak vám odvedou pořádnou práci.“</a:t>
            </a:r>
            <a:endParaRPr lang="cs-CZ" dirty="0"/>
          </a:p>
          <a:p>
            <a:r>
              <a:rPr lang="cs-CZ" sz="1600" u="sng" dirty="0">
                <a:hlinkClick r:id="rId3" tooltip="Alfred Pritchard Sloan"/>
              </a:rPr>
              <a:t>Alfred </a:t>
            </a:r>
            <a:r>
              <a:rPr lang="cs-CZ" sz="1600" u="sng" dirty="0" err="1">
                <a:hlinkClick r:id="rId3" tooltip="Alfred Pritchard Sloan"/>
              </a:rPr>
              <a:t>Pritchard</a:t>
            </a:r>
            <a:r>
              <a:rPr lang="cs-CZ" sz="1600" u="sng" dirty="0">
                <a:hlinkClick r:id="rId3" tooltip="Alfred Pritchard Sloan"/>
              </a:rPr>
              <a:t> </a:t>
            </a:r>
            <a:r>
              <a:rPr lang="cs-CZ" sz="1600" u="sng" dirty="0" err="1">
                <a:hlinkClick r:id="rId3" tooltip="Alfred Pritchard Sloan"/>
              </a:rPr>
              <a:t>Sloan</a:t>
            </a:r>
            <a:endParaRPr lang="cs-CZ" sz="1600" dirty="0"/>
          </a:p>
          <a:p>
            <a:r>
              <a:rPr lang="cs-CZ" sz="1600" b="1" dirty="0"/>
              <a:t>Personalistika</a:t>
            </a:r>
            <a:r>
              <a:rPr lang="cs-CZ" sz="1600" dirty="0"/>
              <a:t> a </a:t>
            </a:r>
            <a:r>
              <a:rPr lang="cs-CZ" sz="1600" b="1" dirty="0"/>
              <a:t>řízení lidských zdrojů</a:t>
            </a:r>
            <a:r>
              <a:rPr lang="cs-CZ" sz="1600" dirty="0"/>
              <a:t>, někdy též </a:t>
            </a:r>
            <a:r>
              <a:rPr lang="cs-CZ" sz="1600" u="sng" dirty="0" err="1">
                <a:hlinkClick r:id="rId4" tooltip="HCM (Human Capital Management) - řízení lidského kapitálu"/>
              </a:rPr>
              <a:t>human</a:t>
            </a:r>
            <a:r>
              <a:rPr lang="cs-CZ" sz="1600" u="sng" dirty="0">
                <a:hlinkClick r:id="rId4" tooltip="HCM (Human Capital Management) - řízení lidského kapitálu"/>
              </a:rPr>
              <a:t> </a:t>
            </a:r>
            <a:r>
              <a:rPr lang="cs-CZ" sz="1600" u="sng" dirty="0" err="1">
                <a:hlinkClick r:id="rId4" tooltip="HCM (Human Capital Management) - řízení lidského kapitálu"/>
              </a:rPr>
              <a:t>capital</a:t>
            </a:r>
            <a:r>
              <a:rPr lang="cs-CZ" sz="1600" u="sng" dirty="0">
                <a:hlinkClick r:id="rId4" tooltip="HCM (Human Capital Management) - řízení lidského kapitálu"/>
              </a:rPr>
              <a:t> management</a:t>
            </a:r>
            <a:r>
              <a:rPr lang="cs-CZ" sz="1600" dirty="0"/>
              <a:t> či personální management je oblast procesů v </a:t>
            </a:r>
            <a:r>
              <a:rPr lang="cs-CZ" sz="1600" u="sng" dirty="0">
                <a:hlinkClick r:id="rId5" tooltip="Organizace (Organization)"/>
              </a:rPr>
              <a:t>organizaci</a:t>
            </a:r>
            <a:r>
              <a:rPr lang="cs-CZ" sz="1600" dirty="0"/>
              <a:t>, která se zabývá řízením a rozvojem </a:t>
            </a:r>
            <a:r>
              <a:rPr lang="cs-CZ" sz="1600" u="sng" dirty="0">
                <a:hlinkClick r:id="rId6" tooltip="Lidské zdroje, lidé v organizaci (Human Resources, People in the Organization)"/>
              </a:rPr>
              <a:t>lidských zdrojů</a:t>
            </a:r>
            <a:r>
              <a:rPr lang="cs-CZ" sz="1600" dirty="0"/>
              <a:t>. Zahrnuje komplexní personální práci, tedy celou řadu postupů a různých metod řízení pro řízení lidských zdrojů - pro práci s lidmi v </a:t>
            </a:r>
            <a:r>
              <a:rPr lang="cs-CZ" sz="1600" u="sng" dirty="0">
                <a:hlinkClick r:id="rId5" tooltip="Organizace (Organization)"/>
              </a:rPr>
              <a:t>organizaci</a:t>
            </a:r>
            <a:r>
              <a:rPr lang="cs-CZ" sz="1600" dirty="0"/>
              <a:t>. Od získávání pracovníků, uzavření pracovní smlouvy, osobní rozvoj až po vyplácení mezd. V praxi se používají různé pojmy, jako je personální administrativa, personální řízení, </a:t>
            </a:r>
            <a:r>
              <a:rPr lang="cs-CZ" sz="1600" u="sng" dirty="0">
                <a:hlinkClick r:id="rId7" tooltip="HRM (Human Resources Management) - řízení lidských zdrojů"/>
              </a:rPr>
              <a:t>řízení lidských zdrojů</a:t>
            </a:r>
            <a:r>
              <a:rPr lang="cs-CZ" sz="1600" dirty="0"/>
              <a:t> nebo </a:t>
            </a:r>
            <a:r>
              <a:rPr lang="cs-CZ" sz="1600" u="sng" dirty="0">
                <a:hlinkClick r:id="rId4" tooltip="HCM (Human Capital Management) - řízení lidského kapitálu"/>
              </a:rPr>
              <a:t>řízení lidského kapitálu</a:t>
            </a:r>
            <a:r>
              <a:rPr lang="cs-CZ" sz="1600" dirty="0"/>
              <a:t>. Z praktického hlediska mezi nimi není zásadní rozdíl, jedná se spíše o teoretické koncepce personální práce a jejího místa v </a:t>
            </a:r>
            <a:r>
              <a:rPr lang="cs-CZ" sz="1600" u="sng" dirty="0">
                <a:hlinkClick r:id="rId5" tooltip="Organizace (Organization)"/>
              </a:rPr>
              <a:t>organizaci</a:t>
            </a:r>
            <a:r>
              <a:rPr lang="cs-CZ" sz="1600" dirty="0"/>
              <a:t> - od prosté správy pracovníků až po aktivní práci s </a:t>
            </a:r>
            <a:r>
              <a:rPr lang="cs-CZ" sz="1600" u="sng" dirty="0">
                <a:hlinkClick r:id="rId8" tooltip="Lidský kapitál (Human Capital)"/>
              </a:rPr>
              <a:t>lidským kapitálem</a:t>
            </a:r>
            <a:r>
              <a:rPr lang="cs-CZ" sz="1600" dirty="0"/>
              <a:t>.</a:t>
            </a:r>
          </a:p>
          <a:p>
            <a:r>
              <a:rPr lang="cs-CZ" sz="1600" dirty="0"/>
              <a:t>Řízení lidských zdrojů se neomezuje pouze na  </a:t>
            </a:r>
            <a:r>
              <a:rPr lang="cs-CZ" sz="1600" u="sng" dirty="0">
                <a:hlinkClick r:id="rId9" tooltip="CHRO (Chief Human Resources Officer)"/>
              </a:rPr>
              <a:t>personálního ředitele</a:t>
            </a:r>
            <a:r>
              <a:rPr lang="cs-CZ" sz="1600" dirty="0"/>
              <a:t> a další zaměstnance personálního </a:t>
            </a:r>
            <a:r>
              <a:rPr lang="cs-CZ" sz="1600" u="sng" dirty="0">
                <a:hlinkClick r:id="rId10" tooltip="Organizační jednotka (Organization Unit)"/>
              </a:rPr>
              <a:t>útvaru</a:t>
            </a:r>
            <a:r>
              <a:rPr lang="cs-CZ" sz="1600" dirty="0"/>
              <a:t>, ale týká se prakticky všech </a:t>
            </a:r>
            <a:r>
              <a:rPr lang="cs-CZ" sz="1600" u="sng" dirty="0">
                <a:hlinkClick r:id="rId11" tooltip="Manažer (Manager)"/>
              </a:rPr>
              <a:t>manažerů</a:t>
            </a:r>
            <a:r>
              <a:rPr lang="cs-CZ" sz="1600" dirty="0"/>
              <a:t> v organizaci. Personalistika má úzkou návaznost na </a:t>
            </a:r>
            <a:r>
              <a:rPr lang="cs-CZ" sz="1600" u="sng" dirty="0">
                <a:hlinkClick r:id="rId12" tooltip="Řízení organizace (Organizational Management)"/>
              </a:rPr>
              <a:t>management organizace</a:t>
            </a:r>
            <a:r>
              <a:rPr lang="cs-CZ" sz="1600" dirty="0"/>
              <a:t>.</a:t>
            </a:r>
          </a:p>
          <a:p>
            <a:r>
              <a:rPr lang="cs-CZ" sz="1600" dirty="0"/>
              <a:t>Řízení lidských zdrojů musí vytvářet podmínky pro zvyšování </a:t>
            </a:r>
            <a:r>
              <a:rPr lang="cs-CZ" sz="1600" u="sng" dirty="0">
                <a:hlinkClick r:id="rId13" tooltip="Intelektuální kapitál"/>
              </a:rPr>
              <a:t>intelektuálního kapitálu organizace</a:t>
            </a:r>
            <a:r>
              <a:rPr lang="cs-CZ" sz="1600" dirty="0"/>
              <a:t>, vytváření vhodné </a:t>
            </a:r>
            <a:r>
              <a:rPr lang="cs-CZ" sz="1600" u="sng" dirty="0">
                <a:hlinkClick r:id="rId14" tooltip="Organizační kultura (Organizational Culture)"/>
              </a:rPr>
              <a:t>organizační kultury</a:t>
            </a:r>
            <a:r>
              <a:rPr lang="cs-CZ" sz="1600" dirty="0"/>
              <a:t> a pozitivního </a:t>
            </a:r>
            <a:r>
              <a:rPr lang="cs-CZ" sz="1600" u="sng" dirty="0">
                <a:hlinkClick r:id="rId15" tooltip="Organizační klima (Organizational Climate)"/>
              </a:rPr>
              <a:t>klimatu v organizaci</a:t>
            </a:r>
            <a:r>
              <a:rPr lang="cs-CZ" sz="1600" dirty="0"/>
              <a:t>. Je vhodné, aby organizace měla zpracovanou </a:t>
            </a:r>
            <a:r>
              <a:rPr lang="cs-CZ" sz="1600" u="sng" dirty="0">
                <a:hlinkClick r:id="rId16" tooltip="Strategie řízení lidských zdrojů (Personální strategie)"/>
              </a:rPr>
              <a:t>strategii rozvoje lidských zdrojů</a:t>
            </a:r>
            <a:r>
              <a:rPr lang="cs-CZ" sz="1600" dirty="0"/>
              <a:t>.</a:t>
            </a:r>
          </a:p>
          <a:p>
            <a:r>
              <a:rPr lang="cs-CZ" sz="1600" dirty="0"/>
              <a:t>Řízení lidských zdrojů má širší vědní základ zejména v </a:t>
            </a:r>
            <a:r>
              <a:rPr lang="cs-CZ" sz="1600" u="sng" dirty="0">
                <a:hlinkClick r:id="rId17" tooltip="Psychologie (Psychology)"/>
              </a:rPr>
              <a:t>psychologii</a:t>
            </a:r>
            <a:r>
              <a:rPr lang="cs-CZ" sz="1600" dirty="0"/>
              <a:t>, </a:t>
            </a:r>
            <a:r>
              <a:rPr lang="cs-CZ" sz="1600" u="sng" dirty="0">
                <a:hlinkClick r:id="rId18" tooltip="Sociální psychologie (Social Psychology)"/>
              </a:rPr>
              <a:t>sociální psychologie</a:t>
            </a:r>
            <a:r>
              <a:rPr lang="cs-CZ" sz="1600" dirty="0"/>
              <a:t>, </a:t>
            </a:r>
            <a:r>
              <a:rPr lang="cs-CZ" sz="1600" u="sng" dirty="0">
                <a:hlinkClick r:id="rId19" tooltip="Sociologie (Sociology)"/>
              </a:rPr>
              <a:t>sociologie</a:t>
            </a:r>
            <a:r>
              <a:rPr lang="cs-CZ" sz="1600" dirty="0"/>
              <a:t> a </a:t>
            </a:r>
            <a:r>
              <a:rPr lang="cs-CZ" sz="1600" u="sng" dirty="0">
                <a:hlinkClick r:id="rId20" tooltip="Pedagogika (Pedagogy)"/>
              </a:rPr>
              <a:t>pedagogice</a:t>
            </a:r>
            <a:r>
              <a:rPr lang="cs-CZ" sz="1600" dirty="0"/>
              <a:t>.</a:t>
            </a:r>
          </a:p>
          <a:p>
            <a:r>
              <a:rPr lang="cs-CZ" sz="1600" dirty="0"/>
              <a:t>V dnešní době se neobejdeme bez </a:t>
            </a:r>
            <a:r>
              <a:rPr lang="cs-CZ" sz="1600" u="sng" dirty="0">
                <a:hlinkClick r:id="rId21" tooltip="Personální software, pro řízení lidských zdrojů (HR Software)"/>
              </a:rPr>
              <a:t>software (Personální software, HR software)</a:t>
            </a:r>
            <a:r>
              <a:rPr lang="cs-CZ" sz="1600" dirty="0"/>
              <a:t>, který pomáhá udržovat a sdílet zásadní informace o lidech. Usnadňuje jejich získávání, hodnocení, odměňování, vzdělávání a řízení.</a:t>
            </a:r>
          </a:p>
          <a:p>
            <a:r>
              <a:rPr lang="cs-CZ" sz="1600" dirty="0"/>
              <a:t>Běžná provozní práce personalistů zahrnuje tři základní okruhy, kterými jsou </a:t>
            </a:r>
            <a:r>
              <a:rPr lang="cs-CZ" sz="1600" b="1" dirty="0"/>
              <a:t>personální administrativa</a:t>
            </a:r>
            <a:r>
              <a:rPr lang="cs-CZ" sz="1600" dirty="0"/>
              <a:t>, </a:t>
            </a:r>
            <a:r>
              <a:rPr lang="cs-CZ" sz="1600" u="sng" dirty="0">
                <a:hlinkClick r:id="rId22" tooltip="Plat (Salary)"/>
              </a:rPr>
              <a:t>platy</a:t>
            </a:r>
            <a:r>
              <a:rPr lang="cs-CZ" sz="1600" dirty="0"/>
              <a:t> a </a:t>
            </a:r>
            <a:r>
              <a:rPr lang="cs-CZ" sz="1600" u="sng" dirty="0">
                <a:hlinkClick r:id="rId23" tooltip="Mzda (Wage)"/>
              </a:rPr>
              <a:t>mzdy</a:t>
            </a:r>
            <a:r>
              <a:rPr lang="cs-CZ" sz="1600" dirty="0"/>
              <a:t> a </a:t>
            </a:r>
            <a:r>
              <a:rPr lang="cs-CZ" sz="1600" b="1" dirty="0"/>
              <a:t>personalistika - řízení lidských zdrojů</a:t>
            </a:r>
            <a:r>
              <a:rPr lang="cs-CZ" sz="1600" dirty="0"/>
              <a:t>:</a:t>
            </a:r>
          </a:p>
        </p:txBody>
      </p:sp>
    </p:spTree>
    <p:extLst>
      <p:ext uri="{BB962C8B-B14F-4D97-AF65-F5344CB8AC3E}">
        <p14:creationId xmlns:p14="http://schemas.microsoft.com/office/powerpoint/2010/main" val="1662599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0" y="889844"/>
            <a:ext cx="4572000" cy="5078313"/>
          </a:xfrm>
          <a:prstGeom prst="rect">
            <a:avLst/>
          </a:prstGeom>
        </p:spPr>
        <p:txBody>
          <a:bodyPr>
            <a:spAutoFit/>
          </a:bodyPr>
          <a:lstStyle/>
          <a:p>
            <a:r>
              <a:rPr lang="cs-CZ" u="sng" dirty="0">
                <a:hlinkClick r:id="rId2" tooltip="Evidence zaměstnanců"/>
              </a:rPr>
              <a:t>Personální administrativa a evidence zaměstnanců</a:t>
            </a:r>
            <a:endParaRPr lang="cs-CZ" b="1" dirty="0"/>
          </a:p>
          <a:p>
            <a:pPr lvl="0"/>
            <a:r>
              <a:rPr lang="cs-CZ" u="sng" dirty="0">
                <a:hlinkClick r:id="rId3" tooltip="Osobní spis zaměstnance"/>
              </a:rPr>
              <a:t>Spis</a:t>
            </a:r>
            <a:r>
              <a:rPr lang="cs-CZ" dirty="0"/>
              <a:t>, tj. Personálie</a:t>
            </a:r>
          </a:p>
          <a:p>
            <a:pPr lvl="0"/>
            <a:r>
              <a:rPr lang="cs-CZ" dirty="0"/>
              <a:t>Povinnosti vůči státu</a:t>
            </a:r>
          </a:p>
          <a:p>
            <a:pPr lvl="0"/>
            <a:r>
              <a:rPr lang="cs-CZ" dirty="0"/>
              <a:t>Provozní informace pro potřeby organizace</a:t>
            </a:r>
          </a:p>
          <a:p>
            <a:pPr lvl="0"/>
            <a:r>
              <a:rPr lang="cs-CZ" dirty="0"/>
              <a:t>Osobní plán rozvoje zaměstnance</a:t>
            </a:r>
          </a:p>
          <a:p>
            <a:pPr lvl="0"/>
            <a:r>
              <a:rPr lang="cs-CZ" dirty="0"/>
              <a:t>Pracovní smlouva / Pracovně - právní vztahy</a:t>
            </a:r>
          </a:p>
          <a:p>
            <a:r>
              <a:rPr lang="cs-CZ" dirty="0"/>
              <a:t>Platy a mzdy</a:t>
            </a:r>
            <a:endParaRPr lang="cs-CZ" b="1" dirty="0"/>
          </a:p>
          <a:p>
            <a:pPr lvl="0"/>
            <a:r>
              <a:rPr lang="cs-CZ" u="sng" dirty="0">
                <a:hlinkClick r:id="rId4" tooltip="Právní úprava odměňování pracovníků - mzda, plat a odměna z dohody"/>
              </a:rPr>
              <a:t>Právní úprava odměňování pracovníků - mzda, plat a odměna z dohody</a:t>
            </a:r>
            <a:endParaRPr lang="cs-CZ" dirty="0"/>
          </a:p>
          <a:p>
            <a:pPr lvl="0"/>
            <a:r>
              <a:rPr lang="cs-CZ" dirty="0"/>
              <a:t>Evidence a systematizace mezd</a:t>
            </a:r>
          </a:p>
          <a:p>
            <a:pPr lvl="0"/>
            <a:r>
              <a:rPr lang="cs-CZ" dirty="0"/>
              <a:t>Fond pracovní doby</a:t>
            </a:r>
          </a:p>
          <a:p>
            <a:pPr lvl="0"/>
            <a:r>
              <a:rPr lang="cs-CZ" dirty="0"/>
              <a:t>Odměňování pracovníků (</a:t>
            </a:r>
            <a:r>
              <a:rPr lang="cs-CZ" u="sng" dirty="0">
                <a:hlinkClick r:id="rId5" tooltip="Plat (Salary)"/>
              </a:rPr>
              <a:t>platy</a:t>
            </a:r>
            <a:r>
              <a:rPr lang="cs-CZ" dirty="0"/>
              <a:t> a </a:t>
            </a:r>
            <a:r>
              <a:rPr lang="cs-CZ" u="sng" dirty="0">
                <a:hlinkClick r:id="rId6" tooltip="Mzda (Wage)"/>
              </a:rPr>
              <a:t>mzdy</a:t>
            </a:r>
            <a:r>
              <a:rPr lang="cs-CZ" dirty="0"/>
              <a:t>)</a:t>
            </a:r>
          </a:p>
          <a:p>
            <a:pPr lvl="0"/>
            <a:r>
              <a:rPr lang="cs-CZ" u="sng" dirty="0">
                <a:hlinkClick r:id="rId7" tooltip="Motivační složky (Incentives)"/>
              </a:rPr>
              <a:t>Motivační složky</a:t>
            </a:r>
            <a:endParaRPr lang="cs-CZ" dirty="0"/>
          </a:p>
          <a:p>
            <a:pPr lvl="0"/>
            <a:r>
              <a:rPr lang="cs-CZ" u="sng" dirty="0">
                <a:hlinkClick r:id="rId8" tooltip="Mzdové účetnictví (Payroll or Personnel Accounting)"/>
              </a:rPr>
              <a:t>Mzdové účetnictví</a:t>
            </a:r>
            <a:endParaRPr lang="cs-CZ" dirty="0"/>
          </a:p>
          <a:p>
            <a:pPr lvl="0"/>
            <a:r>
              <a:rPr lang="cs-CZ" dirty="0"/>
              <a:t>Zpracování mezd</a:t>
            </a:r>
          </a:p>
          <a:p>
            <a:pPr lvl="0"/>
            <a:r>
              <a:rPr lang="cs-CZ" dirty="0"/>
              <a:t>Evidence odpracované doby</a:t>
            </a:r>
          </a:p>
          <a:p>
            <a:pPr lvl="0"/>
            <a:r>
              <a:rPr lang="cs-CZ" dirty="0"/>
              <a:t>Zúčtování a výplata mezd</a:t>
            </a:r>
          </a:p>
        </p:txBody>
      </p:sp>
    </p:spTree>
    <p:extLst>
      <p:ext uri="{BB962C8B-B14F-4D97-AF65-F5344CB8AC3E}">
        <p14:creationId xmlns:p14="http://schemas.microsoft.com/office/powerpoint/2010/main" val="1965319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23528" y="260647"/>
            <a:ext cx="6534472" cy="6677005"/>
          </a:xfrm>
          <a:prstGeom prst="rect">
            <a:avLst/>
          </a:prstGeom>
        </p:spPr>
        <p:txBody>
          <a:bodyPr wrap="square">
            <a:spAutoFit/>
          </a:bodyPr>
          <a:lstStyle/>
          <a:p>
            <a:r>
              <a:rPr lang="cs-CZ" dirty="0"/>
              <a:t>Personalistika - řízení lidských zdrojů</a:t>
            </a:r>
            <a:endParaRPr lang="cs-CZ" b="1" dirty="0"/>
          </a:p>
          <a:p>
            <a:r>
              <a:rPr lang="cs-CZ" u="sng" dirty="0">
                <a:hlinkClick r:id="rId2" tooltip="Získávání pracovníků (Recruitment)"/>
              </a:rPr>
              <a:t>Získávání pracovníků (</a:t>
            </a:r>
            <a:r>
              <a:rPr lang="cs-CZ" u="sng" dirty="0" err="1">
                <a:hlinkClick r:id="rId2" tooltip="Získávání pracovníků (Recruitment)"/>
              </a:rPr>
              <a:t>Recruitment</a:t>
            </a:r>
            <a:r>
              <a:rPr lang="cs-CZ" u="sng" dirty="0">
                <a:hlinkClick r:id="rId2" tooltip="Získávání pracovníků (Recruitment)"/>
              </a:rPr>
              <a:t>)</a:t>
            </a:r>
            <a:endParaRPr lang="cs-CZ" dirty="0"/>
          </a:p>
          <a:p>
            <a:pPr lvl="0"/>
            <a:r>
              <a:rPr lang="cs-CZ" dirty="0"/>
              <a:t>Plánování a vytváření pracovních míst</a:t>
            </a:r>
          </a:p>
          <a:p>
            <a:pPr lvl="0"/>
            <a:r>
              <a:rPr lang="cs-CZ" u="sng" dirty="0">
                <a:hlinkClick r:id="rId3" tooltip="Analýza pracovních míst (Job Analysis)"/>
              </a:rPr>
              <a:t>Analýza pracovních míst (Job </a:t>
            </a:r>
            <a:r>
              <a:rPr lang="cs-CZ" u="sng" dirty="0" err="1">
                <a:hlinkClick r:id="rId3" tooltip="Analýza pracovních míst (Job Analysis)"/>
              </a:rPr>
              <a:t>Analysis</a:t>
            </a:r>
            <a:r>
              <a:rPr lang="cs-CZ" u="sng" dirty="0">
                <a:hlinkClick r:id="rId3" tooltip="Analýza pracovních míst (Job Analysis)"/>
              </a:rPr>
              <a:t>)</a:t>
            </a:r>
            <a:endParaRPr lang="cs-CZ" dirty="0"/>
          </a:p>
          <a:p>
            <a:pPr lvl="0"/>
            <a:r>
              <a:rPr lang="cs-CZ" u="sng" dirty="0">
                <a:hlinkClick r:id="rId4" tooltip="Proces získávání a výběru pracovníků"/>
              </a:rPr>
              <a:t>Proces získávání a výběru pracovníků</a:t>
            </a:r>
            <a:endParaRPr lang="cs-CZ" dirty="0"/>
          </a:p>
          <a:p>
            <a:pPr lvl="0"/>
            <a:r>
              <a:rPr lang="cs-CZ" u="sng" dirty="0" err="1">
                <a:hlinkClick r:id="rId5" tooltip="Assessment Centrum (AC)"/>
              </a:rPr>
              <a:t>Assessment</a:t>
            </a:r>
            <a:r>
              <a:rPr lang="cs-CZ" u="sng" dirty="0">
                <a:hlinkClick r:id="rId5" tooltip="Assessment Centrum (AC)"/>
              </a:rPr>
              <a:t> Centrum (AC)</a:t>
            </a:r>
            <a:endParaRPr lang="cs-CZ" dirty="0"/>
          </a:p>
          <a:p>
            <a:pPr lvl="0"/>
            <a:r>
              <a:rPr lang="cs-CZ" u="sng" dirty="0">
                <a:hlinkClick r:id="rId6" tooltip="Výběr pracovníků"/>
              </a:rPr>
              <a:t>Výběr pracovníků</a:t>
            </a:r>
            <a:endParaRPr lang="cs-CZ" dirty="0"/>
          </a:p>
          <a:p>
            <a:pPr lvl="0"/>
            <a:r>
              <a:rPr lang="cs-CZ" u="sng" dirty="0">
                <a:hlinkClick r:id="rId7" tooltip="Nástup a adaptace zaměstnance (onboarding)"/>
              </a:rPr>
              <a:t>Nástup a adaptace zaměstnance (</a:t>
            </a:r>
            <a:r>
              <a:rPr lang="cs-CZ" u="sng" dirty="0" err="1">
                <a:hlinkClick r:id="rId7" tooltip="Nástup a adaptace zaměstnance (onboarding)"/>
              </a:rPr>
              <a:t>onboarding</a:t>
            </a:r>
            <a:r>
              <a:rPr lang="cs-CZ" u="sng" dirty="0">
                <a:hlinkClick r:id="rId7" tooltip="Nástup a adaptace zaměstnance (onboarding)"/>
              </a:rPr>
              <a:t>)</a:t>
            </a:r>
            <a:endParaRPr lang="cs-CZ" dirty="0"/>
          </a:p>
          <a:p>
            <a:r>
              <a:rPr lang="cs-CZ" dirty="0"/>
              <a:t>Organizační struktura a její prvky</a:t>
            </a:r>
          </a:p>
          <a:p>
            <a:pPr lvl="0"/>
            <a:r>
              <a:rPr lang="cs-CZ" u="sng" dirty="0">
                <a:hlinkClick r:id="rId8" tooltip="Stupně řízení"/>
              </a:rPr>
              <a:t>Stupně řízení</a:t>
            </a:r>
            <a:endParaRPr lang="cs-CZ" dirty="0"/>
          </a:p>
          <a:p>
            <a:pPr lvl="0"/>
            <a:r>
              <a:rPr lang="cs-CZ" u="sng" dirty="0">
                <a:hlinkClick r:id="rId9" tooltip="Rozpětí řízení (Span of Control)"/>
              </a:rPr>
              <a:t>Rozpětí řízení (</a:t>
            </a:r>
            <a:r>
              <a:rPr lang="cs-CZ" u="sng" dirty="0" err="1">
                <a:hlinkClick r:id="rId9" tooltip="Rozpětí řízení (Span of Control)"/>
              </a:rPr>
              <a:t>Span</a:t>
            </a:r>
            <a:r>
              <a:rPr lang="cs-CZ" u="sng" dirty="0">
                <a:hlinkClick r:id="rId9" tooltip="Rozpětí řízení (Span of Control)"/>
              </a:rPr>
              <a:t> </a:t>
            </a:r>
            <a:r>
              <a:rPr lang="cs-CZ" u="sng" dirty="0" err="1">
                <a:hlinkClick r:id="rId9" tooltip="Rozpětí řízení (Span of Control)"/>
              </a:rPr>
              <a:t>of</a:t>
            </a:r>
            <a:r>
              <a:rPr lang="cs-CZ" u="sng" dirty="0">
                <a:hlinkClick r:id="rId9" tooltip="Rozpětí řízení (Span of Control)"/>
              </a:rPr>
              <a:t> </a:t>
            </a:r>
            <a:r>
              <a:rPr lang="cs-CZ" u="sng" dirty="0" err="1">
                <a:hlinkClick r:id="rId9" tooltip="Rozpětí řízení (Span of Control)"/>
              </a:rPr>
              <a:t>Control</a:t>
            </a:r>
            <a:r>
              <a:rPr lang="cs-CZ" u="sng" dirty="0">
                <a:hlinkClick r:id="rId9" tooltip="Rozpětí řízení (Span of Control)"/>
              </a:rPr>
              <a:t>)</a:t>
            </a:r>
            <a:endParaRPr lang="cs-CZ" dirty="0"/>
          </a:p>
          <a:p>
            <a:pPr lvl="0"/>
            <a:r>
              <a:rPr lang="cs-CZ" dirty="0"/>
              <a:t>Články řízení</a:t>
            </a:r>
          </a:p>
          <a:p>
            <a:pPr lvl="0"/>
            <a:r>
              <a:rPr lang="cs-CZ" u="sng" dirty="0">
                <a:hlinkClick r:id="rId10" tooltip="Organizační struktura (Organizational Structure)"/>
              </a:rPr>
              <a:t>Organizační struktura (</a:t>
            </a:r>
            <a:r>
              <a:rPr lang="cs-CZ" u="sng" dirty="0" err="1">
                <a:hlinkClick r:id="rId10" tooltip="Organizační struktura (Organizational Structure)"/>
              </a:rPr>
              <a:t>Organizational</a:t>
            </a:r>
            <a:r>
              <a:rPr lang="cs-CZ" u="sng" dirty="0">
                <a:hlinkClick r:id="rId10" tooltip="Organizační struktura (Organizational Structure)"/>
              </a:rPr>
              <a:t> </a:t>
            </a:r>
            <a:r>
              <a:rPr lang="cs-CZ" u="sng" dirty="0" err="1">
                <a:hlinkClick r:id="rId10" tooltip="Organizační struktura (Organizational Structure)"/>
              </a:rPr>
              <a:t>Structure</a:t>
            </a:r>
            <a:r>
              <a:rPr lang="cs-CZ" u="sng" dirty="0">
                <a:hlinkClick r:id="rId10" tooltip="Organizační struktura (Organizational Structure)"/>
              </a:rPr>
              <a:t>)</a:t>
            </a:r>
            <a:endParaRPr lang="cs-CZ" dirty="0"/>
          </a:p>
          <a:p>
            <a:pPr lvl="0"/>
            <a:r>
              <a:rPr lang="cs-CZ" u="sng" dirty="0">
                <a:hlinkClick r:id="rId11" tooltip="Organizační schéma (Organizational Chart)"/>
              </a:rPr>
              <a:t>Organizační schéma (</a:t>
            </a:r>
            <a:r>
              <a:rPr lang="cs-CZ" u="sng" dirty="0" err="1">
                <a:hlinkClick r:id="rId11" tooltip="Organizační schéma (Organizational Chart)"/>
              </a:rPr>
              <a:t>Organizational</a:t>
            </a:r>
            <a:r>
              <a:rPr lang="cs-CZ" u="sng" dirty="0">
                <a:hlinkClick r:id="rId11" tooltip="Organizační schéma (Organizational Chart)"/>
              </a:rPr>
              <a:t> Chart)</a:t>
            </a:r>
            <a:endParaRPr lang="cs-CZ" dirty="0"/>
          </a:p>
          <a:p>
            <a:pPr lvl="0"/>
            <a:r>
              <a:rPr lang="cs-CZ" u="sng" dirty="0">
                <a:hlinkClick r:id="rId12" tooltip="Organigram"/>
              </a:rPr>
              <a:t>Organigram</a:t>
            </a:r>
            <a:endParaRPr lang="cs-CZ" dirty="0"/>
          </a:p>
          <a:p>
            <a:r>
              <a:rPr lang="cs-CZ" dirty="0"/>
              <a:t>Systematizace a popis pracovních míst</a:t>
            </a:r>
          </a:p>
          <a:p>
            <a:pPr lvl="0"/>
            <a:r>
              <a:rPr lang="cs-CZ" dirty="0"/>
              <a:t>Plánování a vytváření pracovních míst</a:t>
            </a:r>
          </a:p>
          <a:p>
            <a:pPr lvl="0"/>
            <a:r>
              <a:rPr lang="cs-CZ" u="sng" dirty="0">
                <a:hlinkClick r:id="rId13" tooltip="Zaměstnání (Job)"/>
              </a:rPr>
              <a:t>Zaměstnání (Job)</a:t>
            </a:r>
            <a:endParaRPr lang="cs-CZ" dirty="0"/>
          </a:p>
          <a:p>
            <a:pPr lvl="0"/>
            <a:r>
              <a:rPr lang="cs-CZ" u="sng" dirty="0">
                <a:hlinkClick r:id="rId3" tooltip="Analýza pracovních míst (Job Analysis)"/>
              </a:rPr>
              <a:t>Analýza pracovních míst (Job </a:t>
            </a:r>
            <a:r>
              <a:rPr lang="cs-CZ" u="sng" dirty="0" err="1">
                <a:hlinkClick r:id="rId3" tooltip="Analýza pracovních míst (Job Analysis)"/>
              </a:rPr>
              <a:t>Analysis</a:t>
            </a:r>
            <a:r>
              <a:rPr lang="cs-CZ" u="sng" dirty="0">
                <a:hlinkClick r:id="rId3" tooltip="Analýza pracovních míst (Job Analysis)"/>
              </a:rPr>
              <a:t>)</a:t>
            </a:r>
            <a:endParaRPr lang="cs-CZ" dirty="0"/>
          </a:p>
          <a:p>
            <a:pPr lvl="0"/>
            <a:r>
              <a:rPr lang="cs-CZ" u="sng" dirty="0">
                <a:hlinkClick r:id="rId10" tooltip="Organizační struktura (Organizational Structure)"/>
              </a:rPr>
              <a:t>Organizační struktura (</a:t>
            </a:r>
            <a:r>
              <a:rPr lang="cs-CZ" u="sng" dirty="0" err="1">
                <a:hlinkClick r:id="rId10" tooltip="Organizační struktura (Organizational Structure)"/>
              </a:rPr>
              <a:t>Organizational</a:t>
            </a:r>
            <a:r>
              <a:rPr lang="cs-CZ" u="sng" dirty="0">
                <a:hlinkClick r:id="rId10" tooltip="Organizační struktura (Organizational Structure)"/>
              </a:rPr>
              <a:t> </a:t>
            </a:r>
            <a:r>
              <a:rPr lang="cs-CZ" u="sng" dirty="0" err="1">
                <a:hlinkClick r:id="rId10" tooltip="Organizační struktura (Organizational Structure)"/>
              </a:rPr>
              <a:t>Structure</a:t>
            </a:r>
            <a:r>
              <a:rPr lang="cs-CZ" u="sng" dirty="0">
                <a:hlinkClick r:id="rId10" tooltip="Organizační struktura (Organizational Structure)"/>
              </a:rPr>
              <a:t>)</a:t>
            </a:r>
            <a:endParaRPr lang="cs-CZ" dirty="0"/>
          </a:p>
          <a:p>
            <a:pPr lvl="0"/>
            <a:r>
              <a:rPr lang="cs-CZ" u="sng" dirty="0">
                <a:hlinkClick r:id="rId14" tooltip="Popis pracovního místa (Job Description)"/>
              </a:rPr>
              <a:t>Popis pracovního místa (Job </a:t>
            </a:r>
            <a:r>
              <a:rPr lang="cs-CZ" u="sng" dirty="0" err="1">
                <a:hlinkClick r:id="rId14" tooltip="Popis pracovního místa (Job Description)"/>
              </a:rPr>
              <a:t>Description</a:t>
            </a:r>
            <a:r>
              <a:rPr lang="cs-CZ" u="sng" dirty="0">
                <a:hlinkClick r:id="rId14" tooltip="Popis pracovního místa (Job Description)"/>
              </a:rPr>
              <a:t>)</a:t>
            </a:r>
            <a:endParaRPr lang="cs-CZ" dirty="0"/>
          </a:p>
          <a:p>
            <a:pPr lvl="0"/>
            <a:r>
              <a:rPr lang="cs-CZ" u="sng" dirty="0">
                <a:hlinkClick r:id="rId15" tooltip="Evidence organizační struktury (Organizational structure management)"/>
              </a:rPr>
              <a:t>Evidence organizační struktury (</a:t>
            </a:r>
            <a:r>
              <a:rPr lang="cs-CZ" u="sng" dirty="0" err="1">
                <a:hlinkClick r:id="rId15" tooltip="Evidence organizační struktury (Organizational structure management)"/>
              </a:rPr>
              <a:t>Organizational</a:t>
            </a:r>
            <a:r>
              <a:rPr lang="cs-CZ" u="sng" dirty="0">
                <a:hlinkClick r:id="rId15" tooltip="Evidence organizační struktury (Organizational structure management)"/>
              </a:rPr>
              <a:t> </a:t>
            </a:r>
            <a:r>
              <a:rPr lang="cs-CZ" u="sng" dirty="0" err="1">
                <a:hlinkClick r:id="rId15" tooltip="Evidence organizační struktury (Organizational structure management)"/>
              </a:rPr>
              <a:t>structure</a:t>
            </a:r>
            <a:r>
              <a:rPr lang="cs-CZ" u="sng" dirty="0">
                <a:hlinkClick r:id="rId15" tooltip="Evidence organizační struktury (Organizational structure management)"/>
              </a:rPr>
              <a:t> management)</a:t>
            </a:r>
            <a:endParaRPr lang="cs-CZ" dirty="0"/>
          </a:p>
        </p:txBody>
      </p:sp>
    </p:spTree>
    <p:extLst>
      <p:ext uri="{BB962C8B-B14F-4D97-AF65-F5344CB8AC3E}">
        <p14:creationId xmlns:p14="http://schemas.microsoft.com/office/powerpoint/2010/main" val="657019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188640"/>
            <a:ext cx="6629114" cy="6186309"/>
          </a:xfrm>
          <a:prstGeom prst="rect">
            <a:avLst/>
          </a:prstGeom>
        </p:spPr>
        <p:txBody>
          <a:bodyPr wrap="square">
            <a:spAutoFit/>
          </a:bodyPr>
          <a:lstStyle/>
          <a:p>
            <a:r>
              <a:rPr lang="cs-CZ" dirty="0"/>
              <a:t>Vzdělávání pracovníků a rozvoj kvalifikace</a:t>
            </a:r>
            <a:endParaRPr lang="cs-CZ" sz="2800" dirty="0"/>
          </a:p>
          <a:p>
            <a:pPr lvl="0"/>
            <a:r>
              <a:rPr lang="cs-CZ" dirty="0"/>
              <a:t>Vlastnost/schopnost požadovaná organizací</a:t>
            </a:r>
            <a:endParaRPr lang="cs-CZ" sz="2400" dirty="0"/>
          </a:p>
          <a:p>
            <a:pPr lvl="0"/>
            <a:r>
              <a:rPr lang="cs-CZ" u="sng" dirty="0">
                <a:hlinkClick r:id="rId2" tooltip="Kvalifikační profil (Qualification Profile)"/>
              </a:rPr>
              <a:t>Kvalifikační profil (</a:t>
            </a:r>
            <a:r>
              <a:rPr lang="cs-CZ" u="sng" dirty="0" err="1">
                <a:hlinkClick r:id="rId2" tooltip="Kvalifikační profil (Qualification Profile)"/>
              </a:rPr>
              <a:t>Qualification</a:t>
            </a:r>
            <a:r>
              <a:rPr lang="cs-CZ" u="sng" dirty="0">
                <a:hlinkClick r:id="rId2" tooltip="Kvalifikační profil (Qualification Profile)"/>
              </a:rPr>
              <a:t> Profile)</a:t>
            </a:r>
            <a:endParaRPr lang="cs-CZ" sz="2400" dirty="0"/>
          </a:p>
          <a:p>
            <a:pPr lvl="0"/>
            <a:r>
              <a:rPr lang="cs-CZ" u="sng" dirty="0">
                <a:hlinkClick r:id="rId3" tooltip="Kvalifikační deficit (Qualification Deficit)"/>
              </a:rPr>
              <a:t>Kvalifikační deficit (</a:t>
            </a:r>
            <a:r>
              <a:rPr lang="cs-CZ" u="sng" dirty="0" err="1">
                <a:hlinkClick r:id="rId3" tooltip="Kvalifikační deficit (Qualification Deficit)"/>
              </a:rPr>
              <a:t>Qualification</a:t>
            </a:r>
            <a:r>
              <a:rPr lang="cs-CZ" u="sng" dirty="0">
                <a:hlinkClick r:id="rId3" tooltip="Kvalifikační deficit (Qualification Deficit)"/>
              </a:rPr>
              <a:t> Deficit)</a:t>
            </a:r>
            <a:endParaRPr lang="cs-CZ" sz="2400" dirty="0"/>
          </a:p>
          <a:p>
            <a:pPr lvl="0"/>
            <a:r>
              <a:rPr lang="cs-CZ" dirty="0" err="1"/>
              <a:t>Expirace</a:t>
            </a:r>
            <a:r>
              <a:rPr lang="cs-CZ" dirty="0"/>
              <a:t> kvalifikací</a:t>
            </a:r>
            <a:endParaRPr lang="cs-CZ" sz="2400" dirty="0"/>
          </a:p>
          <a:p>
            <a:pPr lvl="0"/>
            <a:r>
              <a:rPr lang="cs-CZ" dirty="0"/>
              <a:t>Řízení vzdělávání</a:t>
            </a:r>
            <a:endParaRPr lang="cs-CZ" sz="2400" dirty="0"/>
          </a:p>
          <a:p>
            <a:pPr lvl="0"/>
            <a:r>
              <a:rPr lang="cs-CZ" u="sng" dirty="0">
                <a:hlinkClick r:id="rId4" tooltip="Osobní kvalifikace (Personal Qualification)"/>
              </a:rPr>
              <a:t>Osobní kvalifikace (</a:t>
            </a:r>
            <a:r>
              <a:rPr lang="cs-CZ" u="sng" dirty="0" err="1">
                <a:hlinkClick r:id="rId4" tooltip="Osobní kvalifikace (Personal Qualification)"/>
              </a:rPr>
              <a:t>Personal</a:t>
            </a:r>
            <a:r>
              <a:rPr lang="cs-CZ" u="sng" dirty="0">
                <a:hlinkClick r:id="rId4" tooltip="Osobní kvalifikace (Personal Qualification)"/>
              </a:rPr>
              <a:t> </a:t>
            </a:r>
            <a:r>
              <a:rPr lang="cs-CZ" u="sng" dirty="0" err="1">
                <a:hlinkClick r:id="rId4" tooltip="Osobní kvalifikace (Personal Qualification)"/>
              </a:rPr>
              <a:t>Qualification</a:t>
            </a:r>
            <a:r>
              <a:rPr lang="cs-CZ" u="sng" dirty="0">
                <a:hlinkClick r:id="rId4" tooltip="Osobní kvalifikace (Personal Qualification)"/>
              </a:rPr>
              <a:t>)</a:t>
            </a:r>
            <a:endParaRPr lang="cs-CZ" sz="2400" dirty="0"/>
          </a:p>
          <a:p>
            <a:pPr lvl="0"/>
            <a:r>
              <a:rPr lang="cs-CZ" dirty="0"/>
              <a:t>Plánování vzdělávání</a:t>
            </a:r>
            <a:endParaRPr lang="cs-CZ" sz="2400" dirty="0"/>
          </a:p>
          <a:p>
            <a:pPr lvl="0"/>
            <a:r>
              <a:rPr lang="cs-CZ" u="sng" dirty="0">
                <a:hlinkClick r:id="rId5" tooltip="Personální audit"/>
              </a:rPr>
              <a:t>Personální audit</a:t>
            </a:r>
            <a:endParaRPr lang="cs-CZ" sz="2400" dirty="0"/>
          </a:p>
          <a:p>
            <a:pPr lvl="0"/>
            <a:r>
              <a:rPr lang="cs-CZ" u="sng" dirty="0">
                <a:hlinkClick r:id="rId6" tooltip="Plán osobního rozvoje zaměstnance (Personal Development Plan)"/>
              </a:rPr>
              <a:t>Plán osobního rozvoje zaměstnance (</a:t>
            </a:r>
            <a:r>
              <a:rPr lang="cs-CZ" u="sng" dirty="0" err="1">
                <a:hlinkClick r:id="rId6" tooltip="Plán osobního rozvoje zaměstnance (Personal Development Plan)"/>
              </a:rPr>
              <a:t>Personal</a:t>
            </a:r>
            <a:r>
              <a:rPr lang="cs-CZ" u="sng" dirty="0">
                <a:hlinkClick r:id="rId6" tooltip="Plán osobního rozvoje zaměstnance (Personal Development Plan)"/>
              </a:rPr>
              <a:t> </a:t>
            </a:r>
            <a:r>
              <a:rPr lang="cs-CZ" u="sng" dirty="0" err="1">
                <a:hlinkClick r:id="rId6" tooltip="Plán osobního rozvoje zaměstnance (Personal Development Plan)"/>
              </a:rPr>
              <a:t>Development</a:t>
            </a:r>
            <a:r>
              <a:rPr lang="cs-CZ" u="sng" dirty="0">
                <a:hlinkClick r:id="rId6" tooltip="Plán osobního rozvoje zaměstnance (Personal Development Plan)"/>
              </a:rPr>
              <a:t> </a:t>
            </a:r>
            <a:r>
              <a:rPr lang="cs-CZ" u="sng" dirty="0" err="1">
                <a:hlinkClick r:id="rId6" tooltip="Plán osobního rozvoje zaměstnance (Personal Development Plan)"/>
              </a:rPr>
              <a:t>Plan</a:t>
            </a:r>
            <a:r>
              <a:rPr lang="cs-CZ" u="sng" dirty="0">
                <a:hlinkClick r:id="rId6" tooltip="Plán osobního rozvoje zaměstnance (Personal Development Plan)"/>
              </a:rPr>
              <a:t>)</a:t>
            </a:r>
            <a:endParaRPr lang="cs-CZ" sz="2400" dirty="0"/>
          </a:p>
          <a:p>
            <a:pPr lvl="0"/>
            <a:r>
              <a:rPr lang="cs-CZ" u="sng" dirty="0">
                <a:hlinkClick r:id="rId7" tooltip="Vzdělávání (Education)"/>
              </a:rPr>
              <a:t>Vzdělávání (</a:t>
            </a:r>
            <a:r>
              <a:rPr lang="cs-CZ" u="sng" dirty="0" err="1">
                <a:hlinkClick r:id="rId7" tooltip="Vzdělávání (Education)"/>
              </a:rPr>
              <a:t>Education</a:t>
            </a:r>
            <a:r>
              <a:rPr lang="cs-CZ" u="sng" dirty="0">
                <a:hlinkClick r:id="rId7" tooltip="Vzdělávání (Education)"/>
              </a:rPr>
              <a:t>)</a:t>
            </a:r>
            <a:endParaRPr lang="cs-CZ" sz="2400" dirty="0"/>
          </a:p>
          <a:p>
            <a:pPr lvl="0"/>
            <a:r>
              <a:rPr lang="cs-CZ" u="sng" dirty="0">
                <a:hlinkClick r:id="rId8" tooltip="Metody vzdělávání na pracovišti (On the Job Training)"/>
              </a:rPr>
              <a:t>Metody vzdělávání na pracovišti (On </a:t>
            </a:r>
            <a:r>
              <a:rPr lang="cs-CZ" u="sng" dirty="0" err="1">
                <a:hlinkClick r:id="rId8" tooltip="Metody vzdělávání na pracovišti (On the Job Training)"/>
              </a:rPr>
              <a:t>the</a:t>
            </a:r>
            <a:r>
              <a:rPr lang="cs-CZ" u="sng" dirty="0">
                <a:hlinkClick r:id="rId8" tooltip="Metody vzdělávání na pracovišti (On the Job Training)"/>
              </a:rPr>
              <a:t> Job </a:t>
            </a:r>
            <a:r>
              <a:rPr lang="cs-CZ" u="sng" dirty="0" err="1">
                <a:hlinkClick r:id="rId8" tooltip="Metody vzdělávání na pracovišti (On the Job Training)"/>
              </a:rPr>
              <a:t>Training</a:t>
            </a:r>
            <a:r>
              <a:rPr lang="cs-CZ" u="sng" dirty="0">
                <a:hlinkClick r:id="rId8" tooltip="Metody vzdělávání na pracovišti (On the Job Training)"/>
              </a:rPr>
              <a:t>)</a:t>
            </a:r>
            <a:endParaRPr lang="cs-CZ" sz="2400" dirty="0"/>
          </a:p>
          <a:p>
            <a:pPr lvl="1"/>
            <a:r>
              <a:rPr lang="cs-CZ" u="sng" dirty="0">
                <a:hlinkClick r:id="rId9" tooltip="AAR (After Action Review)"/>
              </a:rPr>
              <a:t>AAR (</a:t>
            </a:r>
            <a:r>
              <a:rPr lang="cs-CZ" u="sng" dirty="0" err="1">
                <a:hlinkClick r:id="rId9" tooltip="AAR (After Action Review)"/>
              </a:rPr>
              <a:t>After</a:t>
            </a:r>
            <a:r>
              <a:rPr lang="cs-CZ" u="sng" dirty="0">
                <a:hlinkClick r:id="rId9" tooltip="AAR (After Action Review)"/>
              </a:rPr>
              <a:t> </a:t>
            </a:r>
            <a:r>
              <a:rPr lang="cs-CZ" u="sng" dirty="0" err="1">
                <a:hlinkClick r:id="rId9" tooltip="AAR (After Action Review)"/>
              </a:rPr>
              <a:t>Action</a:t>
            </a:r>
            <a:r>
              <a:rPr lang="cs-CZ" u="sng" dirty="0">
                <a:hlinkClick r:id="rId9" tooltip="AAR (After Action Review)"/>
              </a:rPr>
              <a:t> </a:t>
            </a:r>
            <a:r>
              <a:rPr lang="cs-CZ" u="sng" dirty="0" err="1">
                <a:hlinkClick r:id="rId9" tooltip="AAR (After Action Review)"/>
              </a:rPr>
              <a:t>Review</a:t>
            </a:r>
            <a:r>
              <a:rPr lang="cs-CZ" u="sng" dirty="0">
                <a:hlinkClick r:id="rId9" tooltip="AAR (After Action Review)"/>
              </a:rPr>
              <a:t>)</a:t>
            </a:r>
            <a:endParaRPr lang="cs-CZ" sz="2400" dirty="0"/>
          </a:p>
          <a:p>
            <a:pPr lvl="1"/>
            <a:r>
              <a:rPr lang="cs-CZ" u="sng" dirty="0">
                <a:hlinkClick r:id="rId10" tooltip="Asistování (Assisting)"/>
              </a:rPr>
              <a:t>Asistování (</a:t>
            </a:r>
            <a:r>
              <a:rPr lang="cs-CZ" u="sng" dirty="0" err="1">
                <a:hlinkClick r:id="rId10" tooltip="Asistování (Assisting)"/>
              </a:rPr>
              <a:t>Assisting</a:t>
            </a:r>
            <a:r>
              <a:rPr lang="cs-CZ" u="sng" dirty="0">
                <a:hlinkClick r:id="rId10" tooltip="Asistování (Assisting)"/>
              </a:rPr>
              <a:t>)</a:t>
            </a:r>
            <a:endParaRPr lang="cs-CZ" sz="2400" dirty="0"/>
          </a:p>
          <a:p>
            <a:pPr lvl="1"/>
            <a:r>
              <a:rPr lang="cs-CZ" u="sng" dirty="0">
                <a:hlinkClick r:id="rId11" tooltip="Briefing, brífing"/>
              </a:rPr>
              <a:t>Briefing, </a:t>
            </a:r>
            <a:r>
              <a:rPr lang="cs-CZ" u="sng" dirty="0" err="1">
                <a:hlinkClick r:id="rId11" tooltip="Briefing, brífing"/>
              </a:rPr>
              <a:t>brífing</a:t>
            </a:r>
            <a:endParaRPr lang="cs-CZ" sz="2400" dirty="0"/>
          </a:p>
          <a:p>
            <a:pPr lvl="1"/>
            <a:r>
              <a:rPr lang="cs-CZ" u="sng" dirty="0">
                <a:hlinkClick r:id="rId12" tooltip="Instruktáž (Instructing)"/>
              </a:rPr>
              <a:t>Instruktáž (</a:t>
            </a:r>
            <a:r>
              <a:rPr lang="cs-CZ" u="sng" dirty="0" err="1">
                <a:hlinkClick r:id="rId12" tooltip="Instruktáž (Instructing)"/>
              </a:rPr>
              <a:t>Instructing</a:t>
            </a:r>
            <a:r>
              <a:rPr lang="cs-CZ" u="sng" dirty="0">
                <a:hlinkClick r:id="rId12" tooltip="Instruktáž (Instructing)"/>
              </a:rPr>
              <a:t>)</a:t>
            </a:r>
            <a:endParaRPr lang="cs-CZ" sz="2400" dirty="0"/>
          </a:p>
          <a:p>
            <a:pPr lvl="1"/>
            <a:r>
              <a:rPr lang="cs-CZ" u="sng" dirty="0">
                <a:hlinkClick r:id="rId13" tooltip="Koučování (Coaching)"/>
              </a:rPr>
              <a:t>Koučování (</a:t>
            </a:r>
            <a:r>
              <a:rPr lang="cs-CZ" u="sng" dirty="0" err="1">
                <a:hlinkClick r:id="rId13" tooltip="Koučování (Coaching)"/>
              </a:rPr>
              <a:t>Coaching</a:t>
            </a:r>
            <a:r>
              <a:rPr lang="cs-CZ" u="sng" dirty="0">
                <a:hlinkClick r:id="rId13" tooltip="Koučování (Coaching)"/>
              </a:rPr>
              <a:t>)</a:t>
            </a:r>
            <a:endParaRPr lang="cs-CZ" sz="2400" dirty="0"/>
          </a:p>
          <a:p>
            <a:pPr lvl="1"/>
            <a:r>
              <a:rPr lang="cs-CZ" u="sng" dirty="0">
                <a:hlinkClick r:id="rId14" tooltip="Konzultování (Counselling)"/>
              </a:rPr>
              <a:t>Konzultování (</a:t>
            </a:r>
            <a:r>
              <a:rPr lang="cs-CZ" u="sng" dirty="0" err="1">
                <a:hlinkClick r:id="rId14" tooltip="Konzultování (Counselling)"/>
              </a:rPr>
              <a:t>Counselling</a:t>
            </a:r>
            <a:r>
              <a:rPr lang="cs-CZ" u="sng" dirty="0">
                <a:hlinkClick r:id="rId14" tooltip="Konzultování (Counselling)"/>
              </a:rPr>
              <a:t>)</a:t>
            </a:r>
            <a:endParaRPr lang="cs-CZ" sz="2400" dirty="0"/>
          </a:p>
          <a:p>
            <a:pPr lvl="1"/>
            <a:r>
              <a:rPr lang="cs-CZ" u="sng" dirty="0">
                <a:hlinkClick r:id="rId15" tooltip="Mentorování (Mentoring)"/>
              </a:rPr>
              <a:t>Mentorování (</a:t>
            </a:r>
            <a:r>
              <a:rPr lang="cs-CZ" u="sng" dirty="0" err="1">
                <a:hlinkClick r:id="rId15" tooltip="Mentorování (Mentoring)"/>
              </a:rPr>
              <a:t>Mentoring</a:t>
            </a:r>
            <a:r>
              <a:rPr lang="cs-CZ" u="sng" dirty="0">
                <a:hlinkClick r:id="rId15" tooltip="Mentorování (Mentoring)"/>
              </a:rPr>
              <a:t>)</a:t>
            </a:r>
            <a:endParaRPr lang="cs-CZ" sz="2400" dirty="0"/>
          </a:p>
          <a:p>
            <a:pPr lvl="1"/>
            <a:r>
              <a:rPr lang="cs-CZ" u="sng" dirty="0">
                <a:hlinkClick r:id="rId16" tooltip="Pověření úkolem (Task Entrust)"/>
              </a:rPr>
              <a:t>Pověření úkolem (</a:t>
            </a:r>
            <a:r>
              <a:rPr lang="cs-CZ" u="sng" dirty="0" err="1">
                <a:hlinkClick r:id="rId16" tooltip="Pověření úkolem (Task Entrust)"/>
              </a:rPr>
              <a:t>Task</a:t>
            </a:r>
            <a:r>
              <a:rPr lang="cs-CZ" u="sng" dirty="0">
                <a:hlinkClick r:id="rId16" tooltip="Pověření úkolem (Task Entrust)"/>
              </a:rPr>
              <a:t> </a:t>
            </a:r>
            <a:r>
              <a:rPr lang="cs-CZ" u="sng" dirty="0" err="1">
                <a:hlinkClick r:id="rId16" tooltip="Pověření úkolem (Task Entrust)"/>
              </a:rPr>
              <a:t>Entrust</a:t>
            </a:r>
            <a:r>
              <a:rPr lang="cs-CZ" u="sng" dirty="0">
                <a:hlinkClick r:id="rId16" tooltip="Pověření úkolem (Task Entrust)"/>
              </a:rPr>
              <a:t>)</a:t>
            </a:r>
            <a:endParaRPr lang="cs-CZ" sz="2400" dirty="0"/>
          </a:p>
          <a:p>
            <a:pPr lvl="1"/>
            <a:r>
              <a:rPr lang="cs-CZ" u="sng" dirty="0">
                <a:hlinkClick r:id="rId17" tooltip="Pracovní porady (Business Meetings)"/>
              </a:rPr>
              <a:t>Pracovní porady (Business </a:t>
            </a:r>
            <a:r>
              <a:rPr lang="cs-CZ" u="sng" dirty="0" err="1">
                <a:hlinkClick r:id="rId17" tooltip="Pracovní porady (Business Meetings)"/>
              </a:rPr>
              <a:t>Meetings</a:t>
            </a:r>
            <a:r>
              <a:rPr lang="cs-CZ" u="sng" dirty="0">
                <a:hlinkClick r:id="rId17" tooltip="Pracovní porady (Business Meetings)"/>
              </a:rPr>
              <a:t>)</a:t>
            </a:r>
            <a:endParaRPr lang="cs-CZ" sz="2400" dirty="0"/>
          </a:p>
          <a:p>
            <a:pPr lvl="1"/>
            <a:r>
              <a:rPr lang="cs-CZ" u="sng" dirty="0">
                <a:hlinkClick r:id="rId18" tooltip="Rotace práce (Job Rotation)"/>
              </a:rPr>
              <a:t>Rotace práce (Job </a:t>
            </a:r>
            <a:r>
              <a:rPr lang="cs-CZ" u="sng" dirty="0" err="1">
                <a:hlinkClick r:id="rId18" tooltip="Rotace práce (Job Rotation)"/>
              </a:rPr>
              <a:t>Rotation</a:t>
            </a:r>
            <a:r>
              <a:rPr lang="cs-CZ" u="sng" dirty="0">
                <a:hlinkClick r:id="rId18" tooltip="Rotace práce (Job Rotation)"/>
              </a:rPr>
              <a:t>)</a:t>
            </a:r>
            <a:endParaRPr lang="cs-CZ" sz="2400" dirty="0"/>
          </a:p>
        </p:txBody>
      </p:sp>
    </p:spTree>
    <p:extLst>
      <p:ext uri="{BB962C8B-B14F-4D97-AF65-F5344CB8AC3E}">
        <p14:creationId xmlns:p14="http://schemas.microsoft.com/office/powerpoint/2010/main" val="2666560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0" y="705178"/>
            <a:ext cx="4572000" cy="5447645"/>
          </a:xfrm>
          <a:prstGeom prst="rect">
            <a:avLst/>
          </a:prstGeom>
        </p:spPr>
        <p:txBody>
          <a:bodyPr>
            <a:spAutoFit/>
          </a:bodyPr>
          <a:lstStyle/>
          <a:p>
            <a:pPr lvl="0"/>
            <a:r>
              <a:rPr lang="cs-CZ" dirty="0"/>
              <a:t>Metody vzdělávání mimo pracoviště </a:t>
            </a:r>
            <a:br>
              <a:rPr lang="cs-CZ" dirty="0"/>
            </a:br>
            <a:endParaRPr lang="cs-CZ" sz="2400" dirty="0"/>
          </a:p>
          <a:p>
            <a:pPr lvl="1"/>
            <a:r>
              <a:rPr lang="cs-CZ" u="sng" dirty="0" err="1">
                <a:hlinkClick r:id="rId2" tooltip="Assessment Centrum (AC)"/>
              </a:rPr>
              <a:t>Assessment</a:t>
            </a:r>
            <a:r>
              <a:rPr lang="cs-CZ" u="sng" dirty="0">
                <a:hlinkClick r:id="rId2" tooltip="Assessment Centrum (AC)"/>
              </a:rPr>
              <a:t> Centrum (AC)</a:t>
            </a:r>
            <a:endParaRPr lang="cs-CZ" sz="2400" dirty="0"/>
          </a:p>
          <a:p>
            <a:pPr lvl="1"/>
            <a:r>
              <a:rPr lang="cs-CZ" u="sng" dirty="0">
                <a:hlinkClick r:id="rId3" tooltip="Distanční vzdělávání (Distance learning)"/>
              </a:rPr>
              <a:t>Distanční vzdělávání (Distance </a:t>
            </a:r>
            <a:r>
              <a:rPr lang="cs-CZ" u="sng" dirty="0" err="1">
                <a:hlinkClick r:id="rId3" tooltip="Distanční vzdělávání (Distance learning)"/>
              </a:rPr>
              <a:t>learning</a:t>
            </a:r>
            <a:r>
              <a:rPr lang="cs-CZ" u="sng" dirty="0">
                <a:hlinkClick r:id="rId3" tooltip="Distanční vzdělávání (Distance learning)"/>
              </a:rPr>
              <a:t>)</a:t>
            </a:r>
            <a:endParaRPr lang="cs-CZ" sz="2400" dirty="0"/>
          </a:p>
          <a:p>
            <a:pPr lvl="1"/>
            <a:r>
              <a:rPr lang="cs-CZ" dirty="0"/>
              <a:t>Hraní rolí (</a:t>
            </a:r>
            <a:r>
              <a:rPr lang="cs-CZ" u="sng" dirty="0">
                <a:hlinkClick r:id="rId4" tooltip="Manažerské hry (Business Games)"/>
              </a:rPr>
              <a:t>Manažerské hry (Business </a:t>
            </a:r>
            <a:r>
              <a:rPr lang="cs-CZ" u="sng" dirty="0" err="1">
                <a:hlinkClick r:id="rId4" tooltip="Manažerské hry (Business Games)"/>
              </a:rPr>
              <a:t>Games</a:t>
            </a:r>
            <a:r>
              <a:rPr lang="cs-CZ" u="sng" dirty="0">
                <a:hlinkClick r:id="rId4" tooltip="Manažerské hry (Business Games)"/>
              </a:rPr>
              <a:t>)</a:t>
            </a:r>
            <a:r>
              <a:rPr lang="cs-CZ" dirty="0"/>
              <a:t>)</a:t>
            </a:r>
            <a:endParaRPr lang="cs-CZ" sz="2400" dirty="0"/>
          </a:p>
          <a:p>
            <a:pPr lvl="1"/>
            <a:r>
              <a:rPr lang="cs-CZ" dirty="0"/>
              <a:t>Přednáška</a:t>
            </a:r>
            <a:endParaRPr lang="cs-CZ" sz="2400" dirty="0"/>
          </a:p>
          <a:p>
            <a:pPr lvl="1"/>
            <a:r>
              <a:rPr lang="cs-CZ" dirty="0"/>
              <a:t>Praktické demonstrování</a:t>
            </a:r>
            <a:endParaRPr lang="cs-CZ" sz="2400" dirty="0"/>
          </a:p>
          <a:p>
            <a:pPr lvl="1"/>
            <a:r>
              <a:rPr lang="cs-CZ" dirty="0"/>
              <a:t>Případové studie</a:t>
            </a:r>
            <a:endParaRPr lang="cs-CZ" sz="2400" dirty="0"/>
          </a:p>
          <a:p>
            <a:pPr lvl="1"/>
            <a:r>
              <a:rPr lang="cs-CZ" dirty="0"/>
              <a:t>Nácvik asertivity (viz </a:t>
            </a:r>
            <a:r>
              <a:rPr lang="cs-CZ" u="sng" dirty="0">
                <a:hlinkClick r:id="rId5" tooltip="Asertivita (Assertiveness)"/>
              </a:rPr>
              <a:t>Asertivita (</a:t>
            </a:r>
            <a:r>
              <a:rPr lang="cs-CZ" u="sng" dirty="0" err="1">
                <a:hlinkClick r:id="rId5" tooltip="Asertivita (Assertiveness)"/>
              </a:rPr>
              <a:t>Assertiveness</a:t>
            </a:r>
            <a:r>
              <a:rPr lang="cs-CZ" u="sng" dirty="0">
                <a:hlinkClick r:id="rId5" tooltip="Asertivita (Assertiveness)"/>
              </a:rPr>
              <a:t>)</a:t>
            </a:r>
            <a:r>
              <a:rPr lang="cs-CZ" dirty="0"/>
              <a:t>)</a:t>
            </a:r>
            <a:endParaRPr lang="cs-CZ" sz="2400" dirty="0"/>
          </a:p>
          <a:p>
            <a:pPr lvl="1"/>
            <a:r>
              <a:rPr lang="cs-CZ" dirty="0"/>
              <a:t>Neuro-lingvistické programování</a:t>
            </a:r>
            <a:endParaRPr lang="cs-CZ" sz="2400" dirty="0"/>
          </a:p>
          <a:p>
            <a:pPr lvl="1"/>
            <a:r>
              <a:rPr lang="cs-CZ" dirty="0"/>
              <a:t>Simulace, simulační hry</a:t>
            </a:r>
            <a:endParaRPr lang="cs-CZ" sz="2400" dirty="0"/>
          </a:p>
          <a:p>
            <a:pPr lvl="1"/>
            <a:r>
              <a:rPr lang="cs-CZ" u="sng" dirty="0" err="1">
                <a:hlinkClick r:id="rId6" tooltip="Teambuilding"/>
              </a:rPr>
              <a:t>Teambuilding</a:t>
            </a:r>
            <a:r>
              <a:rPr lang="cs-CZ" dirty="0"/>
              <a:t> a </a:t>
            </a:r>
            <a:r>
              <a:rPr lang="cs-CZ" u="sng" dirty="0" err="1">
                <a:hlinkClick r:id="rId7" tooltip="Outdoor training"/>
              </a:rPr>
              <a:t>Outdoor</a:t>
            </a:r>
            <a:r>
              <a:rPr lang="cs-CZ" u="sng" dirty="0">
                <a:hlinkClick r:id="rId7" tooltip="Outdoor training"/>
              </a:rPr>
              <a:t> </a:t>
            </a:r>
            <a:r>
              <a:rPr lang="cs-CZ" u="sng" dirty="0" err="1">
                <a:hlinkClick r:id="rId7" tooltip="Outdoor training"/>
              </a:rPr>
              <a:t>training</a:t>
            </a:r>
            <a:r>
              <a:rPr lang="cs-CZ" dirty="0"/>
              <a:t> (</a:t>
            </a:r>
            <a:r>
              <a:rPr lang="cs-CZ" dirty="0" err="1"/>
              <a:t>adventure</a:t>
            </a:r>
            <a:r>
              <a:rPr lang="cs-CZ" dirty="0"/>
              <a:t> </a:t>
            </a:r>
            <a:r>
              <a:rPr lang="cs-CZ" dirty="0" err="1"/>
              <a:t>education</a:t>
            </a:r>
            <a:r>
              <a:rPr lang="cs-CZ" dirty="0"/>
              <a:t>, vzdělávání hrou či vzdělávání pohybovými aktivitami)</a:t>
            </a:r>
            <a:endParaRPr lang="cs-CZ" sz="2400" dirty="0"/>
          </a:p>
          <a:p>
            <a:pPr lvl="0"/>
            <a:r>
              <a:rPr lang="cs-CZ" dirty="0"/>
              <a:t>Formy on-line vzdělávání</a:t>
            </a:r>
            <a:endParaRPr lang="cs-CZ" sz="2400" dirty="0"/>
          </a:p>
          <a:p>
            <a:pPr lvl="1"/>
            <a:r>
              <a:rPr lang="cs-CZ" u="sng" dirty="0">
                <a:hlinkClick r:id="rId8" tooltip="e-Learning"/>
              </a:rPr>
              <a:t>e-</a:t>
            </a:r>
            <a:r>
              <a:rPr lang="cs-CZ" u="sng" dirty="0" err="1">
                <a:hlinkClick r:id="rId8" tooltip="e-Learning"/>
              </a:rPr>
              <a:t>Learning</a:t>
            </a:r>
            <a:endParaRPr lang="cs-CZ" sz="2400" dirty="0"/>
          </a:p>
          <a:p>
            <a:pPr lvl="1"/>
            <a:r>
              <a:rPr lang="cs-CZ" u="sng" dirty="0" err="1">
                <a:hlinkClick r:id="rId9" tooltip="Webinář"/>
              </a:rPr>
              <a:t>Webinář</a:t>
            </a:r>
            <a:endParaRPr lang="cs-CZ" sz="2400" dirty="0"/>
          </a:p>
        </p:txBody>
      </p:sp>
    </p:spTree>
    <p:extLst>
      <p:ext uri="{BB962C8B-B14F-4D97-AF65-F5344CB8AC3E}">
        <p14:creationId xmlns:p14="http://schemas.microsoft.com/office/powerpoint/2010/main" val="2131501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260648"/>
            <a:ext cx="6390456" cy="5632311"/>
          </a:xfrm>
          <a:prstGeom prst="rect">
            <a:avLst/>
          </a:prstGeom>
        </p:spPr>
        <p:txBody>
          <a:bodyPr wrap="square">
            <a:spAutoFit/>
          </a:bodyPr>
          <a:lstStyle/>
          <a:p>
            <a:r>
              <a:rPr lang="cs-CZ" dirty="0"/>
              <a:t>Řízení zaměstnanců</a:t>
            </a:r>
            <a:endParaRPr lang="cs-CZ" sz="2800" dirty="0"/>
          </a:p>
          <a:p>
            <a:pPr lvl="0"/>
            <a:r>
              <a:rPr lang="cs-CZ" dirty="0"/>
              <a:t>Pracovní smlouvy a pracovně právní vztahy</a:t>
            </a:r>
            <a:endParaRPr lang="cs-CZ" sz="2400" dirty="0"/>
          </a:p>
          <a:p>
            <a:pPr lvl="0"/>
            <a:r>
              <a:rPr lang="cs-CZ" u="sng" dirty="0">
                <a:hlinkClick r:id="rId2" tooltip="Rozmísťování pracovníků a staffing"/>
              </a:rPr>
              <a:t>Rozmísťování pracovníků a </a:t>
            </a:r>
            <a:r>
              <a:rPr lang="cs-CZ" u="sng" dirty="0" err="1">
                <a:hlinkClick r:id="rId2" tooltip="Rozmísťování pracovníků a staffing"/>
              </a:rPr>
              <a:t>staffing</a:t>
            </a:r>
            <a:endParaRPr lang="cs-CZ" sz="2800" dirty="0"/>
          </a:p>
          <a:p>
            <a:pPr lvl="0"/>
            <a:r>
              <a:rPr lang="cs-CZ" u="sng" dirty="0">
                <a:hlinkClick r:id="rId3" tooltip="Výběr pracovníků"/>
              </a:rPr>
              <a:t>Výběr pracovníků</a:t>
            </a:r>
            <a:endParaRPr lang="cs-CZ" sz="2400" dirty="0"/>
          </a:p>
          <a:p>
            <a:pPr lvl="0"/>
            <a:r>
              <a:rPr lang="cs-CZ" u="sng" dirty="0">
                <a:hlinkClick r:id="rId4" tooltip="Orientace a adaptace"/>
              </a:rPr>
              <a:t>Orientace a adaptace</a:t>
            </a:r>
            <a:endParaRPr lang="cs-CZ" sz="2400" dirty="0"/>
          </a:p>
          <a:p>
            <a:pPr lvl="0"/>
            <a:r>
              <a:rPr lang="cs-CZ" u="sng" dirty="0">
                <a:hlinkClick r:id="rId5" tooltip="Motivace, motivování a motivační teorie"/>
              </a:rPr>
              <a:t>Motivování</a:t>
            </a:r>
            <a:r>
              <a:rPr lang="cs-CZ" dirty="0"/>
              <a:t> a </a:t>
            </a:r>
            <a:r>
              <a:rPr lang="cs-CZ" u="sng" dirty="0">
                <a:hlinkClick r:id="rId6" tooltip="Hodnocení pracovníků (Staff Evaluation)"/>
              </a:rPr>
              <a:t>Hodnocení pracovníků (</a:t>
            </a:r>
            <a:r>
              <a:rPr lang="cs-CZ" u="sng" dirty="0" err="1">
                <a:hlinkClick r:id="rId6" tooltip="Hodnocení pracovníků (Staff Evaluation)"/>
              </a:rPr>
              <a:t>Staff</a:t>
            </a:r>
            <a:r>
              <a:rPr lang="cs-CZ" u="sng" dirty="0">
                <a:hlinkClick r:id="rId6" tooltip="Hodnocení pracovníků (Staff Evaluation)"/>
              </a:rPr>
              <a:t> </a:t>
            </a:r>
            <a:r>
              <a:rPr lang="cs-CZ" u="sng" dirty="0" err="1">
                <a:hlinkClick r:id="rId6" tooltip="Hodnocení pracovníků (Staff Evaluation)"/>
              </a:rPr>
              <a:t>Evaluation</a:t>
            </a:r>
            <a:r>
              <a:rPr lang="cs-CZ" u="sng" dirty="0">
                <a:hlinkClick r:id="rId6" tooltip="Hodnocení pracovníků (Staff Evaluation)"/>
              </a:rPr>
              <a:t>)</a:t>
            </a:r>
            <a:endParaRPr lang="cs-CZ" sz="2800" dirty="0"/>
          </a:p>
          <a:p>
            <a:pPr lvl="1"/>
            <a:r>
              <a:rPr lang="cs-CZ" u="sng" dirty="0">
                <a:hlinkClick r:id="rId5" tooltip="Motivace, motivování a motivační teorie"/>
              </a:rPr>
              <a:t>Motivování</a:t>
            </a:r>
            <a:r>
              <a:rPr lang="cs-CZ" dirty="0"/>
              <a:t> pracovníků</a:t>
            </a:r>
            <a:endParaRPr lang="cs-CZ" sz="2400" dirty="0"/>
          </a:p>
          <a:p>
            <a:pPr lvl="1"/>
            <a:r>
              <a:rPr lang="cs-CZ" u="sng" dirty="0">
                <a:hlinkClick r:id="rId6" tooltip="Hodnocení pracovníků (Staff Evaluation)"/>
              </a:rPr>
              <a:t>Hodnocení pracovního výkonu a souladu s osobním plánem</a:t>
            </a:r>
            <a:endParaRPr lang="cs-CZ" sz="2400" dirty="0"/>
          </a:p>
          <a:p>
            <a:pPr lvl="1"/>
            <a:r>
              <a:rPr lang="cs-CZ" dirty="0"/>
              <a:t>Metody hodnocení pracovníků</a:t>
            </a:r>
            <a:endParaRPr lang="cs-CZ" sz="2400" dirty="0"/>
          </a:p>
          <a:p>
            <a:r>
              <a:rPr lang="cs-CZ" dirty="0"/>
              <a:t>Sociální programy a benefity</a:t>
            </a:r>
            <a:endParaRPr lang="cs-CZ" sz="2800" dirty="0"/>
          </a:p>
          <a:p>
            <a:pPr lvl="0"/>
            <a:r>
              <a:rPr lang="cs-CZ" u="sng" dirty="0">
                <a:hlinkClick r:id="rId7" tooltip="Zaměstnanecké benefity (Employee Benefits)"/>
              </a:rPr>
              <a:t>Zaměstnanecké benefity (</a:t>
            </a:r>
            <a:r>
              <a:rPr lang="cs-CZ" u="sng" dirty="0" err="1">
                <a:hlinkClick r:id="rId7" tooltip="Zaměstnanecké benefity (Employee Benefits)"/>
              </a:rPr>
              <a:t>Employee</a:t>
            </a:r>
            <a:r>
              <a:rPr lang="cs-CZ" u="sng" dirty="0">
                <a:hlinkClick r:id="rId7" tooltip="Zaměstnanecké benefity (Employee Benefits)"/>
              </a:rPr>
              <a:t> </a:t>
            </a:r>
            <a:r>
              <a:rPr lang="cs-CZ" u="sng" dirty="0" err="1">
                <a:hlinkClick r:id="rId7" tooltip="Zaměstnanecké benefity (Employee Benefits)"/>
              </a:rPr>
              <a:t>Benefits</a:t>
            </a:r>
            <a:r>
              <a:rPr lang="cs-CZ" u="sng" dirty="0">
                <a:hlinkClick r:id="rId7" tooltip="Zaměstnanecké benefity (Employee Benefits)"/>
              </a:rPr>
              <a:t>)</a:t>
            </a:r>
            <a:endParaRPr lang="cs-CZ" sz="2400" dirty="0"/>
          </a:p>
          <a:p>
            <a:r>
              <a:rPr lang="cs-CZ" u="sng" dirty="0">
                <a:hlinkClick r:id="rId8" tooltip="Personální plánování a strategie lidských zdrojů"/>
              </a:rPr>
              <a:t>Personální plánování (Strategie lidských zdrojů)</a:t>
            </a:r>
            <a:endParaRPr lang="cs-CZ" sz="2800" dirty="0"/>
          </a:p>
          <a:p>
            <a:pPr lvl="0"/>
            <a:r>
              <a:rPr lang="cs-CZ" dirty="0"/>
              <a:t>Plánování osobního rozvoje pracovníků (rozvoj lidských zdrojů)</a:t>
            </a:r>
            <a:endParaRPr lang="cs-CZ" sz="2400" dirty="0"/>
          </a:p>
          <a:p>
            <a:pPr lvl="0"/>
            <a:r>
              <a:rPr lang="cs-CZ" dirty="0"/>
              <a:t>Plánování kariéry pracovníků</a:t>
            </a:r>
            <a:endParaRPr lang="cs-CZ" sz="2400" dirty="0"/>
          </a:p>
          <a:p>
            <a:pPr lvl="0"/>
            <a:r>
              <a:rPr lang="cs-CZ" dirty="0"/>
              <a:t>Plánování vzdělávání pracovníků</a:t>
            </a:r>
            <a:endParaRPr lang="cs-CZ" sz="2400" dirty="0"/>
          </a:p>
          <a:p>
            <a:pPr lvl="0"/>
            <a:r>
              <a:rPr lang="cs-CZ" dirty="0"/>
              <a:t>Plánování penzionování a propouštění pracovníků</a:t>
            </a:r>
            <a:endParaRPr lang="cs-CZ" sz="2800" dirty="0"/>
          </a:p>
          <a:p>
            <a:pPr lvl="0"/>
            <a:r>
              <a:rPr lang="cs-CZ" dirty="0"/>
              <a:t>Řízení pracovní doby, pracovního režimu a docházky pracovníků</a:t>
            </a:r>
            <a:endParaRPr lang="cs-CZ" sz="2400" dirty="0"/>
          </a:p>
          <a:p>
            <a:pPr lvl="0"/>
            <a:r>
              <a:rPr lang="cs-CZ" dirty="0"/>
              <a:t>Péče o pracovníky a pracovní benefity</a:t>
            </a:r>
            <a:endParaRPr lang="cs-CZ" sz="2400" dirty="0"/>
          </a:p>
          <a:p>
            <a:pPr lvl="0"/>
            <a:r>
              <a:rPr lang="cs-CZ" dirty="0"/>
              <a:t>Bezpečnost práce a ochrana zdraví</a:t>
            </a:r>
            <a:endParaRPr lang="cs-CZ" sz="2400" dirty="0"/>
          </a:p>
          <a:p>
            <a:pPr lvl="0"/>
            <a:r>
              <a:rPr lang="cs-CZ" u="sng" dirty="0">
                <a:hlinkClick r:id="rId9" tooltip="Propouštění (Dismissal)"/>
              </a:rPr>
              <a:t>Propouštění (</a:t>
            </a:r>
            <a:r>
              <a:rPr lang="cs-CZ" u="sng" dirty="0" err="1">
                <a:hlinkClick r:id="rId9" tooltip="Propouštění (Dismissal)"/>
              </a:rPr>
              <a:t>Dismissal</a:t>
            </a:r>
            <a:r>
              <a:rPr lang="cs-CZ" u="sng" dirty="0">
                <a:hlinkClick r:id="rId9" tooltip="Propouštění (Dismissal)"/>
              </a:rPr>
              <a:t>)</a:t>
            </a:r>
            <a:r>
              <a:rPr lang="cs-CZ" dirty="0"/>
              <a:t> a </a:t>
            </a:r>
            <a:r>
              <a:rPr lang="cs-CZ" u="sng" dirty="0">
                <a:hlinkClick r:id="rId10" tooltip="Penzionování"/>
              </a:rPr>
              <a:t>penzionování pracovníků</a:t>
            </a:r>
            <a:r>
              <a:rPr lang="cs-CZ" dirty="0"/>
              <a:t> (</a:t>
            </a:r>
            <a:r>
              <a:rPr lang="cs-CZ" dirty="0" err="1"/>
              <a:t>outplacement</a:t>
            </a:r>
            <a:r>
              <a:rPr lang="cs-CZ" dirty="0"/>
              <a:t>)</a:t>
            </a:r>
            <a:endParaRPr lang="cs-CZ" sz="2400" dirty="0"/>
          </a:p>
        </p:txBody>
      </p:sp>
    </p:spTree>
    <p:extLst>
      <p:ext uri="{BB962C8B-B14F-4D97-AF65-F5344CB8AC3E}">
        <p14:creationId xmlns:p14="http://schemas.microsoft.com/office/powerpoint/2010/main" val="4261504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504" y="116632"/>
            <a:ext cx="8784976" cy="6832640"/>
          </a:xfrm>
          <a:prstGeom prst="rect">
            <a:avLst/>
          </a:prstGeom>
        </p:spPr>
        <p:txBody>
          <a:bodyPr wrap="square">
            <a:spAutoFit/>
          </a:bodyPr>
          <a:lstStyle/>
          <a:p>
            <a:r>
              <a:rPr lang="cs-CZ" sz="1200" b="1" dirty="0"/>
              <a:t>Základní metody aplikované v řízení lidských zdrojů</a:t>
            </a:r>
            <a:r>
              <a:rPr lang="cs-CZ" sz="1200" dirty="0"/>
              <a:t>:</a:t>
            </a:r>
          </a:p>
          <a:p>
            <a:pPr lvl="0"/>
            <a:r>
              <a:rPr lang="cs-CZ" sz="1200" dirty="0"/>
              <a:t>Metody plánování, analýzy a prognózování systematizace míst a práce</a:t>
            </a:r>
          </a:p>
          <a:p>
            <a:pPr lvl="0"/>
            <a:r>
              <a:rPr lang="cs-CZ" sz="1200" dirty="0"/>
              <a:t>Metody hodnocení</a:t>
            </a:r>
          </a:p>
          <a:p>
            <a:pPr lvl="0"/>
            <a:r>
              <a:rPr lang="cs-CZ" sz="1200" dirty="0"/>
              <a:t>Metody </a:t>
            </a:r>
            <a:r>
              <a:rPr lang="cs-CZ" sz="1200" u="sng" dirty="0">
                <a:hlinkClick r:id="rId2" tooltip="Vzdělávání (Education)"/>
              </a:rPr>
              <a:t>vzdělávání</a:t>
            </a:r>
            <a:endParaRPr lang="cs-CZ" sz="1200" dirty="0"/>
          </a:p>
          <a:p>
            <a:pPr lvl="0"/>
            <a:r>
              <a:rPr lang="cs-CZ" sz="1200" dirty="0"/>
              <a:t>Metody plánování nákladů</a:t>
            </a:r>
          </a:p>
          <a:p>
            <a:pPr lvl="0"/>
            <a:r>
              <a:rPr lang="cs-CZ" sz="1200" dirty="0"/>
              <a:t>Metody řízení lidských zdrojů</a:t>
            </a:r>
          </a:p>
          <a:p>
            <a:pPr lvl="0"/>
            <a:r>
              <a:rPr lang="cs-CZ" sz="1200" dirty="0"/>
              <a:t>Metody náboru</a:t>
            </a:r>
          </a:p>
          <a:p>
            <a:pPr lvl="0"/>
            <a:r>
              <a:rPr lang="cs-CZ" sz="1200" dirty="0"/>
              <a:t>Metody vedení lidí</a:t>
            </a:r>
          </a:p>
          <a:p>
            <a:r>
              <a:rPr lang="cs-CZ" sz="1200" b="1" dirty="0"/>
              <a:t>Základní techniky aplikované v řízení a vedení lidí</a:t>
            </a:r>
            <a:r>
              <a:rPr lang="cs-CZ" sz="1200" dirty="0"/>
              <a:t>:</a:t>
            </a:r>
          </a:p>
          <a:p>
            <a:pPr lvl="0"/>
            <a:r>
              <a:rPr lang="cs-CZ" sz="1200" u="sng" dirty="0">
                <a:hlinkClick r:id="rId3" tooltip="AAR (After Action Review)"/>
              </a:rPr>
              <a:t>AAR (</a:t>
            </a:r>
            <a:r>
              <a:rPr lang="cs-CZ" sz="1200" u="sng" dirty="0" err="1">
                <a:hlinkClick r:id="rId3" tooltip="AAR (After Action Review)"/>
              </a:rPr>
              <a:t>After</a:t>
            </a:r>
            <a:r>
              <a:rPr lang="cs-CZ" sz="1200" u="sng" dirty="0">
                <a:hlinkClick r:id="rId3" tooltip="AAR (After Action Review)"/>
              </a:rPr>
              <a:t> </a:t>
            </a:r>
            <a:r>
              <a:rPr lang="cs-CZ" sz="1200" u="sng" dirty="0" err="1">
                <a:hlinkClick r:id="rId3" tooltip="AAR (After Action Review)"/>
              </a:rPr>
              <a:t>Action</a:t>
            </a:r>
            <a:r>
              <a:rPr lang="cs-CZ" sz="1200" u="sng" dirty="0">
                <a:hlinkClick r:id="rId3" tooltip="AAR (After Action Review)"/>
              </a:rPr>
              <a:t> </a:t>
            </a:r>
            <a:r>
              <a:rPr lang="cs-CZ" sz="1200" u="sng" dirty="0" err="1">
                <a:hlinkClick r:id="rId3" tooltip="AAR (After Action Review)"/>
              </a:rPr>
              <a:t>Review</a:t>
            </a:r>
            <a:r>
              <a:rPr lang="cs-CZ" sz="1200" u="sng" dirty="0">
                <a:hlinkClick r:id="rId3" tooltip="AAR (After Action Review)"/>
              </a:rPr>
              <a:t>)</a:t>
            </a:r>
            <a:endParaRPr lang="cs-CZ" sz="1200" dirty="0"/>
          </a:p>
          <a:p>
            <a:pPr lvl="0"/>
            <a:r>
              <a:rPr lang="cs-CZ" sz="1200" u="sng" dirty="0">
                <a:hlinkClick r:id="rId4" tooltip="Asistování (Assisting)"/>
              </a:rPr>
              <a:t>Asistování (</a:t>
            </a:r>
            <a:r>
              <a:rPr lang="cs-CZ" sz="1200" u="sng" dirty="0" err="1">
                <a:hlinkClick r:id="rId4" tooltip="Asistování (Assisting)"/>
              </a:rPr>
              <a:t>Assisting</a:t>
            </a:r>
            <a:r>
              <a:rPr lang="cs-CZ" sz="1200" u="sng" dirty="0">
                <a:hlinkClick r:id="rId4" tooltip="Asistování (Assisting)"/>
              </a:rPr>
              <a:t>)</a:t>
            </a:r>
            <a:endParaRPr lang="cs-CZ" sz="1200" dirty="0"/>
          </a:p>
          <a:p>
            <a:pPr lvl="0"/>
            <a:r>
              <a:rPr lang="cs-CZ" sz="1200" u="sng" dirty="0">
                <a:hlinkClick r:id="rId5" tooltip="Instruktáž (Instructing)"/>
              </a:rPr>
              <a:t>Instruktáž (</a:t>
            </a:r>
            <a:r>
              <a:rPr lang="cs-CZ" sz="1200" u="sng" dirty="0" err="1">
                <a:hlinkClick r:id="rId5" tooltip="Instruktáž (Instructing)"/>
              </a:rPr>
              <a:t>Instructing</a:t>
            </a:r>
            <a:r>
              <a:rPr lang="cs-CZ" sz="1200" u="sng" dirty="0">
                <a:hlinkClick r:id="rId5" tooltip="Instruktáž (Instructing)"/>
              </a:rPr>
              <a:t>)</a:t>
            </a:r>
            <a:endParaRPr lang="cs-CZ" sz="1200" dirty="0"/>
          </a:p>
          <a:p>
            <a:pPr lvl="0"/>
            <a:r>
              <a:rPr lang="cs-CZ" sz="1200" u="sng" dirty="0">
                <a:hlinkClick r:id="rId6" tooltip="Koučování (Coaching)"/>
              </a:rPr>
              <a:t>Koučování (</a:t>
            </a:r>
            <a:r>
              <a:rPr lang="cs-CZ" sz="1200" u="sng" dirty="0" err="1">
                <a:hlinkClick r:id="rId6" tooltip="Koučování (Coaching)"/>
              </a:rPr>
              <a:t>Coaching</a:t>
            </a:r>
            <a:r>
              <a:rPr lang="cs-CZ" sz="1200" u="sng" dirty="0">
                <a:hlinkClick r:id="rId6" tooltip="Koučování (Coaching)"/>
              </a:rPr>
              <a:t>)</a:t>
            </a:r>
            <a:endParaRPr lang="cs-CZ" sz="1200" dirty="0"/>
          </a:p>
          <a:p>
            <a:pPr lvl="0"/>
            <a:r>
              <a:rPr lang="cs-CZ" sz="1200" u="sng" dirty="0">
                <a:hlinkClick r:id="rId7" tooltip="Konzultování (Counselling)"/>
              </a:rPr>
              <a:t>Konzultování (</a:t>
            </a:r>
            <a:r>
              <a:rPr lang="cs-CZ" sz="1200" u="sng" dirty="0" err="1">
                <a:hlinkClick r:id="rId7" tooltip="Konzultování (Counselling)"/>
              </a:rPr>
              <a:t>Counselling</a:t>
            </a:r>
            <a:r>
              <a:rPr lang="cs-CZ" sz="1200" u="sng" dirty="0">
                <a:hlinkClick r:id="rId7" tooltip="Konzultování (Counselling)"/>
              </a:rPr>
              <a:t>)</a:t>
            </a:r>
            <a:endParaRPr lang="cs-CZ" sz="1200" dirty="0"/>
          </a:p>
          <a:p>
            <a:pPr lvl="0"/>
            <a:r>
              <a:rPr lang="cs-CZ" sz="1200" u="sng" dirty="0">
                <a:hlinkClick r:id="rId8" tooltip="Vedení a komunikování (Leadership &amp; Communication)"/>
              </a:rPr>
              <a:t>Vedení a komunikování (</a:t>
            </a:r>
            <a:r>
              <a:rPr lang="cs-CZ" sz="1200" u="sng" dirty="0" err="1">
                <a:hlinkClick r:id="rId8" tooltip="Vedení a komunikování (Leadership &amp; Communication)"/>
              </a:rPr>
              <a:t>Leadership</a:t>
            </a:r>
            <a:r>
              <a:rPr lang="cs-CZ" sz="1200" u="sng" dirty="0">
                <a:hlinkClick r:id="rId8" tooltip="Vedení a komunikování (Leadership &amp; Communication)"/>
              </a:rPr>
              <a:t> &amp; </a:t>
            </a:r>
            <a:r>
              <a:rPr lang="cs-CZ" sz="1200" u="sng" dirty="0" err="1">
                <a:hlinkClick r:id="rId8" tooltip="Vedení a komunikování (Leadership &amp; Communication)"/>
              </a:rPr>
              <a:t>Communication</a:t>
            </a:r>
            <a:r>
              <a:rPr lang="cs-CZ" sz="1200" u="sng" dirty="0">
                <a:hlinkClick r:id="rId8" tooltip="Vedení a komunikování (Leadership &amp; Communication)"/>
              </a:rPr>
              <a:t>)</a:t>
            </a:r>
            <a:endParaRPr lang="cs-CZ" sz="1200" dirty="0"/>
          </a:p>
          <a:p>
            <a:pPr lvl="0"/>
            <a:r>
              <a:rPr lang="cs-CZ" sz="1200" u="sng" dirty="0">
                <a:hlinkClick r:id="rId9" tooltip="Řízení podle kompetencí (Management by Competencies)"/>
              </a:rPr>
              <a:t>Řízení podle kompetencí (Management by </a:t>
            </a:r>
            <a:r>
              <a:rPr lang="cs-CZ" sz="1200" u="sng" dirty="0" err="1">
                <a:hlinkClick r:id="rId9" tooltip="Řízení podle kompetencí (Management by Competencies)"/>
              </a:rPr>
              <a:t>Competencies</a:t>
            </a:r>
            <a:r>
              <a:rPr lang="cs-CZ" sz="1200" u="sng" dirty="0">
                <a:hlinkClick r:id="rId9" tooltip="Řízení podle kompetencí (Management by Competencies)"/>
              </a:rPr>
              <a:t>)</a:t>
            </a:r>
            <a:endParaRPr lang="cs-CZ" sz="1200" dirty="0"/>
          </a:p>
          <a:p>
            <a:pPr lvl="0"/>
            <a:r>
              <a:rPr lang="cs-CZ" sz="1200" u="sng" dirty="0">
                <a:hlinkClick r:id="rId10" tooltip="Mentorování (Mentoring)"/>
              </a:rPr>
              <a:t>Mentorování (</a:t>
            </a:r>
            <a:r>
              <a:rPr lang="cs-CZ" sz="1200" u="sng" dirty="0" err="1">
                <a:hlinkClick r:id="rId10" tooltip="Mentorování (Mentoring)"/>
              </a:rPr>
              <a:t>Mentoring</a:t>
            </a:r>
            <a:r>
              <a:rPr lang="cs-CZ" sz="1200" u="sng" dirty="0">
                <a:hlinkClick r:id="rId10" tooltip="Mentorování (Mentoring)"/>
              </a:rPr>
              <a:t>)</a:t>
            </a:r>
            <a:endParaRPr lang="cs-CZ" sz="1200" dirty="0"/>
          </a:p>
          <a:p>
            <a:pPr lvl="0"/>
            <a:r>
              <a:rPr lang="cs-CZ" sz="1200" u="sng" dirty="0">
                <a:hlinkClick r:id="rId11" tooltip="Metody vzdělávání na pracovišti (On the Job Training)"/>
              </a:rPr>
              <a:t>Metody vzdělávání na pracovišti (On </a:t>
            </a:r>
            <a:r>
              <a:rPr lang="cs-CZ" sz="1200" u="sng" dirty="0" err="1">
                <a:hlinkClick r:id="rId11" tooltip="Metody vzdělávání na pracovišti (On the Job Training)"/>
              </a:rPr>
              <a:t>the</a:t>
            </a:r>
            <a:r>
              <a:rPr lang="cs-CZ" sz="1200" u="sng" dirty="0">
                <a:hlinkClick r:id="rId11" tooltip="Metody vzdělávání na pracovišti (On the Job Training)"/>
              </a:rPr>
              <a:t> Job </a:t>
            </a:r>
            <a:r>
              <a:rPr lang="cs-CZ" sz="1200" u="sng" dirty="0" err="1">
                <a:hlinkClick r:id="rId11" tooltip="Metody vzdělávání na pracovišti (On the Job Training)"/>
              </a:rPr>
              <a:t>Training</a:t>
            </a:r>
            <a:r>
              <a:rPr lang="cs-CZ" sz="1200" u="sng" dirty="0">
                <a:hlinkClick r:id="rId11" tooltip="Metody vzdělávání na pracovišti (On the Job Training)"/>
              </a:rPr>
              <a:t>)</a:t>
            </a:r>
            <a:endParaRPr lang="cs-CZ" sz="1200" dirty="0"/>
          </a:p>
          <a:p>
            <a:pPr lvl="0"/>
            <a:r>
              <a:rPr lang="cs-CZ" sz="1200" u="sng" dirty="0">
                <a:hlinkClick r:id="rId12" tooltip="Paralelní týmy (Parallel Teams)"/>
              </a:rPr>
              <a:t>Paralelní týmy (</a:t>
            </a:r>
            <a:r>
              <a:rPr lang="cs-CZ" sz="1200" u="sng" dirty="0" err="1">
                <a:hlinkClick r:id="rId12" tooltip="Paralelní týmy (Parallel Teams)"/>
              </a:rPr>
              <a:t>Parallel</a:t>
            </a:r>
            <a:r>
              <a:rPr lang="cs-CZ" sz="1200" u="sng" dirty="0">
                <a:hlinkClick r:id="rId12" tooltip="Paralelní týmy (Parallel Teams)"/>
              </a:rPr>
              <a:t> </a:t>
            </a:r>
            <a:r>
              <a:rPr lang="cs-CZ" sz="1200" u="sng" dirty="0" err="1">
                <a:hlinkClick r:id="rId12" tooltip="Paralelní týmy (Parallel Teams)"/>
              </a:rPr>
              <a:t>Teams</a:t>
            </a:r>
            <a:r>
              <a:rPr lang="cs-CZ" sz="1200" u="sng" dirty="0">
                <a:hlinkClick r:id="rId12" tooltip="Paralelní týmy (Parallel Teams)"/>
              </a:rPr>
              <a:t>)</a:t>
            </a:r>
            <a:endParaRPr lang="cs-CZ" sz="1200" dirty="0"/>
          </a:p>
          <a:p>
            <a:pPr lvl="0"/>
            <a:r>
              <a:rPr lang="cs-CZ" sz="1200" u="sng" dirty="0">
                <a:hlinkClick r:id="rId13" tooltip="Pověření úkolem (Task Entrust)"/>
              </a:rPr>
              <a:t>Pověření úkolem (</a:t>
            </a:r>
            <a:r>
              <a:rPr lang="cs-CZ" sz="1200" u="sng" dirty="0" err="1">
                <a:hlinkClick r:id="rId13" tooltip="Pověření úkolem (Task Entrust)"/>
              </a:rPr>
              <a:t>Task</a:t>
            </a:r>
            <a:r>
              <a:rPr lang="cs-CZ" sz="1200" u="sng" dirty="0">
                <a:hlinkClick r:id="rId13" tooltip="Pověření úkolem (Task Entrust)"/>
              </a:rPr>
              <a:t> </a:t>
            </a:r>
            <a:r>
              <a:rPr lang="cs-CZ" sz="1200" u="sng" dirty="0" err="1">
                <a:hlinkClick r:id="rId13" tooltip="Pověření úkolem (Task Entrust)"/>
              </a:rPr>
              <a:t>Entrust</a:t>
            </a:r>
            <a:r>
              <a:rPr lang="cs-CZ" sz="1200" u="sng" dirty="0">
                <a:hlinkClick r:id="rId13" tooltip="Pověření úkolem (Task Entrust)"/>
              </a:rPr>
              <a:t>)</a:t>
            </a:r>
            <a:endParaRPr lang="cs-CZ" sz="1200" dirty="0"/>
          </a:p>
          <a:p>
            <a:pPr lvl="0"/>
            <a:r>
              <a:rPr lang="cs-CZ" sz="1200" u="sng" dirty="0">
                <a:hlinkClick r:id="rId14" tooltip="Pracovní porady (Business Meetings)"/>
              </a:rPr>
              <a:t>Pracovní porady (Business </a:t>
            </a:r>
            <a:r>
              <a:rPr lang="cs-CZ" sz="1200" u="sng" dirty="0" err="1">
                <a:hlinkClick r:id="rId14" tooltip="Pracovní porady (Business Meetings)"/>
              </a:rPr>
              <a:t>Meetings</a:t>
            </a:r>
            <a:r>
              <a:rPr lang="cs-CZ" sz="1200" u="sng" dirty="0">
                <a:hlinkClick r:id="rId14" tooltip="Pracovní porady (Business Meetings)"/>
              </a:rPr>
              <a:t>)</a:t>
            </a:r>
            <a:endParaRPr lang="cs-CZ" sz="1200" dirty="0"/>
          </a:p>
          <a:p>
            <a:pPr lvl="0"/>
            <a:r>
              <a:rPr lang="cs-CZ" sz="1200" u="sng" dirty="0" err="1">
                <a:hlinkClick r:id="rId15" tooltip="Překlenující epistemologie"/>
              </a:rPr>
              <a:t>Překlenující</a:t>
            </a:r>
            <a:r>
              <a:rPr lang="cs-CZ" sz="1200" u="sng" dirty="0">
                <a:hlinkClick r:id="rId15" tooltip="Překlenující epistemologie"/>
              </a:rPr>
              <a:t> epistemologie</a:t>
            </a:r>
            <a:endParaRPr lang="cs-CZ" sz="1200" dirty="0"/>
          </a:p>
          <a:p>
            <a:pPr lvl="0"/>
            <a:r>
              <a:rPr lang="cs-CZ" sz="1200" u="sng" dirty="0">
                <a:hlinkClick r:id="rId16" tooltip="Rotace práce (Job Rotation)"/>
              </a:rPr>
              <a:t>Rotace práce (Job </a:t>
            </a:r>
            <a:r>
              <a:rPr lang="cs-CZ" sz="1200" u="sng" dirty="0" err="1">
                <a:hlinkClick r:id="rId16" tooltip="Rotace práce (Job Rotation)"/>
              </a:rPr>
              <a:t>Rotation</a:t>
            </a:r>
            <a:r>
              <a:rPr lang="cs-CZ" sz="1200" u="sng" dirty="0">
                <a:hlinkClick r:id="rId16" tooltip="Rotace práce (Job Rotation)"/>
              </a:rPr>
              <a:t>)</a:t>
            </a:r>
            <a:endParaRPr lang="cs-CZ" sz="1200" dirty="0"/>
          </a:p>
          <a:p>
            <a:r>
              <a:rPr lang="cs-CZ" sz="1200" dirty="0"/>
              <a:t>Metody a analytické techniky použitelné v řízení lidských zdrojů jsou:</a:t>
            </a:r>
          </a:p>
          <a:p>
            <a:pPr lvl="0"/>
            <a:r>
              <a:rPr lang="cs-CZ" sz="1200" u="sng" dirty="0">
                <a:hlinkClick r:id="rId17" tooltip="360° zpětná vazba (360 Degree Feedback)"/>
              </a:rPr>
              <a:t>360° zpětná vazba (360 </a:t>
            </a:r>
            <a:r>
              <a:rPr lang="cs-CZ" sz="1200" u="sng" dirty="0" err="1">
                <a:hlinkClick r:id="rId17" tooltip="360° zpětná vazba (360 Degree Feedback)"/>
              </a:rPr>
              <a:t>Degree</a:t>
            </a:r>
            <a:r>
              <a:rPr lang="cs-CZ" sz="1200" u="sng" dirty="0">
                <a:hlinkClick r:id="rId17" tooltip="360° zpětná vazba (360 Degree Feedback)"/>
              </a:rPr>
              <a:t> Feedback)</a:t>
            </a:r>
            <a:endParaRPr lang="cs-CZ" sz="1200" dirty="0"/>
          </a:p>
          <a:p>
            <a:pPr lvl="0"/>
            <a:r>
              <a:rPr lang="cs-CZ" sz="1200" u="sng" dirty="0">
                <a:hlinkClick r:id="rId18" tooltip="Analýza pracovních míst (Job Analysis)"/>
              </a:rPr>
              <a:t>Analýza pracovních míst (Job </a:t>
            </a:r>
            <a:r>
              <a:rPr lang="cs-CZ" sz="1200" u="sng" dirty="0" err="1">
                <a:hlinkClick r:id="rId18" tooltip="Analýza pracovních míst (Job Analysis)"/>
              </a:rPr>
              <a:t>Analysis</a:t>
            </a:r>
            <a:r>
              <a:rPr lang="cs-CZ" sz="1200" u="sng" dirty="0">
                <a:hlinkClick r:id="rId18" tooltip="Analýza pracovních míst (Job Analysis)"/>
              </a:rPr>
              <a:t>)</a:t>
            </a:r>
            <a:endParaRPr lang="cs-CZ" sz="1200" dirty="0"/>
          </a:p>
          <a:p>
            <a:pPr lvl="0"/>
            <a:r>
              <a:rPr lang="cs-CZ" sz="1200" u="sng" dirty="0">
                <a:hlinkClick r:id="rId19" tooltip="Analýza sociální sítě (Social Network Analysis)"/>
              </a:rPr>
              <a:t>Analýza sociální sítě (</a:t>
            </a:r>
            <a:r>
              <a:rPr lang="cs-CZ" sz="1200" u="sng" dirty="0" err="1">
                <a:hlinkClick r:id="rId19" tooltip="Analýza sociální sítě (Social Network Analysis)"/>
              </a:rPr>
              <a:t>Social</a:t>
            </a:r>
            <a:r>
              <a:rPr lang="cs-CZ" sz="1200" u="sng" dirty="0">
                <a:hlinkClick r:id="rId19" tooltip="Analýza sociální sítě (Social Network Analysis)"/>
              </a:rPr>
              <a:t> Network </a:t>
            </a:r>
            <a:r>
              <a:rPr lang="cs-CZ" sz="1200" u="sng" dirty="0" err="1">
                <a:hlinkClick r:id="rId19" tooltip="Analýza sociální sítě (Social Network Analysis)"/>
              </a:rPr>
              <a:t>Analysis</a:t>
            </a:r>
            <a:r>
              <a:rPr lang="cs-CZ" sz="1200" u="sng" dirty="0">
                <a:hlinkClick r:id="rId19" tooltip="Analýza sociální sítě (Social Network Analysis)"/>
              </a:rPr>
              <a:t>)</a:t>
            </a:r>
            <a:endParaRPr lang="cs-CZ" sz="1200" dirty="0"/>
          </a:p>
          <a:p>
            <a:pPr lvl="0"/>
            <a:r>
              <a:rPr lang="cs-CZ" sz="1200" u="sng" dirty="0" err="1">
                <a:hlinkClick r:id="rId20" tooltip="Behavioral Event Interview (BEI)"/>
              </a:rPr>
              <a:t>Behavioral</a:t>
            </a:r>
            <a:r>
              <a:rPr lang="cs-CZ" sz="1200" u="sng" dirty="0">
                <a:hlinkClick r:id="rId20" tooltip="Behavioral Event Interview (BEI)"/>
              </a:rPr>
              <a:t> </a:t>
            </a:r>
            <a:r>
              <a:rPr lang="cs-CZ" sz="1200" u="sng" dirty="0" err="1">
                <a:hlinkClick r:id="rId20" tooltip="Behavioral Event Interview (BEI)"/>
              </a:rPr>
              <a:t>Event</a:t>
            </a:r>
            <a:r>
              <a:rPr lang="cs-CZ" sz="1200" u="sng" dirty="0">
                <a:hlinkClick r:id="rId20" tooltip="Behavioral Event Interview (BEI)"/>
              </a:rPr>
              <a:t> Interview (BEI)</a:t>
            </a:r>
            <a:endParaRPr lang="cs-CZ" sz="1200" dirty="0"/>
          </a:p>
          <a:p>
            <a:pPr lvl="0"/>
            <a:r>
              <a:rPr lang="cs-CZ" sz="1200" u="sng" dirty="0">
                <a:hlinkClick r:id="rId21" tooltip="Matice Jacka Welche (Jack Welch Matrix)"/>
              </a:rPr>
              <a:t>Matice Jacka </a:t>
            </a:r>
            <a:r>
              <a:rPr lang="cs-CZ" sz="1200" u="sng" dirty="0" err="1">
                <a:hlinkClick r:id="rId21" tooltip="Matice Jacka Welche (Jack Welch Matrix)"/>
              </a:rPr>
              <a:t>Welche</a:t>
            </a:r>
            <a:r>
              <a:rPr lang="cs-CZ" sz="1200" u="sng" dirty="0">
                <a:hlinkClick r:id="rId21" tooltip="Matice Jacka Welche (Jack Welch Matrix)"/>
              </a:rPr>
              <a:t> (Jack </a:t>
            </a:r>
            <a:r>
              <a:rPr lang="cs-CZ" sz="1200" u="sng" dirty="0" err="1">
                <a:hlinkClick r:id="rId21" tooltip="Matice Jacka Welche (Jack Welch Matrix)"/>
              </a:rPr>
              <a:t>Welch</a:t>
            </a:r>
            <a:r>
              <a:rPr lang="cs-CZ" sz="1200" u="sng" dirty="0">
                <a:hlinkClick r:id="rId21" tooltip="Matice Jacka Welche (Jack Welch Matrix)"/>
              </a:rPr>
              <a:t> Matrix)</a:t>
            </a:r>
            <a:endParaRPr lang="cs-CZ" sz="1200" dirty="0"/>
          </a:p>
          <a:p>
            <a:pPr lvl="0"/>
            <a:r>
              <a:rPr lang="cs-CZ" sz="1200" u="sng" dirty="0">
                <a:hlinkClick r:id="rId22" tooltip="Popis pracovního místa (Job Description)"/>
              </a:rPr>
              <a:t>Popis pracovního místa (Job </a:t>
            </a:r>
            <a:r>
              <a:rPr lang="cs-CZ" sz="1200" u="sng" dirty="0" err="1">
                <a:hlinkClick r:id="rId22" tooltip="Popis pracovního místa (Job Description)"/>
              </a:rPr>
              <a:t>Description</a:t>
            </a:r>
            <a:r>
              <a:rPr lang="cs-CZ" sz="1200" u="sng" dirty="0">
                <a:hlinkClick r:id="rId22" tooltip="Popis pracovního místa (Job Description)"/>
              </a:rPr>
              <a:t>)</a:t>
            </a:r>
            <a:endParaRPr lang="cs-CZ" sz="1200" dirty="0"/>
          </a:p>
          <a:p>
            <a:pPr lvl="0"/>
            <a:r>
              <a:rPr lang="cs-CZ" sz="1200" u="sng" dirty="0">
                <a:hlinkClick r:id="rId23" tooltip="Personální audit"/>
              </a:rPr>
              <a:t>Personální audit</a:t>
            </a:r>
            <a:endParaRPr lang="cs-CZ" sz="1200" dirty="0"/>
          </a:p>
          <a:p>
            <a:pPr lvl="0"/>
            <a:r>
              <a:rPr lang="cs-CZ" sz="1200" u="sng" dirty="0">
                <a:hlinkClick r:id="rId24" tooltip="Profily rolí"/>
              </a:rPr>
              <a:t>Profily rolí</a:t>
            </a:r>
            <a:endParaRPr lang="cs-CZ" sz="1200" dirty="0"/>
          </a:p>
          <a:p>
            <a:pPr lvl="0"/>
            <a:r>
              <a:rPr lang="cs-CZ" sz="1200" u="sng" dirty="0">
                <a:hlinkClick r:id="rId25" tooltip="Sociogram"/>
              </a:rPr>
              <a:t>Sociogram</a:t>
            </a:r>
            <a:endParaRPr lang="cs-CZ" sz="1200" dirty="0"/>
          </a:p>
          <a:p>
            <a:pPr lvl="0"/>
            <a:r>
              <a:rPr lang="cs-CZ" sz="1200" u="sng" dirty="0" err="1">
                <a:hlinkClick r:id="rId26" tooltip="Sociometrie"/>
              </a:rPr>
              <a:t>Sociometrie</a:t>
            </a:r>
            <a:endParaRPr lang="cs-CZ" sz="1200" dirty="0"/>
          </a:p>
          <a:p>
            <a:pPr lvl="0"/>
            <a:r>
              <a:rPr lang="cs-CZ" sz="1200" u="sng" dirty="0">
                <a:hlinkClick r:id="rId27" tooltip="Specifikace pracovního místa"/>
              </a:rPr>
              <a:t>Specifikace pracovního místa</a:t>
            </a:r>
            <a:endParaRPr lang="cs-CZ" sz="1200" dirty="0"/>
          </a:p>
          <a:p>
            <a:pPr lvl="0"/>
            <a:r>
              <a:rPr lang="cs-CZ" sz="1200" u="sng" dirty="0">
                <a:hlinkClick r:id="rId28" tooltip="Metody průzkumu spokojenosti (Satisfaction Survey Methods)"/>
              </a:rPr>
              <a:t>Metody průzkumu spokojenosti (</a:t>
            </a:r>
            <a:r>
              <a:rPr lang="cs-CZ" sz="1200" u="sng" dirty="0" err="1">
                <a:hlinkClick r:id="rId28" tooltip="Metody průzkumu spokojenosti (Satisfaction Survey Methods)"/>
              </a:rPr>
              <a:t>Satisfaction</a:t>
            </a:r>
            <a:r>
              <a:rPr lang="cs-CZ" sz="1200" u="sng" dirty="0">
                <a:hlinkClick r:id="rId28" tooltip="Metody průzkumu spokojenosti (Satisfaction Survey Methods)"/>
              </a:rPr>
              <a:t> </a:t>
            </a:r>
            <a:r>
              <a:rPr lang="cs-CZ" sz="1200" u="sng" dirty="0" err="1">
                <a:hlinkClick r:id="rId28" tooltip="Metody průzkumu spokojenosti (Satisfaction Survey Methods)"/>
              </a:rPr>
              <a:t>Survey</a:t>
            </a:r>
            <a:r>
              <a:rPr lang="cs-CZ" sz="1200" u="sng" dirty="0">
                <a:hlinkClick r:id="rId28" tooltip="Metody průzkumu spokojenosti (Satisfaction Survey Methods)"/>
              </a:rPr>
              <a:t> </a:t>
            </a:r>
            <a:r>
              <a:rPr lang="cs-CZ" sz="1200" u="sng" dirty="0" err="1">
                <a:hlinkClick r:id="rId28" tooltip="Metody průzkumu spokojenosti (Satisfaction Survey Methods)"/>
              </a:rPr>
              <a:t>Methods</a:t>
            </a:r>
            <a:r>
              <a:rPr lang="cs-CZ" u="sng" dirty="0">
                <a:hlinkClick r:id="rId28" tooltip="Metody průzkumu spokojenosti (Satisfaction Survey Methods)"/>
              </a:rPr>
              <a:t>)</a:t>
            </a:r>
            <a:endParaRPr lang="cs-CZ" dirty="0"/>
          </a:p>
        </p:txBody>
      </p:sp>
    </p:spTree>
    <p:extLst>
      <p:ext uri="{BB962C8B-B14F-4D97-AF65-F5344CB8AC3E}">
        <p14:creationId xmlns:p14="http://schemas.microsoft.com/office/powerpoint/2010/main" val="3515645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0" y="1166843"/>
            <a:ext cx="4572000" cy="4524315"/>
          </a:xfrm>
          <a:prstGeom prst="rect">
            <a:avLst/>
          </a:prstGeom>
        </p:spPr>
        <p:txBody>
          <a:bodyPr>
            <a:spAutoFit/>
          </a:bodyPr>
          <a:lstStyle/>
          <a:p>
            <a:r>
              <a:rPr lang="cs-CZ" b="1" dirty="0"/>
              <a:t>Vedení a komunikování (</a:t>
            </a:r>
            <a:r>
              <a:rPr lang="cs-CZ" b="1" dirty="0" err="1"/>
              <a:t>Leadership</a:t>
            </a:r>
            <a:r>
              <a:rPr lang="cs-CZ" b="1" dirty="0"/>
              <a:t> &amp; </a:t>
            </a:r>
            <a:r>
              <a:rPr lang="cs-CZ" b="1" dirty="0" err="1"/>
              <a:t>Communication</a:t>
            </a:r>
            <a:r>
              <a:rPr lang="cs-CZ" b="1" dirty="0"/>
              <a:t>)</a:t>
            </a:r>
            <a:endParaRPr lang="cs-CZ" dirty="0"/>
          </a:p>
          <a:p>
            <a:r>
              <a:rPr lang="cs-CZ" dirty="0"/>
              <a:t>Co je Vedení a komunikování (</a:t>
            </a:r>
            <a:r>
              <a:rPr lang="cs-CZ" dirty="0" err="1"/>
              <a:t>Leadership</a:t>
            </a:r>
            <a:r>
              <a:rPr lang="cs-CZ" dirty="0"/>
              <a:t> &amp; </a:t>
            </a:r>
            <a:r>
              <a:rPr lang="cs-CZ" dirty="0" err="1"/>
              <a:t>Communication</a:t>
            </a:r>
            <a:r>
              <a:rPr lang="cs-CZ" dirty="0"/>
              <a:t>)</a:t>
            </a:r>
          </a:p>
          <a:p>
            <a:r>
              <a:rPr lang="cs-CZ" dirty="0"/>
              <a:t>Vedení (</a:t>
            </a:r>
            <a:r>
              <a:rPr lang="cs-CZ" dirty="0" err="1"/>
              <a:t>leadership</a:t>
            </a:r>
            <a:r>
              <a:rPr lang="cs-CZ" dirty="0"/>
              <a:t>) je jednou ze základních manažerských funkcí (činností) ve všech jejich novějších pojetích. Koncept vedení klade důraz na úlohu manažera ve vedení lidí. Oproti tradičním přístupům řízení je vedení založené na stanovení vize a zapojování lidí pomocí motivování včetně používání zmocnění a podobných metod, pro které je charakteristická větší pravomoc i odpovědnost pracovníků.</a:t>
            </a:r>
          </a:p>
          <a:p>
            <a:r>
              <a:rPr lang="cs-CZ" i="1" dirty="0"/>
              <a:t> „Řízení znamená dělat věci správně, vedení znamená dělat správné věci.“</a:t>
            </a:r>
            <a:endParaRPr lang="cs-CZ" dirty="0"/>
          </a:p>
          <a:p>
            <a:r>
              <a:rPr lang="cs-CZ" i="1" u="sng" dirty="0">
                <a:hlinkClick r:id="rId2" tooltip="Peter Ferdinand Drucker"/>
              </a:rPr>
              <a:t>Peter F. </a:t>
            </a:r>
            <a:r>
              <a:rPr lang="cs-CZ" i="1" u="sng" dirty="0" err="1">
                <a:hlinkClick r:id="rId2" tooltip="Peter Ferdinand Drucker"/>
              </a:rPr>
              <a:t>Drucker</a:t>
            </a:r>
            <a:r>
              <a:rPr lang="cs-CZ" i="1" u="sng" dirty="0">
                <a:hlinkClick r:id="rId2" tooltip="Peter Ferdinand Drucker"/>
              </a:rPr>
              <a:t> </a:t>
            </a:r>
            <a:endParaRPr lang="cs-CZ" dirty="0"/>
          </a:p>
        </p:txBody>
      </p:sp>
    </p:spTree>
    <p:extLst>
      <p:ext uri="{BB962C8B-B14F-4D97-AF65-F5344CB8AC3E}">
        <p14:creationId xmlns:p14="http://schemas.microsoft.com/office/powerpoint/2010/main" val="560110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2673" y="452674"/>
            <a:ext cx="8234127" cy="5673490"/>
          </a:xfrm>
        </p:spPr>
        <p:txBody>
          <a:bodyPr/>
          <a:lstStyle/>
          <a:p>
            <a:r>
              <a:rPr lang="cs-CZ" b="1" dirty="0"/>
              <a:t>Plánování (</a:t>
            </a:r>
            <a:r>
              <a:rPr lang="cs-CZ" b="1" dirty="0" err="1"/>
              <a:t>Planning</a:t>
            </a:r>
            <a:r>
              <a:rPr lang="cs-CZ" b="1" dirty="0"/>
              <a:t>)</a:t>
            </a:r>
            <a:endParaRPr lang="cs-CZ" dirty="0"/>
          </a:p>
          <a:p>
            <a:r>
              <a:rPr lang="cs-CZ" dirty="0"/>
              <a:t>Co je Plánování (</a:t>
            </a:r>
            <a:r>
              <a:rPr lang="cs-CZ" dirty="0" err="1"/>
              <a:t>Planning</a:t>
            </a:r>
            <a:r>
              <a:rPr lang="cs-CZ" dirty="0"/>
              <a:t>)</a:t>
            </a:r>
          </a:p>
          <a:p>
            <a:r>
              <a:rPr lang="cs-CZ" dirty="0"/>
              <a:t>Plánování patří mezi klíčové manažerské funkce (funkce managementu) a proto se týká všech oborů a aspektů organizace: Ekonomika a finance, Informatika, Kvalita, Lidské zdroje, Logistika a doprava, Management </a:t>
            </a:r>
            <a:r>
              <a:rPr lang="cs-CZ" dirty="0" err="1"/>
              <a:t>organizace,Marketing</a:t>
            </a:r>
            <a:r>
              <a:rPr lang="cs-CZ" dirty="0"/>
              <a:t>, Služby, Výroba.</a:t>
            </a:r>
          </a:p>
          <a:p>
            <a:endParaRPr lang="cs-CZ" dirty="0"/>
          </a:p>
        </p:txBody>
      </p:sp>
    </p:spTree>
    <p:extLst>
      <p:ext uri="{BB962C8B-B14F-4D97-AF65-F5344CB8AC3E}">
        <p14:creationId xmlns:p14="http://schemas.microsoft.com/office/powerpoint/2010/main" val="13910687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332655"/>
            <a:ext cx="6390456" cy="5909310"/>
          </a:xfrm>
          <a:prstGeom prst="rect">
            <a:avLst/>
          </a:prstGeom>
        </p:spPr>
        <p:txBody>
          <a:bodyPr wrap="square">
            <a:spAutoFit/>
          </a:bodyPr>
          <a:lstStyle/>
          <a:p>
            <a:r>
              <a:rPr lang="cs-CZ" b="1" dirty="0"/>
              <a:t>Koncept </a:t>
            </a:r>
            <a:r>
              <a:rPr lang="cs-CZ" b="1" dirty="0" err="1"/>
              <a:t>leadershipu</a:t>
            </a:r>
            <a:r>
              <a:rPr lang="cs-CZ" dirty="0"/>
              <a:t> klade důraz na úlohu </a:t>
            </a:r>
            <a:r>
              <a:rPr lang="cs-CZ" u="sng" dirty="0">
                <a:hlinkClick r:id="rId2" tooltip="Manažer (Manager)"/>
              </a:rPr>
              <a:t>manažera</a:t>
            </a:r>
            <a:r>
              <a:rPr lang="cs-CZ" dirty="0"/>
              <a:t> ve vedení lidí. Oproti tradičním přístupům </a:t>
            </a:r>
            <a:r>
              <a:rPr lang="cs-CZ" u="sng" dirty="0">
                <a:hlinkClick r:id="rId3" tooltip="Řízení (Management)"/>
              </a:rPr>
              <a:t>řízení</a:t>
            </a:r>
            <a:r>
              <a:rPr lang="cs-CZ" dirty="0"/>
              <a:t> je </a:t>
            </a:r>
            <a:r>
              <a:rPr lang="cs-CZ" b="1" dirty="0"/>
              <a:t>vedení</a:t>
            </a:r>
            <a:r>
              <a:rPr lang="cs-CZ" dirty="0"/>
              <a:t> založené na stanovení </a:t>
            </a:r>
            <a:r>
              <a:rPr lang="cs-CZ" u="sng" dirty="0">
                <a:hlinkClick r:id="rId4" tooltip="Vize (Vision)"/>
              </a:rPr>
              <a:t>vize</a:t>
            </a:r>
            <a:r>
              <a:rPr lang="cs-CZ" dirty="0"/>
              <a:t> a zapojování lidí pomocí motivování včetně používání </a:t>
            </a:r>
            <a:r>
              <a:rPr lang="cs-CZ" u="sng" dirty="0">
                <a:hlinkClick r:id="rId5" tooltip="Zmocnění (Empowerment)"/>
              </a:rPr>
              <a:t>zmocnění</a:t>
            </a:r>
            <a:r>
              <a:rPr lang="cs-CZ" dirty="0"/>
              <a:t> a podobných metod, pro které je charakteristická větší </a:t>
            </a:r>
            <a:r>
              <a:rPr lang="cs-CZ" u="sng" dirty="0">
                <a:hlinkClick r:id="rId6" tooltip="Pravomoc, autorita (Authority)"/>
              </a:rPr>
              <a:t>pravomoc</a:t>
            </a:r>
            <a:r>
              <a:rPr lang="cs-CZ" dirty="0"/>
              <a:t> i </a:t>
            </a:r>
            <a:r>
              <a:rPr lang="cs-CZ" u="sng" dirty="0">
                <a:hlinkClick r:id="rId7" tooltip="Odpovědnost"/>
              </a:rPr>
              <a:t>odpovědnost</a:t>
            </a:r>
            <a:r>
              <a:rPr lang="cs-CZ" dirty="0"/>
              <a:t> pracovníků.</a:t>
            </a:r>
          </a:p>
          <a:p>
            <a:r>
              <a:rPr lang="cs-CZ" b="1" dirty="0"/>
              <a:t>Vedení</a:t>
            </a:r>
            <a:r>
              <a:rPr lang="cs-CZ" dirty="0"/>
              <a:t> (</a:t>
            </a:r>
            <a:r>
              <a:rPr lang="cs-CZ" b="1" dirty="0" err="1"/>
              <a:t>leadership</a:t>
            </a:r>
            <a:r>
              <a:rPr lang="cs-CZ" dirty="0"/>
              <a:t>) je jednou ze základních </a:t>
            </a:r>
            <a:r>
              <a:rPr lang="cs-CZ" u="sng" dirty="0">
                <a:hlinkClick r:id="rId8" tooltip="Manažerské funkce / činnosti (Managerial Functions / Activities)"/>
              </a:rPr>
              <a:t>manažerských činností</a:t>
            </a:r>
            <a:r>
              <a:rPr lang="cs-CZ" dirty="0"/>
              <a:t> v moderním pojetí managementu (</a:t>
            </a:r>
            <a:r>
              <a:rPr lang="cs-CZ" dirty="0" err="1"/>
              <a:t>teorieticky</a:t>
            </a:r>
            <a:r>
              <a:rPr lang="cs-CZ" dirty="0"/>
              <a:t> se tím zabývají např. </a:t>
            </a:r>
            <a:r>
              <a:rPr lang="cs-CZ" b="1" u="sng" dirty="0" err="1">
                <a:hlinkClick r:id="rId9" tooltip="Harold Koontz"/>
              </a:rPr>
              <a:t>Koontz</a:t>
            </a:r>
            <a:r>
              <a:rPr lang="cs-CZ" dirty="0"/>
              <a:t> &amp; </a:t>
            </a:r>
            <a:r>
              <a:rPr lang="cs-CZ" b="1" u="sng" dirty="0" err="1">
                <a:hlinkClick r:id="rId10" tooltip="Heinz Weihrich"/>
              </a:rPr>
              <a:t>Weihrich</a:t>
            </a:r>
            <a:r>
              <a:rPr lang="cs-CZ" dirty="0"/>
              <a:t>).</a:t>
            </a:r>
          </a:p>
          <a:p>
            <a:r>
              <a:rPr lang="cs-CZ" b="1" dirty="0"/>
              <a:t>Využití vedení v praxi</a:t>
            </a:r>
            <a:r>
              <a:rPr lang="cs-CZ" dirty="0"/>
              <a:t>: V praxi to znamená důraz na vůdčí roli </a:t>
            </a:r>
            <a:r>
              <a:rPr lang="cs-CZ" u="sng" dirty="0">
                <a:hlinkClick r:id="rId2" tooltip="Manažer (Manager)"/>
              </a:rPr>
              <a:t>manažera</a:t>
            </a:r>
            <a:r>
              <a:rPr lang="cs-CZ" dirty="0"/>
              <a:t>, který je v pojetí </a:t>
            </a:r>
            <a:r>
              <a:rPr lang="cs-CZ" dirty="0" err="1"/>
              <a:t>leadershipu</a:t>
            </a:r>
            <a:r>
              <a:rPr lang="cs-CZ" dirty="0"/>
              <a:t> především iniciátorem, motivátorem, podněcovatelem a inspirátorem. Jde o schopnost získávat druhé pro </a:t>
            </a:r>
            <a:r>
              <a:rPr lang="cs-CZ" b="1" dirty="0"/>
              <a:t>hodnoty</a:t>
            </a:r>
            <a:r>
              <a:rPr lang="cs-CZ" dirty="0"/>
              <a:t>, </a:t>
            </a:r>
            <a:r>
              <a:rPr lang="cs-CZ" u="sng" dirty="0">
                <a:hlinkClick r:id="rId4" tooltip="Vize (Vision)"/>
              </a:rPr>
              <a:t>vizi</a:t>
            </a:r>
            <a:r>
              <a:rPr lang="cs-CZ" dirty="0"/>
              <a:t> a </a:t>
            </a:r>
            <a:r>
              <a:rPr lang="cs-CZ" u="sng" dirty="0">
                <a:hlinkClick r:id="rId11" tooltip="Cíl (Objective)"/>
              </a:rPr>
              <a:t>cíle</a:t>
            </a:r>
            <a:r>
              <a:rPr lang="cs-CZ" dirty="0"/>
              <a:t> organizace a pro usměrňování jejich chování ve směru strategie </a:t>
            </a:r>
            <a:r>
              <a:rPr lang="cs-CZ" u="sng" dirty="0">
                <a:hlinkClick r:id="rId12" tooltip="Organizace (Organization)"/>
              </a:rPr>
              <a:t>organizace</a:t>
            </a:r>
            <a:r>
              <a:rPr lang="cs-CZ" dirty="0"/>
              <a:t>.</a:t>
            </a:r>
          </a:p>
          <a:p>
            <a:r>
              <a:rPr lang="cs-CZ" dirty="0"/>
              <a:t>Klíčové vědní obory pro vedení a komunikování jsou zejména </a:t>
            </a:r>
            <a:r>
              <a:rPr lang="cs-CZ" u="sng" dirty="0">
                <a:hlinkClick r:id="rId13" tooltip="Psychologie (Psychology)"/>
              </a:rPr>
              <a:t>psychologie</a:t>
            </a:r>
            <a:r>
              <a:rPr lang="cs-CZ" dirty="0"/>
              <a:t>, </a:t>
            </a:r>
            <a:r>
              <a:rPr lang="cs-CZ" u="sng" dirty="0">
                <a:hlinkClick r:id="rId14" tooltip="Sociální psychologie (Social Psychology)"/>
              </a:rPr>
              <a:t>sociální psychologie</a:t>
            </a:r>
            <a:r>
              <a:rPr lang="cs-CZ" dirty="0"/>
              <a:t> a </a:t>
            </a:r>
            <a:r>
              <a:rPr lang="cs-CZ" u="sng" dirty="0">
                <a:hlinkClick r:id="rId15" tooltip="Sociologie (Sociology)"/>
              </a:rPr>
              <a:t>sociologie</a:t>
            </a:r>
            <a:r>
              <a:rPr lang="cs-CZ" dirty="0"/>
              <a:t>.</a:t>
            </a:r>
          </a:p>
          <a:p>
            <a:r>
              <a:rPr lang="cs-CZ" b="1" dirty="0"/>
              <a:t>Metody vedení a komunikování</a:t>
            </a:r>
            <a:r>
              <a:rPr lang="cs-CZ" dirty="0"/>
              <a:t> jsou:</a:t>
            </a:r>
          </a:p>
          <a:p>
            <a:pPr lvl="0"/>
            <a:r>
              <a:rPr lang="cs-CZ" u="sng" dirty="0">
                <a:hlinkClick r:id="rId16" tooltip="Briefing, brífing"/>
              </a:rPr>
              <a:t>Briefing</a:t>
            </a:r>
            <a:endParaRPr lang="cs-CZ" dirty="0"/>
          </a:p>
          <a:p>
            <a:pPr lvl="0"/>
            <a:r>
              <a:rPr lang="cs-CZ" u="sng" dirty="0">
                <a:hlinkClick r:id="rId17" tooltip="Pracovní porady (Business Meetings)"/>
              </a:rPr>
              <a:t>Porady</a:t>
            </a:r>
            <a:endParaRPr lang="cs-CZ" dirty="0"/>
          </a:p>
          <a:p>
            <a:pPr lvl="0"/>
            <a:r>
              <a:rPr lang="cs-CZ" u="sng" dirty="0">
                <a:hlinkClick r:id="rId18" tooltip="Motivace, motivování a motivační teorie"/>
              </a:rPr>
              <a:t>Motivace a motivování</a:t>
            </a:r>
            <a:endParaRPr lang="cs-CZ" dirty="0"/>
          </a:p>
          <a:p>
            <a:pPr lvl="0"/>
            <a:r>
              <a:rPr lang="cs-CZ" u="sng" dirty="0">
                <a:hlinkClick r:id="rId19" tooltip="Styl řízení / styl vedení (Management style / Leadership style)"/>
              </a:rPr>
              <a:t>Volba správného stylu vedení (styl řízení)</a:t>
            </a:r>
            <a:endParaRPr lang="cs-CZ" dirty="0"/>
          </a:p>
          <a:p>
            <a:pPr lvl="0"/>
            <a:r>
              <a:rPr lang="cs-CZ" u="sng" dirty="0">
                <a:hlinkClick r:id="rId5" tooltip="Zmocnění (Empowerment)"/>
              </a:rPr>
              <a:t>Zmocnění</a:t>
            </a:r>
            <a:endParaRPr lang="cs-CZ" dirty="0"/>
          </a:p>
        </p:txBody>
      </p:sp>
    </p:spTree>
    <p:extLst>
      <p:ext uri="{BB962C8B-B14F-4D97-AF65-F5344CB8AC3E}">
        <p14:creationId xmlns:p14="http://schemas.microsoft.com/office/powerpoint/2010/main" val="4203916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0" y="2274838"/>
            <a:ext cx="4572000" cy="2308324"/>
          </a:xfrm>
          <a:prstGeom prst="rect">
            <a:avLst/>
          </a:prstGeom>
        </p:spPr>
        <p:txBody>
          <a:bodyPr>
            <a:spAutoFit/>
          </a:bodyPr>
          <a:lstStyle/>
          <a:p>
            <a:r>
              <a:rPr lang="cs-CZ" b="1" dirty="0"/>
              <a:t>Strategické řízení (</a:t>
            </a:r>
            <a:r>
              <a:rPr lang="cs-CZ" b="1" dirty="0" err="1"/>
              <a:t>Strategic</a:t>
            </a:r>
            <a:r>
              <a:rPr lang="cs-CZ" b="1" dirty="0"/>
              <a:t> Management)</a:t>
            </a:r>
          </a:p>
          <a:p>
            <a:r>
              <a:rPr lang="cs-CZ" dirty="0"/>
              <a:t>Co je Strategické řízení (</a:t>
            </a:r>
            <a:r>
              <a:rPr lang="cs-CZ" dirty="0" err="1"/>
              <a:t>Strategic</a:t>
            </a:r>
            <a:r>
              <a:rPr lang="cs-CZ" dirty="0"/>
              <a:t> Management)</a:t>
            </a:r>
          </a:p>
          <a:p>
            <a:r>
              <a:rPr lang="cs-CZ" dirty="0"/>
              <a:t>Strategické řízení je řízení zaměřené na dlouhodobé plánování a směřování organizace jako celku nebo její části. Zásadní pro strategické řízení je definice cílů a stanovení způsobu jejich dosažení.</a:t>
            </a:r>
          </a:p>
        </p:txBody>
      </p:sp>
    </p:spTree>
    <p:extLst>
      <p:ext uri="{BB962C8B-B14F-4D97-AF65-F5344CB8AC3E}">
        <p14:creationId xmlns:p14="http://schemas.microsoft.com/office/powerpoint/2010/main" val="13382229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07818" y="344032"/>
            <a:ext cx="6550182" cy="5909310"/>
          </a:xfrm>
          <a:prstGeom prst="rect">
            <a:avLst/>
          </a:prstGeom>
        </p:spPr>
        <p:txBody>
          <a:bodyPr wrap="square">
            <a:spAutoFit/>
          </a:bodyPr>
          <a:lstStyle/>
          <a:p>
            <a:r>
              <a:rPr lang="cs-CZ" dirty="0"/>
              <a:t>Co je strategické řízení?</a:t>
            </a:r>
            <a:endParaRPr lang="cs-CZ" b="1" dirty="0"/>
          </a:p>
          <a:p>
            <a:r>
              <a:rPr lang="cs-CZ" b="1" dirty="0"/>
              <a:t>Strategické řízení</a:t>
            </a:r>
            <a:r>
              <a:rPr lang="cs-CZ" dirty="0"/>
              <a:t> je řízení zaměřené na dlouhodobé </a:t>
            </a:r>
            <a:r>
              <a:rPr lang="cs-CZ" u="sng" dirty="0">
                <a:hlinkClick r:id="rId2" tooltip="Plánování (Planning)"/>
              </a:rPr>
              <a:t>plánování</a:t>
            </a:r>
            <a:r>
              <a:rPr lang="cs-CZ" dirty="0"/>
              <a:t> a směřování </a:t>
            </a:r>
            <a:r>
              <a:rPr lang="cs-CZ" u="sng" dirty="0">
                <a:hlinkClick r:id="rId3" tooltip="Organizace (Organization)"/>
              </a:rPr>
              <a:t>organizace</a:t>
            </a:r>
            <a:r>
              <a:rPr lang="cs-CZ" dirty="0"/>
              <a:t>. </a:t>
            </a:r>
            <a:r>
              <a:rPr lang="cs-CZ" b="1" dirty="0"/>
              <a:t>Strategické řízení ve firmě</a:t>
            </a:r>
            <a:r>
              <a:rPr lang="cs-CZ" dirty="0"/>
              <a:t> zajišťuje, že se věci </a:t>
            </a:r>
            <a:r>
              <a:rPr lang="cs-CZ" b="1" dirty="0"/>
              <a:t>nedějí náhodně</a:t>
            </a:r>
            <a:r>
              <a:rPr lang="cs-CZ" dirty="0"/>
              <a:t> ale podle předem naplánovaných, dlouhodobých záměrů. Strategické řízení slouží jednak pro přenášení požadavků vlastníků na </a:t>
            </a:r>
            <a:r>
              <a:rPr lang="cs-CZ" u="sng" dirty="0">
                <a:hlinkClick r:id="rId4" tooltip="Manažer (Manager)"/>
              </a:rPr>
              <a:t>management</a:t>
            </a:r>
            <a:r>
              <a:rPr lang="cs-CZ" dirty="0"/>
              <a:t> organizace (tzv. </a:t>
            </a:r>
            <a:r>
              <a:rPr lang="cs-CZ" u="sng" dirty="0" err="1">
                <a:hlinkClick r:id="rId5" tooltip="Governance"/>
              </a:rPr>
              <a:t>governance</a:t>
            </a:r>
            <a:r>
              <a:rPr lang="cs-CZ" dirty="0"/>
              <a:t>) a jednak managementu organizace pro uspořádání, sjednocení a usměrnění chování všech lidí ve všech částech </a:t>
            </a:r>
            <a:r>
              <a:rPr lang="cs-CZ" u="sng" dirty="0">
                <a:hlinkClick r:id="rId3" tooltip="Organizace (Organization)"/>
              </a:rPr>
              <a:t>organizace</a:t>
            </a:r>
            <a:r>
              <a:rPr lang="cs-CZ" dirty="0"/>
              <a:t>.</a:t>
            </a:r>
          </a:p>
          <a:p>
            <a:r>
              <a:rPr lang="cs-CZ" i="1" dirty="0"/>
              <a:t>„Stratégův postup velmi jednoduše spočívá ve zpochybňování převládajících předpokladů pomocí jediné otázky (Proč?) a v neúnavném kladení stejné otázky těm, kdo jsou odpovědni za současný způsob, jakým se věci dělají, a to tak dlouho, až jim z toho bude špatně.“</a:t>
            </a:r>
            <a:endParaRPr lang="cs-CZ" dirty="0"/>
          </a:p>
          <a:p>
            <a:r>
              <a:rPr lang="cs-CZ" i="1" u="sng" dirty="0" err="1">
                <a:hlinkClick r:id="rId6" tooltip="Kenichi Ohmae"/>
              </a:rPr>
              <a:t>Kenichi</a:t>
            </a:r>
            <a:r>
              <a:rPr lang="cs-CZ" i="1" u="sng" dirty="0">
                <a:hlinkClick r:id="rId6" tooltip="Kenichi Ohmae"/>
              </a:rPr>
              <a:t> </a:t>
            </a:r>
            <a:r>
              <a:rPr lang="cs-CZ" i="1" u="sng" dirty="0" err="1">
                <a:hlinkClick r:id="rId6" tooltip="Kenichi Ohmae"/>
              </a:rPr>
              <a:t>Ohmae</a:t>
            </a:r>
            <a:endParaRPr lang="cs-CZ" dirty="0"/>
          </a:p>
          <a:p>
            <a:r>
              <a:rPr lang="cs-CZ" dirty="0"/>
              <a:t>Jaké jsou fáze a procesy strategického řízení?</a:t>
            </a:r>
            <a:endParaRPr lang="cs-CZ" b="1" dirty="0"/>
          </a:p>
          <a:p>
            <a:r>
              <a:rPr lang="cs-CZ" dirty="0"/>
              <a:t>Je klíčovou a nejvyšší </a:t>
            </a:r>
            <a:r>
              <a:rPr lang="cs-CZ" u="sng" dirty="0">
                <a:hlinkClick r:id="rId4" tooltip="Manažer (Manager)"/>
              </a:rPr>
              <a:t>manažerskou</a:t>
            </a:r>
            <a:r>
              <a:rPr lang="cs-CZ" dirty="0"/>
              <a:t> aktivitou, kde se potkávají všechny </a:t>
            </a:r>
            <a:r>
              <a:rPr lang="cs-CZ" u="sng" dirty="0">
                <a:hlinkClick r:id="rId7" tooltip="Manažerské funkce - dle Fayola"/>
              </a:rPr>
              <a:t>manažerské funkce</a:t>
            </a:r>
            <a:r>
              <a:rPr lang="cs-CZ" dirty="0"/>
              <a:t> - je to jeden z klíčových pilířů řízení a vytváří kostru celkového řízení každé organizace. Formuluje pravidla fungování, priority a směr, kterým se organizace v dlouhodobém horizontu chce ubírat. Celý </a:t>
            </a:r>
            <a:r>
              <a:rPr lang="cs-CZ" b="1" dirty="0"/>
              <a:t>proces strategického řízení</a:t>
            </a:r>
            <a:r>
              <a:rPr lang="cs-CZ" dirty="0"/>
              <a:t> probíhá ve 4 základních, </a:t>
            </a:r>
            <a:r>
              <a:rPr lang="cs-CZ" b="1" dirty="0"/>
              <a:t>neustále se opakujících</a:t>
            </a:r>
            <a:r>
              <a:rPr lang="cs-CZ" dirty="0"/>
              <a:t> fázích (tzv. Strategický cyklus):</a:t>
            </a:r>
          </a:p>
        </p:txBody>
      </p:sp>
    </p:spTree>
    <p:extLst>
      <p:ext uri="{BB962C8B-B14F-4D97-AF65-F5344CB8AC3E}">
        <p14:creationId xmlns:p14="http://schemas.microsoft.com/office/powerpoint/2010/main" val="31101728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sz="1000" b="0" i="0" u="none" strike="noStrike" cap="none" normalizeH="0" baseline="0" smtClean="0">
                <a:ln>
                  <a:noFill/>
                </a:ln>
                <a:solidFill>
                  <a:srgbClr val="282D32"/>
                </a:solidFill>
                <a:effectLst/>
                <a:latin typeface="Roboto" charset="0"/>
                <a:ea typeface="Calibri" pitchFamily="34" charset="0"/>
                <a:cs typeface="Times New Roman" pitchFamily="18" charset="0"/>
              </a:rPr>
              <a:t>Formulace</a:t>
            </a:r>
            <a:r>
              <a:rPr kumimoji="0" lang="cs-CZ" sz="1000" b="0" i="0" u="none" strike="noStrike" cap="none" normalizeH="0" baseline="0" smtClean="0">
                <a:ln>
                  <a:noFill/>
                </a:ln>
                <a:solidFill>
                  <a:srgbClr val="282D32"/>
                </a:solidFill>
                <a:effectLst/>
                <a:latin typeface="Calibri"/>
                <a:ea typeface="Calibri" pitchFamily="34" charset="0"/>
                <a:cs typeface="Times New Roman" pitchFamily="18" charset="0"/>
              </a:rPr>
              <a:t> </a:t>
            </a:r>
            <a:r>
              <a:rPr kumimoji="0" lang="cs-CZ" sz="1000" b="0" i="0" u="none" strike="noStrike" cap="none" normalizeH="0" baseline="0" smtClean="0">
                <a:ln>
                  <a:noFill/>
                </a:ln>
                <a:solidFill>
                  <a:srgbClr val="50555A"/>
                </a:solidFill>
                <a:effectLst/>
                <a:latin typeface="Roboto" charset="0"/>
                <a:ea typeface="Calibri" pitchFamily="34" charset="0"/>
                <a:cs typeface="Times New Roman" pitchFamily="18" charset="0"/>
                <a:hlinkClick r:id="rId2" tooltip="Strategie (Strategy)"/>
              </a:rPr>
              <a:t>strategie</a:t>
            </a:r>
            <a:r>
              <a:rPr kumimoji="0" lang="cs-CZ" sz="1000" b="0" i="0" u="none" strike="noStrike" cap="none" normalizeH="0" baseline="0" smtClean="0">
                <a:ln>
                  <a:noFill/>
                </a:ln>
                <a:solidFill>
                  <a:srgbClr val="282D32"/>
                </a:solidFill>
                <a:effectLst/>
                <a:latin typeface="Calibri"/>
                <a:ea typeface="Calibri" pitchFamily="34" charset="0"/>
                <a:cs typeface="Times New Roman" pitchFamily="18" charset="0"/>
              </a:rPr>
              <a:t> </a:t>
            </a:r>
            <a:r>
              <a:rPr kumimoji="0" lang="cs-CZ" sz="1000" b="0" i="0" u="none" strike="noStrike" cap="none" normalizeH="0" baseline="0" smtClean="0">
                <a:ln>
                  <a:noFill/>
                </a:ln>
                <a:solidFill>
                  <a:srgbClr val="282D32"/>
                </a:solidFill>
                <a:effectLst/>
                <a:latin typeface="Roboto" charset="0"/>
                <a:ea typeface="Calibri" pitchFamily="34" charset="0"/>
                <a:cs typeface="Times New Roman" pitchFamily="18" charset="0"/>
              </a:rPr>
              <a:t>(mise organizace, jej</a:t>
            </a:r>
            <a:r>
              <a:rPr kumimoji="0" lang="cs-CZ" sz="1000" b="0" i="0" u="none" strike="noStrike" cap="none" normalizeH="0" baseline="0" smtClean="0">
                <a:ln>
                  <a:noFill/>
                </a:ln>
                <a:solidFill>
                  <a:srgbClr val="282D32"/>
                </a:solidFill>
                <a:effectLst/>
                <a:latin typeface="Calibri"/>
                <a:ea typeface="Calibri" pitchFamily="34" charset="0"/>
                <a:cs typeface="Times New Roman" pitchFamily="18" charset="0"/>
              </a:rPr>
              <a:t>í</a:t>
            </a:r>
            <a:r>
              <a:rPr kumimoji="0" lang="cs-CZ" sz="1000" b="0" i="0" u="none" strike="noStrike" cap="none" normalizeH="0" baseline="0" smtClean="0">
                <a:ln>
                  <a:noFill/>
                </a:ln>
                <a:solidFill>
                  <a:srgbClr val="282D32"/>
                </a:solidFill>
                <a:effectLst/>
                <a:latin typeface="Roboto" charset="0"/>
                <a:ea typeface="Calibri" pitchFamily="34" charset="0"/>
                <a:cs typeface="Times New Roman" pitchFamily="18" charset="0"/>
              </a:rPr>
              <a:t> vize a</a:t>
            </a:r>
            <a:r>
              <a:rPr kumimoji="0" lang="cs-CZ" sz="1000" b="0" i="0" u="none" strike="noStrike" cap="none" normalizeH="0" baseline="0" smtClean="0">
                <a:ln>
                  <a:noFill/>
                </a:ln>
                <a:solidFill>
                  <a:srgbClr val="282D32"/>
                </a:solidFill>
                <a:effectLst/>
                <a:latin typeface="Calibri"/>
                <a:ea typeface="Calibri" pitchFamily="34" charset="0"/>
                <a:cs typeface="Times New Roman" pitchFamily="18" charset="0"/>
              </a:rPr>
              <a:t> </a:t>
            </a:r>
            <a:r>
              <a:rPr kumimoji="0" lang="cs-CZ" sz="1000" b="0" i="0" u="none" strike="noStrike" cap="none" normalizeH="0" baseline="0" smtClean="0">
                <a:ln>
                  <a:noFill/>
                </a:ln>
                <a:solidFill>
                  <a:srgbClr val="50555A"/>
                </a:solidFill>
                <a:effectLst/>
                <a:latin typeface="Roboto" charset="0"/>
                <a:ea typeface="Calibri" pitchFamily="34" charset="0"/>
                <a:cs typeface="Times New Roman" pitchFamily="18" charset="0"/>
                <a:hlinkClick r:id="rId3" tooltip="Cíl (Objective)"/>
              </a:rPr>
              <a:t>strategických c</a:t>
            </a:r>
            <a:r>
              <a:rPr kumimoji="0" lang="cs-CZ" sz="1000" b="0" i="0" u="none" strike="noStrike" cap="none" normalizeH="0" baseline="0" smtClean="0">
                <a:ln>
                  <a:noFill/>
                </a:ln>
                <a:solidFill>
                  <a:srgbClr val="50555A"/>
                </a:solidFill>
                <a:effectLst/>
                <a:latin typeface="Calibri"/>
                <a:ea typeface="Calibri" pitchFamily="34" charset="0"/>
                <a:cs typeface="Times New Roman" pitchFamily="18" charset="0"/>
                <a:hlinkClick r:id="rId3" tooltip="Cíl (Objective)"/>
              </a:rPr>
              <a:t>í</a:t>
            </a:r>
            <a:r>
              <a:rPr kumimoji="0" lang="cs-CZ" sz="1000" b="0" i="0" u="none" strike="noStrike" cap="none" normalizeH="0" baseline="0" smtClean="0">
                <a:ln>
                  <a:noFill/>
                </a:ln>
                <a:solidFill>
                  <a:srgbClr val="50555A"/>
                </a:solidFill>
                <a:effectLst/>
                <a:latin typeface="Roboto" charset="0"/>
                <a:ea typeface="Calibri" pitchFamily="34" charset="0"/>
                <a:cs typeface="Times New Roman" pitchFamily="18" charset="0"/>
                <a:hlinkClick r:id="rId3" tooltip="Cíl (Objective)"/>
              </a:rPr>
              <a:t>le</a:t>
            </a:r>
            <a:r>
              <a:rPr kumimoji="0" lang="cs-CZ" sz="1000" b="0" i="0" u="none" strike="noStrike" cap="none" normalizeH="0" baseline="0" smtClean="0">
                <a:ln>
                  <a:noFill/>
                </a:ln>
                <a:solidFill>
                  <a:srgbClr val="282D32"/>
                </a:solidFill>
                <a:effectLst/>
                <a:latin typeface="Roboto" charset="0"/>
                <a:ea typeface="Calibri" pitchFamily="34" charset="0"/>
                <a:cs typeface="Times New Roman" pitchFamily="18" charset="0"/>
              </a:rPr>
              <a:t>)</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pic>
        <p:nvPicPr>
          <p:cNvPr id="2049" name="Obrázek 45" descr="Popis: Hierarchie strategických cíl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324225" cy="2371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5941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95536" y="404664"/>
            <a:ext cx="6462464" cy="5078313"/>
          </a:xfrm>
          <a:prstGeom prst="rect">
            <a:avLst/>
          </a:prstGeom>
        </p:spPr>
        <p:txBody>
          <a:bodyPr wrap="square">
            <a:spAutoFit/>
          </a:bodyPr>
          <a:lstStyle/>
          <a:p>
            <a:pPr lvl="0"/>
            <a:r>
              <a:rPr lang="cs-CZ" dirty="0"/>
              <a:t>Plánování </a:t>
            </a:r>
            <a:r>
              <a:rPr lang="cs-CZ" u="sng" dirty="0">
                <a:hlinkClick r:id="rId2" tooltip="Strategie (Strategy)"/>
              </a:rPr>
              <a:t>strategie</a:t>
            </a:r>
            <a:r>
              <a:rPr lang="cs-CZ" dirty="0"/>
              <a:t> (vytvoření strategického plánu a </a:t>
            </a:r>
            <a:r>
              <a:rPr lang="cs-CZ" u="sng" dirty="0">
                <a:hlinkClick r:id="rId3" tooltip="Harmonogram (Schedule)"/>
              </a:rPr>
              <a:t>harmonogramu</a:t>
            </a:r>
            <a:r>
              <a:rPr lang="cs-CZ" dirty="0"/>
              <a:t> realizace)</a:t>
            </a:r>
          </a:p>
          <a:p>
            <a:pPr lvl="0"/>
            <a:r>
              <a:rPr lang="cs-CZ" dirty="0"/>
              <a:t>Realizace </a:t>
            </a:r>
            <a:r>
              <a:rPr lang="cs-CZ" u="sng" dirty="0">
                <a:hlinkClick r:id="rId2" tooltip="Strategie (Strategy)"/>
              </a:rPr>
              <a:t>strategie</a:t>
            </a:r>
            <a:r>
              <a:rPr lang="cs-CZ" dirty="0"/>
              <a:t> (alokace zdrojů, realizace projektů, aktivit a opatření k naplnění </a:t>
            </a:r>
            <a:r>
              <a:rPr lang="cs-CZ" u="sng" dirty="0">
                <a:hlinkClick r:id="rId4" tooltip="Cíl (Objective)"/>
              </a:rPr>
              <a:t>strategických cílů</a:t>
            </a:r>
            <a:r>
              <a:rPr lang="cs-CZ" dirty="0"/>
              <a:t>)</a:t>
            </a:r>
          </a:p>
          <a:p>
            <a:pPr lvl="0"/>
            <a:r>
              <a:rPr lang="cs-CZ" dirty="0"/>
              <a:t>Kontrola </a:t>
            </a:r>
            <a:r>
              <a:rPr lang="cs-CZ" u="sng" dirty="0">
                <a:hlinkClick r:id="rId2" tooltip="Strategie (Strategy)"/>
              </a:rPr>
              <a:t>strategie</a:t>
            </a:r>
            <a:r>
              <a:rPr lang="cs-CZ" dirty="0"/>
              <a:t>, monitoring stavu a vyhodnocování strategie (vyhodnocení a případná aktualizace strategie).</a:t>
            </a:r>
          </a:p>
          <a:p>
            <a:r>
              <a:rPr lang="cs-CZ" dirty="0"/>
              <a:t>Při strategickém řízení nejde pouze o stanovení dlouhodobých </a:t>
            </a:r>
            <a:r>
              <a:rPr lang="cs-CZ" u="sng" dirty="0">
                <a:hlinkClick r:id="rId4" tooltip="Cíl (Objective)"/>
              </a:rPr>
              <a:t>cílů</a:t>
            </a:r>
            <a:r>
              <a:rPr lang="cs-CZ" dirty="0"/>
              <a:t>. Je to velmi </a:t>
            </a:r>
            <a:r>
              <a:rPr lang="cs-CZ" b="1" dirty="0"/>
              <a:t>komplexní manažerská disciplína</a:t>
            </a:r>
            <a:r>
              <a:rPr lang="cs-CZ" dirty="0"/>
              <a:t>  - </a:t>
            </a:r>
            <a:r>
              <a:rPr lang="cs-CZ" b="1" dirty="0"/>
              <a:t>strategické řízení</a:t>
            </a:r>
            <a:r>
              <a:rPr lang="cs-CZ" dirty="0"/>
              <a:t> je umění, věda a dovednost ve formulování, komplexním rozhodování a následném plnění všeho, co umožní </a:t>
            </a:r>
            <a:r>
              <a:rPr lang="cs-CZ" u="sng" dirty="0" err="1">
                <a:hlinkClick r:id="rId5" tooltip="Organizace (Organization)"/>
              </a:rPr>
              <a:t>organizaci</a:t>
            </a:r>
            <a:r>
              <a:rPr lang="cs-CZ" dirty="0" err="1"/>
              <a:t>dosáhnout</a:t>
            </a:r>
            <a:r>
              <a:rPr lang="cs-CZ" dirty="0"/>
              <a:t> stanovených záměrů a to včetně citu pro změnu směru. Strategické řízení představuje celý proces specifikování mise organizace, její vize a </a:t>
            </a:r>
            <a:r>
              <a:rPr lang="cs-CZ" u="sng" dirty="0">
                <a:hlinkClick r:id="rId4" tooltip="Cíl (Objective)"/>
              </a:rPr>
              <a:t>cílů</a:t>
            </a:r>
            <a:r>
              <a:rPr lang="cs-CZ" dirty="0"/>
              <a:t>, různých politik a </a:t>
            </a:r>
            <a:r>
              <a:rPr lang="cs-CZ" u="sng" dirty="0">
                <a:hlinkClick r:id="rId6" tooltip="Plán (Plan)"/>
              </a:rPr>
              <a:t>plánů</a:t>
            </a:r>
            <a:r>
              <a:rPr lang="cs-CZ" dirty="0"/>
              <a:t>, definice </a:t>
            </a:r>
            <a:r>
              <a:rPr lang="cs-CZ" u="sng" dirty="0">
                <a:hlinkClick r:id="rId7" tooltip="Program (v projektovém řízení)"/>
              </a:rPr>
              <a:t>programů</a:t>
            </a:r>
            <a:r>
              <a:rPr lang="cs-CZ" dirty="0"/>
              <a:t>, </a:t>
            </a:r>
            <a:r>
              <a:rPr lang="cs-CZ" u="sng" dirty="0">
                <a:hlinkClick r:id="rId8" tooltip="Projekt"/>
              </a:rPr>
              <a:t>projektů</a:t>
            </a:r>
            <a:r>
              <a:rPr lang="cs-CZ" dirty="0"/>
              <a:t>, či různých </a:t>
            </a:r>
            <a:r>
              <a:rPr lang="cs-CZ" b="1" dirty="0"/>
              <a:t>opatření</a:t>
            </a:r>
            <a:r>
              <a:rPr lang="cs-CZ" dirty="0"/>
              <a:t>, které pomáhají k dosažení cílů. Chcete-li </a:t>
            </a:r>
            <a:r>
              <a:rPr lang="cs-CZ" dirty="0" err="1"/>
              <a:t>tredy</a:t>
            </a:r>
            <a:r>
              <a:rPr lang="cs-CZ" dirty="0"/>
              <a:t> dobře zvládat strategické řízení, musíte umět řídit své </a:t>
            </a:r>
            <a:r>
              <a:rPr lang="cs-CZ" u="sng" dirty="0">
                <a:hlinkClick r:id="rId8" tooltip="Projekt"/>
              </a:rPr>
              <a:t>projekty</a:t>
            </a:r>
            <a:r>
              <a:rPr lang="cs-CZ" dirty="0"/>
              <a:t>. Musí existovat určitý </a:t>
            </a:r>
            <a:r>
              <a:rPr lang="cs-CZ" u="sng" dirty="0">
                <a:hlinkClick r:id="rId3" tooltip="Harmonogram (Schedule)"/>
              </a:rPr>
              <a:t>harmonogram</a:t>
            </a:r>
            <a:r>
              <a:rPr lang="cs-CZ" dirty="0"/>
              <a:t>, který říká, kdy bude kterých cílů dosaženo. Musí existovat </a:t>
            </a:r>
            <a:r>
              <a:rPr lang="cs-CZ" u="sng" dirty="0">
                <a:hlinkClick r:id="rId9" tooltip="Metriky (Metrics)"/>
              </a:rPr>
              <a:t>metriky</a:t>
            </a:r>
            <a:r>
              <a:rPr lang="cs-CZ" dirty="0"/>
              <a:t>, pomocí kterých se změří, zdali bylo cílů dosaženo. </a:t>
            </a:r>
          </a:p>
        </p:txBody>
      </p:sp>
    </p:spTree>
    <p:extLst>
      <p:ext uri="{BB962C8B-B14F-4D97-AF65-F5344CB8AC3E}">
        <p14:creationId xmlns:p14="http://schemas.microsoft.com/office/powerpoint/2010/main" val="34229467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0" y="612845"/>
            <a:ext cx="4572000" cy="5632311"/>
          </a:xfrm>
          <a:prstGeom prst="rect">
            <a:avLst/>
          </a:prstGeom>
        </p:spPr>
        <p:txBody>
          <a:bodyPr>
            <a:spAutoFit/>
          </a:bodyPr>
          <a:lstStyle/>
          <a:p>
            <a:r>
              <a:rPr lang="cs-CZ" dirty="0"/>
              <a:t>Co je zásadní pro strategické řízení?</a:t>
            </a:r>
            <a:endParaRPr lang="cs-CZ" b="1" dirty="0"/>
          </a:p>
          <a:p>
            <a:r>
              <a:rPr lang="cs-CZ" dirty="0"/>
              <a:t>Pro strategické řízení je naprosto zásadní dosažení toho, aby </a:t>
            </a:r>
            <a:r>
              <a:rPr lang="cs-CZ" b="1" dirty="0"/>
              <a:t>všichni pracovníci věděli, jaké jsou společné cíle</a:t>
            </a:r>
            <a:r>
              <a:rPr lang="cs-CZ" dirty="0"/>
              <a:t> </a:t>
            </a:r>
            <a:r>
              <a:rPr lang="cs-CZ" u="sng" dirty="0">
                <a:hlinkClick r:id="rId2" tooltip="Cíl (Objective)"/>
              </a:rPr>
              <a:t>cílů</a:t>
            </a:r>
            <a:r>
              <a:rPr lang="cs-CZ" dirty="0"/>
              <a:t> a </a:t>
            </a:r>
            <a:r>
              <a:rPr lang="cs-CZ" b="1" dirty="0"/>
              <a:t>usměrnili své chování a jednání k jejich dosažení</a:t>
            </a:r>
            <a:r>
              <a:rPr lang="cs-CZ" dirty="0"/>
              <a:t>. To je opravdový, nejvyšší a jediný smysl strategického řízení.</a:t>
            </a:r>
          </a:p>
          <a:p>
            <a:r>
              <a:rPr lang="cs-CZ" dirty="0"/>
              <a:t>Co je výstupem strategického řízení?</a:t>
            </a:r>
            <a:endParaRPr lang="cs-CZ" b="1" dirty="0"/>
          </a:p>
          <a:p>
            <a:r>
              <a:rPr lang="cs-CZ" dirty="0"/>
              <a:t>Především je to dobře fungující a prosperující organizace a dosažené cíle. Jedním z výstupů strategického řízení je ale také samotná </a:t>
            </a:r>
            <a:r>
              <a:rPr lang="cs-CZ" u="sng" dirty="0">
                <a:hlinkClick r:id="rId3" tooltip="Strategie (Strategy)"/>
              </a:rPr>
              <a:t>Strategie</a:t>
            </a:r>
            <a:r>
              <a:rPr lang="cs-CZ" dirty="0"/>
              <a:t>. Jedná se zpravidla o dokument nebo jinak sepsanou deklaraci obsahující popis mise organizace, její vize a </a:t>
            </a:r>
            <a:r>
              <a:rPr lang="cs-CZ" u="sng" dirty="0">
                <a:hlinkClick r:id="rId2" tooltip="Cíl (Objective)"/>
              </a:rPr>
              <a:t>strategických cílů</a:t>
            </a:r>
            <a:r>
              <a:rPr lang="cs-CZ" dirty="0"/>
              <a:t> a </a:t>
            </a:r>
            <a:r>
              <a:rPr lang="cs-CZ" u="sng" dirty="0">
                <a:hlinkClick r:id="rId4" tooltip="Harmonogram (Schedule)"/>
              </a:rPr>
              <a:t>harmonogramu</a:t>
            </a:r>
            <a:r>
              <a:rPr lang="cs-CZ" dirty="0"/>
              <a:t> jejich dosažení. Měla by být co nejstručnější a nejsrozumitelnější všem tak, aby každý věděl, co má dělat. Velkou chybou je sepisování mnoho stránkových dokumentů, které nikdo nečte.</a:t>
            </a:r>
          </a:p>
        </p:txBody>
      </p:sp>
    </p:spTree>
    <p:extLst>
      <p:ext uri="{BB962C8B-B14F-4D97-AF65-F5344CB8AC3E}">
        <p14:creationId xmlns:p14="http://schemas.microsoft.com/office/powerpoint/2010/main" val="38081899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0" y="1443841"/>
            <a:ext cx="4572000" cy="3970318"/>
          </a:xfrm>
          <a:prstGeom prst="rect">
            <a:avLst/>
          </a:prstGeom>
        </p:spPr>
        <p:txBody>
          <a:bodyPr>
            <a:spAutoFit/>
          </a:bodyPr>
          <a:lstStyle/>
          <a:p>
            <a:r>
              <a:rPr lang="cs-CZ" dirty="0"/>
              <a:t>Strategie nemusí být jen jedna</a:t>
            </a:r>
            <a:endParaRPr lang="cs-CZ" b="1" dirty="0"/>
          </a:p>
          <a:p>
            <a:r>
              <a:rPr lang="cs-CZ" dirty="0"/>
              <a:t>Vždy musí existovat jedna </a:t>
            </a:r>
            <a:r>
              <a:rPr lang="cs-CZ" b="1" dirty="0"/>
              <a:t>hlavní strategie</a:t>
            </a:r>
            <a:r>
              <a:rPr lang="cs-CZ" dirty="0"/>
              <a:t> (někdy označována jako obchodní či </a:t>
            </a:r>
            <a:r>
              <a:rPr lang="cs-CZ" u="sng" dirty="0">
                <a:hlinkClick r:id="rId2" tooltip="Korporátní strategie (Corporate Strategy)"/>
              </a:rPr>
              <a:t>globální strategie</a:t>
            </a:r>
            <a:r>
              <a:rPr lang="cs-CZ" dirty="0"/>
              <a:t>), která </a:t>
            </a:r>
            <a:r>
              <a:rPr lang="cs-CZ" dirty="0" err="1"/>
              <a:t>agregovaně</a:t>
            </a:r>
            <a:r>
              <a:rPr lang="cs-CZ" dirty="0"/>
              <a:t> určuje celkové směřování </a:t>
            </a:r>
            <a:r>
              <a:rPr lang="cs-CZ" u="sng" dirty="0">
                <a:hlinkClick r:id="rId3" tooltip="Organizace (Organization)"/>
              </a:rPr>
              <a:t>organizace</a:t>
            </a:r>
            <a:r>
              <a:rPr lang="cs-CZ" dirty="0"/>
              <a:t> či </a:t>
            </a:r>
            <a:r>
              <a:rPr lang="cs-CZ" u="sng" dirty="0">
                <a:hlinkClick r:id="rId4" tooltip="Podnik (Business, Enterprise)"/>
              </a:rPr>
              <a:t>podniku</a:t>
            </a:r>
            <a:r>
              <a:rPr lang="cs-CZ" dirty="0"/>
              <a:t>. Velké organizace dle svých potřeb dále pracují s </a:t>
            </a:r>
            <a:r>
              <a:rPr lang="cs-CZ" u="sng" dirty="0">
                <a:hlinkClick r:id="rId5" tooltip="Hierarchie strategií (Hierarchy of Strategies)"/>
              </a:rPr>
              <a:t>hierarchií</a:t>
            </a:r>
            <a:r>
              <a:rPr lang="cs-CZ" dirty="0"/>
              <a:t> dalších podřízených </a:t>
            </a:r>
            <a:r>
              <a:rPr lang="cs-CZ" u="sng" dirty="0">
                <a:hlinkClick r:id="rId6" tooltip="Strategie (Strategy)"/>
              </a:rPr>
              <a:t>strategií</a:t>
            </a:r>
            <a:r>
              <a:rPr lang="cs-CZ" dirty="0"/>
              <a:t>, jako jsou například:</a:t>
            </a:r>
          </a:p>
          <a:p>
            <a:pPr lvl="0"/>
            <a:r>
              <a:rPr lang="cs-CZ" u="sng" dirty="0">
                <a:hlinkClick r:id="rId7" tooltip="Finanční strategie (Financial strategy)"/>
              </a:rPr>
              <a:t>Finanční strategie</a:t>
            </a:r>
            <a:endParaRPr lang="cs-CZ" dirty="0"/>
          </a:p>
          <a:p>
            <a:pPr lvl="0"/>
            <a:r>
              <a:rPr lang="cs-CZ" dirty="0"/>
              <a:t>Obchodní strategie</a:t>
            </a:r>
          </a:p>
          <a:p>
            <a:pPr lvl="0"/>
            <a:r>
              <a:rPr lang="cs-CZ" u="sng" dirty="0">
                <a:hlinkClick r:id="rId8" tooltip="Strategie řízení lidských zdrojů (Personální strategie)"/>
              </a:rPr>
              <a:t>Personální strategie</a:t>
            </a:r>
            <a:r>
              <a:rPr lang="cs-CZ" dirty="0"/>
              <a:t> / Strategie rozvoje lidských zdrojů</a:t>
            </a:r>
          </a:p>
          <a:p>
            <a:pPr lvl="0"/>
            <a:r>
              <a:rPr lang="cs-CZ" u="sng" dirty="0">
                <a:hlinkClick r:id="rId9" tooltip="Informační strategie (Information Strategy)"/>
              </a:rPr>
              <a:t>Informační strategie (</a:t>
            </a:r>
            <a:r>
              <a:rPr lang="cs-CZ" u="sng" dirty="0" err="1">
                <a:hlinkClick r:id="rId9" tooltip="Informační strategie (Information Strategy)"/>
              </a:rPr>
              <a:t>Information</a:t>
            </a:r>
            <a:r>
              <a:rPr lang="cs-CZ" u="sng" dirty="0">
                <a:hlinkClick r:id="rId9" tooltip="Informační strategie (Information Strategy)"/>
              </a:rPr>
              <a:t> </a:t>
            </a:r>
            <a:r>
              <a:rPr lang="cs-CZ" u="sng" dirty="0" err="1">
                <a:hlinkClick r:id="rId9" tooltip="Informační strategie (Information Strategy)"/>
              </a:rPr>
              <a:t>Strategy</a:t>
            </a:r>
            <a:r>
              <a:rPr lang="cs-CZ" u="sng" dirty="0">
                <a:hlinkClick r:id="rId9" tooltip="Informační strategie (Information Strategy)"/>
              </a:rPr>
              <a:t>)</a:t>
            </a:r>
            <a:endParaRPr lang="cs-CZ" dirty="0"/>
          </a:p>
          <a:p>
            <a:pPr lvl="0"/>
            <a:r>
              <a:rPr lang="cs-CZ" dirty="0"/>
              <a:t>a </a:t>
            </a:r>
            <a:r>
              <a:rPr lang="cs-CZ" u="sng" dirty="0">
                <a:hlinkClick r:id="rId6" tooltip="Strategie (Strategy)"/>
              </a:rPr>
              <a:t>další</a:t>
            </a:r>
            <a:endParaRPr lang="cs-CZ" dirty="0"/>
          </a:p>
        </p:txBody>
      </p:sp>
    </p:spTree>
    <p:extLst>
      <p:ext uri="{BB962C8B-B14F-4D97-AF65-F5344CB8AC3E}">
        <p14:creationId xmlns:p14="http://schemas.microsoft.com/office/powerpoint/2010/main" val="6989720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0" y="1028343"/>
            <a:ext cx="4572000" cy="4801314"/>
          </a:xfrm>
          <a:prstGeom prst="rect">
            <a:avLst/>
          </a:prstGeom>
        </p:spPr>
        <p:txBody>
          <a:bodyPr>
            <a:spAutoFit/>
          </a:bodyPr>
          <a:lstStyle/>
          <a:p>
            <a:r>
              <a:rPr lang="cs-CZ" dirty="0"/>
              <a:t>Kdo je za odpovědný za strategické řízení?</a:t>
            </a:r>
            <a:endParaRPr lang="cs-CZ" b="1" dirty="0"/>
          </a:p>
          <a:p>
            <a:r>
              <a:rPr lang="cs-CZ" dirty="0"/>
              <a:t>Stanovení mise a </a:t>
            </a:r>
            <a:r>
              <a:rPr lang="cs-CZ" u="sng" dirty="0">
                <a:hlinkClick r:id="rId2" tooltip="Strategické cíle"/>
              </a:rPr>
              <a:t>strategických cílů</a:t>
            </a:r>
            <a:r>
              <a:rPr lang="cs-CZ" dirty="0"/>
              <a:t> organizace je záležitostí </a:t>
            </a:r>
            <a:r>
              <a:rPr lang="cs-CZ" u="sng" dirty="0">
                <a:hlinkClick r:id="rId3" tooltip="Vlastník firmy"/>
              </a:rPr>
              <a:t>vlastníka</a:t>
            </a:r>
            <a:r>
              <a:rPr lang="cs-CZ" dirty="0"/>
              <a:t>, případně </a:t>
            </a:r>
            <a:r>
              <a:rPr lang="cs-CZ" u="sng" dirty="0">
                <a:hlinkClick r:id="rId4" tooltip="Statutární orgán"/>
              </a:rPr>
              <a:t>statutárního orgánu</a:t>
            </a:r>
            <a:r>
              <a:rPr lang="cs-CZ" dirty="0"/>
              <a:t>, který </a:t>
            </a:r>
            <a:r>
              <a:rPr lang="cs-CZ" u="sng" dirty="0">
                <a:hlinkClick r:id="rId5" tooltip="Manažer (Manager)"/>
              </a:rPr>
              <a:t>nejvyššímu managementu organizace</a:t>
            </a:r>
            <a:r>
              <a:rPr lang="cs-CZ" dirty="0"/>
              <a:t> prostřednictvím </a:t>
            </a:r>
            <a:r>
              <a:rPr lang="cs-CZ" u="sng" dirty="0">
                <a:hlinkClick r:id="rId2" tooltip="Strategické cíle"/>
              </a:rPr>
              <a:t>strategických cílů</a:t>
            </a:r>
            <a:r>
              <a:rPr lang="cs-CZ" dirty="0"/>
              <a:t> předává svoje představy o fungování, vytyčuje směr </a:t>
            </a:r>
            <a:r>
              <a:rPr lang="cs-CZ" u="sng" dirty="0">
                <a:hlinkClick r:id="rId6" tooltip="Podnikání (Entrepreneurship)"/>
              </a:rPr>
              <a:t>podnikání</a:t>
            </a:r>
            <a:r>
              <a:rPr lang="cs-CZ" dirty="0"/>
              <a:t> a definuje jim úkoly, kterých mají dosáhnout. Například s pomocí metody </a:t>
            </a:r>
            <a:r>
              <a:rPr lang="cs-CZ" u="sng" dirty="0" err="1">
                <a:hlinkClick r:id="rId7" tooltip="Balanced Scorecard (BSC)"/>
              </a:rPr>
              <a:t>Balanced</a:t>
            </a:r>
            <a:r>
              <a:rPr lang="cs-CZ" u="sng" dirty="0">
                <a:hlinkClick r:id="rId7" tooltip="Balanced Scorecard (BSC)"/>
              </a:rPr>
              <a:t> </a:t>
            </a:r>
            <a:r>
              <a:rPr lang="cs-CZ" u="sng" dirty="0" err="1">
                <a:hlinkClick r:id="rId7" tooltip="Balanced Scorecard (BSC)"/>
              </a:rPr>
              <a:t>Scorecard</a:t>
            </a:r>
            <a:r>
              <a:rPr lang="cs-CZ" u="sng" dirty="0">
                <a:hlinkClick r:id="rId7" tooltip="Balanced Scorecard (BSC)"/>
              </a:rPr>
              <a:t> (BSC)</a:t>
            </a:r>
            <a:r>
              <a:rPr lang="cs-CZ" dirty="0"/>
              <a:t> lze docílit vyvážených cílů ze všech klíčových pohledů. Ve středních a velkých organizacích spočívá hlavní </a:t>
            </a:r>
            <a:r>
              <a:rPr lang="cs-CZ" u="sng" dirty="0">
                <a:hlinkClick r:id="rId8" tooltip="Odpovědnost"/>
              </a:rPr>
              <a:t>odpovědnost</a:t>
            </a:r>
            <a:r>
              <a:rPr lang="cs-CZ" dirty="0"/>
              <a:t> na úrovni </a:t>
            </a:r>
            <a:r>
              <a:rPr lang="cs-CZ" u="sng" dirty="0">
                <a:hlinkClick r:id="rId9" tooltip="CEO (Chief Executive Officer)"/>
              </a:rPr>
              <a:t>ředitele</a:t>
            </a:r>
            <a:r>
              <a:rPr lang="cs-CZ" dirty="0"/>
              <a:t>, ale dílčí úkoly se týkají všech </a:t>
            </a:r>
            <a:r>
              <a:rPr lang="cs-CZ" u="sng" dirty="0">
                <a:hlinkClick r:id="rId5" tooltip="Manažer (Manager)"/>
              </a:rPr>
              <a:t>manažerů</a:t>
            </a:r>
            <a:r>
              <a:rPr lang="cs-CZ" dirty="0"/>
              <a:t> a správně nastavené strategické cíle se propagují až na úroveň úkolů jednotlivých pracovníků. V malých organizacích strategické řízení spočívá zpravidla na úrovni </a:t>
            </a:r>
            <a:r>
              <a:rPr lang="cs-CZ" u="sng" dirty="0">
                <a:hlinkClick r:id="rId4" tooltip="Statutární orgán"/>
              </a:rPr>
              <a:t>statutárního orgánu</a:t>
            </a:r>
            <a:r>
              <a:rPr lang="cs-CZ" dirty="0"/>
              <a:t>.</a:t>
            </a:r>
          </a:p>
        </p:txBody>
      </p:sp>
    </p:spTree>
    <p:extLst>
      <p:ext uri="{BB962C8B-B14F-4D97-AF65-F5344CB8AC3E}">
        <p14:creationId xmlns:p14="http://schemas.microsoft.com/office/powerpoint/2010/main" val="17512155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504" y="260648"/>
            <a:ext cx="8208912" cy="6463308"/>
          </a:xfrm>
          <a:prstGeom prst="rect">
            <a:avLst/>
          </a:prstGeom>
        </p:spPr>
        <p:txBody>
          <a:bodyPr wrap="square">
            <a:spAutoFit/>
          </a:bodyPr>
          <a:lstStyle/>
          <a:p>
            <a:r>
              <a:rPr lang="cs-CZ" dirty="0"/>
              <a:t>Nejpoužívanější metody, modely a techniky strategického řízení</a:t>
            </a:r>
            <a:endParaRPr lang="cs-CZ" b="1" dirty="0"/>
          </a:p>
          <a:p>
            <a:pPr lvl="0"/>
            <a:r>
              <a:rPr lang="cs-CZ" dirty="0"/>
              <a:t>7 tříd strategického rizika (</a:t>
            </a:r>
            <a:r>
              <a:rPr lang="cs-CZ" dirty="0" err="1"/>
              <a:t>Slywotzky</a:t>
            </a:r>
            <a:r>
              <a:rPr lang="cs-CZ" dirty="0"/>
              <a:t>)</a:t>
            </a:r>
          </a:p>
          <a:p>
            <a:pPr lvl="0"/>
            <a:r>
              <a:rPr lang="cs-CZ" u="sng" dirty="0">
                <a:hlinkClick r:id="rId2" tooltip="Analýza pěti sil 5F (Porter's Five Forces)"/>
              </a:rPr>
              <a:t>Analýza pěti sil 5F (</a:t>
            </a:r>
            <a:r>
              <a:rPr lang="cs-CZ" u="sng" dirty="0" err="1">
                <a:hlinkClick r:id="rId2" tooltip="Analýza pěti sil 5F (Porter's Five Forces)"/>
              </a:rPr>
              <a:t>Porter’s</a:t>
            </a:r>
            <a:r>
              <a:rPr lang="cs-CZ" u="sng" dirty="0">
                <a:hlinkClick r:id="rId2" tooltip="Analýza pěti sil 5F (Porter's Five Forces)"/>
              </a:rPr>
              <a:t> </a:t>
            </a:r>
            <a:r>
              <a:rPr lang="cs-CZ" u="sng" dirty="0" err="1">
                <a:hlinkClick r:id="rId2" tooltip="Analýza pěti sil 5F (Porter's Five Forces)"/>
              </a:rPr>
              <a:t>Five</a:t>
            </a:r>
            <a:r>
              <a:rPr lang="cs-CZ" u="sng" dirty="0">
                <a:hlinkClick r:id="rId2" tooltip="Analýza pěti sil 5F (Porter's Five Forces)"/>
              </a:rPr>
              <a:t> </a:t>
            </a:r>
            <a:r>
              <a:rPr lang="cs-CZ" u="sng" dirty="0" err="1">
                <a:hlinkClick r:id="rId2" tooltip="Analýza pěti sil 5F (Porter's Five Forces)"/>
              </a:rPr>
              <a:t>Forces</a:t>
            </a:r>
            <a:r>
              <a:rPr lang="cs-CZ" u="sng" dirty="0">
                <a:hlinkClick r:id="rId2" tooltip="Analýza pěti sil 5F (Porter's Five Forces)"/>
              </a:rPr>
              <a:t>)</a:t>
            </a:r>
            <a:endParaRPr lang="cs-CZ" dirty="0"/>
          </a:p>
          <a:p>
            <a:pPr lvl="0"/>
            <a:r>
              <a:rPr lang="cs-CZ" u="sng" dirty="0">
                <a:hlinkClick r:id="rId3" tooltip="Matice BCG (Bostonská matice)"/>
              </a:rPr>
              <a:t>Matice BCG (Bostonská matice)</a:t>
            </a:r>
            <a:endParaRPr lang="cs-CZ" dirty="0"/>
          </a:p>
          <a:p>
            <a:pPr lvl="0"/>
            <a:r>
              <a:rPr lang="cs-CZ" u="sng" dirty="0" err="1">
                <a:hlinkClick r:id="rId4" tooltip="Balanced Scorecard (BSC)"/>
              </a:rPr>
              <a:t>Balanced</a:t>
            </a:r>
            <a:r>
              <a:rPr lang="cs-CZ" u="sng" dirty="0">
                <a:hlinkClick r:id="rId4" tooltip="Balanced Scorecard (BSC)"/>
              </a:rPr>
              <a:t> </a:t>
            </a:r>
            <a:r>
              <a:rPr lang="cs-CZ" u="sng" dirty="0" err="1">
                <a:hlinkClick r:id="rId4" tooltip="Balanced Scorecard (BSC)"/>
              </a:rPr>
              <a:t>Scorecard</a:t>
            </a:r>
            <a:r>
              <a:rPr lang="cs-CZ" u="sng" dirty="0">
                <a:hlinkClick r:id="rId4" tooltip="Balanced Scorecard (BSC)"/>
              </a:rPr>
              <a:t> (BSC)</a:t>
            </a:r>
            <a:endParaRPr lang="cs-CZ" dirty="0"/>
          </a:p>
          <a:p>
            <a:pPr lvl="0"/>
            <a:r>
              <a:rPr lang="cs-CZ" u="sng" dirty="0">
                <a:hlinkClick r:id="rId5" tooltip="Blue Ocean Strategy (Strategie modrého oceánu)"/>
              </a:rPr>
              <a:t>Blue </a:t>
            </a:r>
            <a:r>
              <a:rPr lang="cs-CZ" u="sng" dirty="0" err="1">
                <a:hlinkClick r:id="rId5" tooltip="Blue Ocean Strategy (Strategie modrého oceánu)"/>
              </a:rPr>
              <a:t>Ocean</a:t>
            </a:r>
            <a:r>
              <a:rPr lang="cs-CZ" u="sng" dirty="0">
                <a:hlinkClick r:id="rId5" tooltip="Blue Ocean Strategy (Strategie modrého oceánu)"/>
              </a:rPr>
              <a:t> </a:t>
            </a:r>
            <a:r>
              <a:rPr lang="cs-CZ" u="sng" dirty="0" err="1">
                <a:hlinkClick r:id="rId5" tooltip="Blue Ocean Strategy (Strategie modrého oceánu)"/>
              </a:rPr>
              <a:t>Strategy</a:t>
            </a:r>
            <a:r>
              <a:rPr lang="cs-CZ" u="sng" dirty="0">
                <a:hlinkClick r:id="rId5" tooltip="Blue Ocean Strategy (Strategie modrého oceánu)"/>
              </a:rPr>
              <a:t> (Strategie modrého oceánu)</a:t>
            </a:r>
            <a:endParaRPr lang="cs-CZ" dirty="0"/>
          </a:p>
          <a:p>
            <a:pPr lvl="0"/>
            <a:r>
              <a:rPr lang="cs-CZ" u="sng" dirty="0">
                <a:hlinkClick r:id="rId6" tooltip="Diferenční analýza (Gap analýza)"/>
              </a:rPr>
              <a:t>Diferenční analýza (Gap analýza)</a:t>
            </a:r>
            <a:endParaRPr lang="cs-CZ" dirty="0"/>
          </a:p>
          <a:p>
            <a:pPr lvl="0"/>
            <a:r>
              <a:rPr lang="cs-CZ" u="sng" dirty="0">
                <a:hlinkClick r:id="rId7" tooltip="EFE matice (EFE Matrix)"/>
              </a:rPr>
              <a:t>EFE matice (EFE Matrix)</a:t>
            </a:r>
            <a:endParaRPr lang="cs-CZ" dirty="0"/>
          </a:p>
          <a:p>
            <a:pPr lvl="0"/>
            <a:r>
              <a:rPr lang="cs-CZ" u="sng" dirty="0">
                <a:hlinkClick r:id="rId8" tooltip="IFE matice (IFE Matrix)"/>
              </a:rPr>
              <a:t>IFE matice (IFE Matrix)</a:t>
            </a:r>
            <a:endParaRPr lang="cs-CZ" dirty="0"/>
          </a:p>
          <a:p>
            <a:pPr lvl="0"/>
            <a:r>
              <a:rPr lang="cs-CZ" u="sng" dirty="0">
                <a:hlinkClick r:id="rId9" tooltip="Hierarchie strategií (Hierarchy of Strategies)"/>
              </a:rPr>
              <a:t>Hierarchie strategií (Hierarchy </a:t>
            </a:r>
            <a:r>
              <a:rPr lang="cs-CZ" u="sng" dirty="0" err="1">
                <a:hlinkClick r:id="rId9" tooltip="Hierarchie strategií (Hierarchy of Strategies)"/>
              </a:rPr>
              <a:t>of</a:t>
            </a:r>
            <a:r>
              <a:rPr lang="cs-CZ" u="sng" dirty="0">
                <a:hlinkClick r:id="rId9" tooltip="Hierarchie strategií (Hierarchy of Strategies)"/>
              </a:rPr>
              <a:t> </a:t>
            </a:r>
            <a:r>
              <a:rPr lang="cs-CZ" u="sng" dirty="0" err="1">
                <a:hlinkClick r:id="rId9" tooltip="Hierarchie strategií (Hierarchy of Strategies)"/>
              </a:rPr>
              <a:t>Strategies</a:t>
            </a:r>
            <a:r>
              <a:rPr lang="cs-CZ" u="sng" dirty="0">
                <a:hlinkClick r:id="rId9" tooltip="Hierarchie strategií (Hierarchy of Strategies)"/>
              </a:rPr>
              <a:t>)</a:t>
            </a:r>
            <a:endParaRPr lang="cs-CZ" dirty="0"/>
          </a:p>
          <a:p>
            <a:pPr lvl="0"/>
            <a:r>
              <a:rPr lang="cs-CZ" u="sng" dirty="0">
                <a:hlinkClick r:id="rId10" tooltip="Základní marketingové koncepty"/>
              </a:rPr>
              <a:t>Základní marketingové koncepty</a:t>
            </a:r>
            <a:endParaRPr lang="cs-CZ" dirty="0"/>
          </a:p>
          <a:p>
            <a:pPr lvl="0"/>
            <a:r>
              <a:rPr lang="cs-CZ" u="sng" dirty="0">
                <a:hlinkClick r:id="rId11" tooltip="Řízení podle cílů - MBO (Management by Objectives)"/>
              </a:rPr>
              <a:t>Řízení podle cílů - MBO (Management by </a:t>
            </a:r>
            <a:r>
              <a:rPr lang="cs-CZ" u="sng" dirty="0" err="1">
                <a:hlinkClick r:id="rId11" tooltip="Řízení podle cílů - MBO (Management by Objectives)"/>
              </a:rPr>
              <a:t>Objectives</a:t>
            </a:r>
            <a:r>
              <a:rPr lang="cs-CZ" u="sng" dirty="0">
                <a:hlinkClick r:id="rId11" tooltip="Řízení podle cílů - MBO (Management by Objectives)"/>
              </a:rPr>
              <a:t>)</a:t>
            </a:r>
            <a:endParaRPr lang="cs-CZ" dirty="0"/>
          </a:p>
          <a:p>
            <a:pPr lvl="0"/>
            <a:r>
              <a:rPr lang="cs-CZ" u="sng" dirty="0">
                <a:hlinkClick r:id="rId12" tooltip="Analýza MOST (MOST Analysis)"/>
              </a:rPr>
              <a:t>Analýza MOST (MOST </a:t>
            </a:r>
            <a:r>
              <a:rPr lang="cs-CZ" u="sng" dirty="0" err="1">
                <a:hlinkClick r:id="rId12" tooltip="Analýza MOST (MOST Analysis)"/>
              </a:rPr>
              <a:t>Analysis</a:t>
            </a:r>
            <a:r>
              <a:rPr lang="cs-CZ" u="sng" dirty="0">
                <a:hlinkClick r:id="rId12" tooltip="Analýza MOST (MOST Analysis)"/>
              </a:rPr>
              <a:t>)</a:t>
            </a:r>
            <a:endParaRPr lang="cs-CZ" dirty="0"/>
          </a:p>
          <a:p>
            <a:pPr lvl="0"/>
            <a:r>
              <a:rPr lang="cs-CZ" u="sng" dirty="0">
                <a:hlinkClick r:id="rId13" tooltip="PESTLE analýza"/>
              </a:rPr>
              <a:t>PESTLE analýza</a:t>
            </a:r>
            <a:endParaRPr lang="cs-CZ" dirty="0"/>
          </a:p>
          <a:p>
            <a:pPr lvl="0"/>
            <a:r>
              <a:rPr lang="cs-CZ" u="sng" dirty="0">
                <a:hlinkClick r:id="rId14" tooltip="Princip strategie → struktura (Principle of Strategy → Structure)"/>
              </a:rPr>
              <a:t>Princip strategie → struktura (</a:t>
            </a:r>
            <a:r>
              <a:rPr lang="cs-CZ" u="sng" dirty="0" err="1">
                <a:hlinkClick r:id="rId14" tooltip="Princip strategie → struktura (Principle of Strategy → Structure)"/>
              </a:rPr>
              <a:t>Principle</a:t>
            </a:r>
            <a:r>
              <a:rPr lang="cs-CZ" u="sng" dirty="0">
                <a:hlinkClick r:id="rId14" tooltip="Princip strategie → struktura (Principle of Strategy → Structure)"/>
              </a:rPr>
              <a:t> </a:t>
            </a:r>
            <a:r>
              <a:rPr lang="cs-CZ" u="sng" dirty="0" err="1">
                <a:hlinkClick r:id="rId14" tooltip="Princip strategie → struktura (Principle of Strategy → Structure)"/>
              </a:rPr>
              <a:t>of</a:t>
            </a:r>
            <a:r>
              <a:rPr lang="cs-CZ" u="sng" dirty="0">
                <a:hlinkClick r:id="rId14" tooltip="Princip strategie → struktura (Principle of Strategy → Structure)"/>
              </a:rPr>
              <a:t> </a:t>
            </a:r>
            <a:r>
              <a:rPr lang="cs-CZ" u="sng" dirty="0" err="1">
                <a:hlinkClick r:id="rId14" tooltip="Princip strategie → struktura (Principle of Strategy → Structure)"/>
              </a:rPr>
              <a:t>Strategy</a:t>
            </a:r>
            <a:r>
              <a:rPr lang="cs-CZ" u="sng" dirty="0">
                <a:hlinkClick r:id="rId14" tooltip="Princip strategie → struktura (Principle of Strategy → Structure)"/>
              </a:rPr>
              <a:t> → </a:t>
            </a:r>
            <a:r>
              <a:rPr lang="cs-CZ" u="sng" dirty="0" err="1">
                <a:hlinkClick r:id="rId14" tooltip="Princip strategie → struktura (Principle of Strategy → Structure)"/>
              </a:rPr>
              <a:t>Structure</a:t>
            </a:r>
            <a:r>
              <a:rPr lang="cs-CZ" u="sng" dirty="0">
                <a:hlinkClick r:id="rId14" tooltip="Princip strategie → struktura (Principle of Strategy → Structure)"/>
              </a:rPr>
              <a:t>)</a:t>
            </a:r>
            <a:endParaRPr lang="cs-CZ" dirty="0"/>
          </a:p>
          <a:p>
            <a:pPr lvl="0"/>
            <a:r>
              <a:rPr lang="cs-CZ" u="sng" dirty="0">
                <a:hlinkClick r:id="rId15" tooltip="Prognózování (Forecasting)"/>
              </a:rPr>
              <a:t>Prognózování (</a:t>
            </a:r>
            <a:r>
              <a:rPr lang="cs-CZ" u="sng" dirty="0" err="1">
                <a:hlinkClick r:id="rId15" tooltip="Prognózování (Forecasting)"/>
              </a:rPr>
              <a:t>Forecasting</a:t>
            </a:r>
            <a:r>
              <a:rPr lang="cs-CZ" u="sng" dirty="0">
                <a:hlinkClick r:id="rId15" tooltip="Prognózování (Forecasting)"/>
              </a:rPr>
              <a:t>)</a:t>
            </a:r>
            <a:endParaRPr lang="cs-CZ" dirty="0"/>
          </a:p>
          <a:p>
            <a:pPr lvl="0"/>
            <a:r>
              <a:rPr lang="cs-CZ" u="sng" dirty="0">
                <a:hlinkClick r:id="rId16" tooltip="Technika scénářů"/>
              </a:rPr>
              <a:t>Technika scénářů</a:t>
            </a:r>
            <a:endParaRPr lang="cs-CZ" dirty="0"/>
          </a:p>
          <a:p>
            <a:pPr lvl="0"/>
            <a:r>
              <a:rPr lang="cs-CZ" u="sng" dirty="0">
                <a:hlinkClick r:id="rId17" tooltip="SPACE analýza (SPACE Analysis)"/>
              </a:rPr>
              <a:t>SPACE analýza (SPACE </a:t>
            </a:r>
            <a:r>
              <a:rPr lang="cs-CZ" u="sng" dirty="0" err="1">
                <a:hlinkClick r:id="rId17" tooltip="SPACE analýza (SPACE Analysis)"/>
              </a:rPr>
              <a:t>Analysis</a:t>
            </a:r>
            <a:r>
              <a:rPr lang="cs-CZ" u="sng" dirty="0">
                <a:hlinkClick r:id="rId17" tooltip="SPACE analýza (SPACE Analysis)"/>
              </a:rPr>
              <a:t>)</a:t>
            </a:r>
            <a:endParaRPr lang="cs-CZ" dirty="0"/>
          </a:p>
          <a:p>
            <a:pPr lvl="0"/>
            <a:r>
              <a:rPr lang="cs-CZ" u="sng" dirty="0">
                <a:hlinkClick r:id="rId18" tooltip="SWOT analýza"/>
              </a:rPr>
              <a:t>SWOT analýza</a:t>
            </a:r>
            <a:endParaRPr lang="cs-CZ" dirty="0"/>
          </a:p>
          <a:p>
            <a:pPr lvl="0"/>
            <a:r>
              <a:rPr lang="cs-CZ" u="sng" dirty="0">
                <a:hlinkClick r:id="rId17" tooltip="SPACE analýza (SPACE Analysis)"/>
              </a:rPr>
              <a:t>SPACE analýza (SPACE </a:t>
            </a:r>
            <a:r>
              <a:rPr lang="cs-CZ" u="sng" dirty="0" err="1">
                <a:hlinkClick r:id="rId17" tooltip="SPACE analýza (SPACE Analysis)"/>
              </a:rPr>
              <a:t>Analysis</a:t>
            </a:r>
            <a:r>
              <a:rPr lang="cs-CZ" u="sng" dirty="0">
                <a:hlinkClick r:id="rId17" tooltip="SPACE analýza (SPACE Analysis)"/>
              </a:rPr>
              <a:t>)</a:t>
            </a:r>
            <a:endParaRPr lang="cs-CZ" dirty="0"/>
          </a:p>
          <a:p>
            <a:pPr lvl="0"/>
            <a:r>
              <a:rPr lang="cs-CZ" u="sng" dirty="0">
                <a:hlinkClick r:id="rId19" tooltip="SMART"/>
              </a:rPr>
              <a:t>SMART</a:t>
            </a:r>
            <a:endParaRPr lang="cs-CZ" dirty="0"/>
          </a:p>
          <a:p>
            <a:pPr lvl="0"/>
            <a:r>
              <a:rPr lang="cs-CZ" u="sng" dirty="0">
                <a:hlinkClick r:id="rId20" tooltip="VRIO analýza"/>
              </a:rPr>
              <a:t>VRIO analýza</a:t>
            </a:r>
            <a:endParaRPr lang="cs-CZ" dirty="0"/>
          </a:p>
          <a:p>
            <a:pPr lvl="0"/>
            <a:r>
              <a:rPr lang="cs-CZ" u="sng" dirty="0" err="1">
                <a:hlinkClick r:id="rId21" tooltip="Winterlingova krizová matice"/>
              </a:rPr>
              <a:t>Winterlingova</a:t>
            </a:r>
            <a:r>
              <a:rPr lang="cs-CZ" u="sng" dirty="0">
                <a:hlinkClick r:id="rId21" tooltip="Winterlingova krizová matice"/>
              </a:rPr>
              <a:t> krizová matice</a:t>
            </a:r>
            <a:endParaRPr lang="cs-CZ" dirty="0"/>
          </a:p>
        </p:txBody>
      </p:sp>
    </p:spTree>
    <p:extLst>
      <p:ext uri="{BB962C8B-B14F-4D97-AF65-F5344CB8AC3E}">
        <p14:creationId xmlns:p14="http://schemas.microsoft.com/office/powerpoint/2010/main" val="32106647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79512" y="260648"/>
            <a:ext cx="8352928" cy="5355312"/>
          </a:xfrm>
          <a:prstGeom prst="rect">
            <a:avLst/>
          </a:prstGeom>
        </p:spPr>
        <p:txBody>
          <a:bodyPr wrap="square">
            <a:spAutoFit/>
          </a:bodyPr>
          <a:lstStyle/>
          <a:p>
            <a:r>
              <a:rPr lang="cs-CZ" b="1" dirty="0"/>
              <a:t>Analýza pěti sil 5F (</a:t>
            </a:r>
            <a:r>
              <a:rPr lang="cs-CZ" b="1" dirty="0" err="1"/>
              <a:t>Porter's</a:t>
            </a:r>
            <a:r>
              <a:rPr lang="cs-CZ" b="1" dirty="0"/>
              <a:t> </a:t>
            </a:r>
            <a:r>
              <a:rPr lang="cs-CZ" b="1" dirty="0" err="1"/>
              <a:t>Five</a:t>
            </a:r>
            <a:r>
              <a:rPr lang="cs-CZ" b="1" dirty="0"/>
              <a:t> </a:t>
            </a:r>
            <a:r>
              <a:rPr lang="cs-CZ" b="1" dirty="0" err="1"/>
              <a:t>Forces</a:t>
            </a:r>
            <a:r>
              <a:rPr lang="cs-CZ" b="1" dirty="0"/>
              <a:t>)</a:t>
            </a:r>
            <a:endParaRPr lang="cs-CZ" dirty="0"/>
          </a:p>
          <a:p>
            <a:r>
              <a:rPr lang="cs-CZ" dirty="0"/>
              <a:t>Co je Analýza pěti sil 5F (</a:t>
            </a:r>
            <a:r>
              <a:rPr lang="cs-CZ" dirty="0" err="1"/>
              <a:t>Porter's</a:t>
            </a:r>
            <a:r>
              <a:rPr lang="cs-CZ" dirty="0"/>
              <a:t> </a:t>
            </a:r>
            <a:r>
              <a:rPr lang="cs-CZ" dirty="0" err="1"/>
              <a:t>Five</a:t>
            </a:r>
            <a:r>
              <a:rPr lang="cs-CZ" dirty="0"/>
              <a:t> </a:t>
            </a:r>
            <a:r>
              <a:rPr lang="cs-CZ" dirty="0" err="1"/>
              <a:t>Forces</a:t>
            </a:r>
            <a:r>
              <a:rPr lang="cs-CZ" dirty="0"/>
              <a:t>)</a:t>
            </a:r>
          </a:p>
          <a:p>
            <a:r>
              <a:rPr lang="cs-CZ" dirty="0"/>
              <a:t>Analýza 5F (</a:t>
            </a:r>
            <a:r>
              <a:rPr lang="cs-CZ" dirty="0" err="1"/>
              <a:t>Porter's</a:t>
            </a:r>
            <a:r>
              <a:rPr lang="cs-CZ" dirty="0"/>
              <a:t> </a:t>
            </a:r>
            <a:r>
              <a:rPr lang="cs-CZ" dirty="0" err="1"/>
              <a:t>Five</a:t>
            </a:r>
            <a:r>
              <a:rPr lang="cs-CZ" dirty="0"/>
              <a:t> </a:t>
            </a:r>
            <a:r>
              <a:rPr lang="cs-CZ" dirty="0" err="1"/>
              <a:t>Forces</a:t>
            </a:r>
            <a:r>
              <a:rPr lang="cs-CZ" dirty="0"/>
              <a:t>) je dílem Michaele E. </a:t>
            </a:r>
            <a:r>
              <a:rPr lang="cs-CZ" dirty="0" err="1"/>
              <a:t>Portera</a:t>
            </a:r>
            <a:r>
              <a:rPr lang="cs-CZ" dirty="0"/>
              <a:t>. Jde o způsob analýzy odvětví a jeho rizik. Použitý model pracuje s pěti prvky (</a:t>
            </a:r>
            <a:r>
              <a:rPr lang="cs-CZ" dirty="0" err="1"/>
              <a:t>Five</a:t>
            </a:r>
            <a:r>
              <a:rPr lang="cs-CZ" dirty="0"/>
              <a:t> </a:t>
            </a:r>
            <a:r>
              <a:rPr lang="cs-CZ" dirty="0" err="1"/>
              <a:t>Forces</a:t>
            </a:r>
            <a:r>
              <a:rPr lang="cs-CZ" dirty="0"/>
              <a:t> – odtud název 5F).</a:t>
            </a:r>
          </a:p>
          <a:p>
            <a:r>
              <a:rPr lang="cs-CZ" b="1" dirty="0"/>
              <a:t>Analýza 5F (</a:t>
            </a:r>
            <a:r>
              <a:rPr lang="cs-CZ" b="1" dirty="0" err="1"/>
              <a:t>Porter’s</a:t>
            </a:r>
            <a:r>
              <a:rPr lang="cs-CZ" b="1" dirty="0"/>
              <a:t> </a:t>
            </a:r>
            <a:r>
              <a:rPr lang="cs-CZ" b="1" dirty="0" err="1"/>
              <a:t>Five</a:t>
            </a:r>
            <a:r>
              <a:rPr lang="cs-CZ" b="1" dirty="0"/>
              <a:t> </a:t>
            </a:r>
            <a:r>
              <a:rPr lang="cs-CZ" b="1" dirty="0" err="1"/>
              <a:t>Forces</a:t>
            </a:r>
            <a:r>
              <a:rPr lang="cs-CZ" b="1" dirty="0"/>
              <a:t>)</a:t>
            </a:r>
            <a:r>
              <a:rPr lang="cs-CZ" dirty="0"/>
              <a:t> je dílem </a:t>
            </a:r>
            <a:r>
              <a:rPr lang="cs-CZ" u="sng" dirty="0">
                <a:hlinkClick r:id="rId2" tooltip="Michael E. Porter"/>
              </a:rPr>
              <a:t>Michaela E. </a:t>
            </a:r>
            <a:r>
              <a:rPr lang="cs-CZ" u="sng" dirty="0" err="1">
                <a:hlinkClick r:id="rId2" tooltip="Michael E. Porter"/>
              </a:rPr>
              <a:t>Portera</a:t>
            </a:r>
            <a:r>
              <a:rPr lang="cs-CZ" dirty="0"/>
              <a:t>. Jde o způsob analýzy </a:t>
            </a:r>
            <a:r>
              <a:rPr lang="cs-CZ" b="1" dirty="0"/>
              <a:t>odvětví</a:t>
            </a:r>
            <a:r>
              <a:rPr lang="cs-CZ" dirty="0"/>
              <a:t> a jeho </a:t>
            </a:r>
            <a:r>
              <a:rPr lang="cs-CZ" b="1" dirty="0"/>
              <a:t>rizik</a:t>
            </a:r>
            <a:r>
              <a:rPr lang="cs-CZ" dirty="0"/>
              <a:t>. Použitý model pracuje s pěti prvky (</a:t>
            </a:r>
            <a:r>
              <a:rPr lang="cs-CZ" dirty="0" err="1"/>
              <a:t>Five</a:t>
            </a:r>
            <a:r>
              <a:rPr lang="cs-CZ" dirty="0"/>
              <a:t> </a:t>
            </a:r>
            <a:r>
              <a:rPr lang="cs-CZ" dirty="0" err="1"/>
              <a:t>Forces</a:t>
            </a:r>
            <a:r>
              <a:rPr lang="cs-CZ" dirty="0"/>
              <a:t> – odtud název 5F). Podstatou metody je </a:t>
            </a:r>
            <a:r>
              <a:rPr lang="cs-CZ" u="sng" dirty="0">
                <a:hlinkClick r:id="rId3" tooltip="Prognózování (Forecasting)"/>
              </a:rPr>
              <a:t>prognózování</a:t>
            </a:r>
            <a:r>
              <a:rPr lang="cs-CZ" dirty="0"/>
              <a:t> vývoje konkurenční situace ve zkoumaném odvětví na základě odhadu možného chování následujících subjektů a objektů působících na daném </a:t>
            </a:r>
            <a:r>
              <a:rPr lang="cs-CZ" u="sng" dirty="0">
                <a:hlinkClick r:id="rId4" tooltip="Trh (Market)"/>
              </a:rPr>
              <a:t>trhu</a:t>
            </a:r>
            <a:r>
              <a:rPr lang="cs-CZ" dirty="0"/>
              <a:t> a rizika hrozícího podniku z jejich strany:</a:t>
            </a:r>
          </a:p>
          <a:p>
            <a:pPr lvl="0"/>
            <a:r>
              <a:rPr lang="cs-CZ" b="1" dirty="0"/>
              <a:t>Stávající konkurenti</a:t>
            </a:r>
            <a:r>
              <a:rPr lang="cs-CZ" dirty="0"/>
              <a:t> – jejich schopnost ovlivnit cenu a nabízené množství daného </a:t>
            </a:r>
            <a:r>
              <a:rPr lang="cs-CZ" u="sng" dirty="0">
                <a:hlinkClick r:id="rId5" tooltip="Výrobky (Products)"/>
              </a:rPr>
              <a:t>výrobku</a:t>
            </a:r>
            <a:r>
              <a:rPr lang="cs-CZ" dirty="0"/>
              <a:t>/</a:t>
            </a:r>
            <a:r>
              <a:rPr lang="cs-CZ" u="sng" dirty="0">
                <a:hlinkClick r:id="rId6" tooltip="Služba (Service)"/>
              </a:rPr>
              <a:t>služby</a:t>
            </a:r>
            <a:endParaRPr lang="cs-CZ" dirty="0"/>
          </a:p>
          <a:p>
            <a:pPr lvl="0"/>
            <a:r>
              <a:rPr lang="cs-CZ" b="1" dirty="0"/>
              <a:t>Potenciální konkurenti</a:t>
            </a:r>
            <a:r>
              <a:rPr lang="cs-CZ" dirty="0"/>
              <a:t> – možnost, že vstoupí na </a:t>
            </a:r>
            <a:r>
              <a:rPr lang="cs-CZ" u="sng" dirty="0">
                <a:hlinkClick r:id="rId4" tooltip="Trh (Market)"/>
              </a:rPr>
              <a:t>trh</a:t>
            </a:r>
            <a:r>
              <a:rPr lang="cs-CZ" dirty="0"/>
              <a:t> a ovlivní </a:t>
            </a:r>
            <a:r>
              <a:rPr lang="cs-CZ" b="1" dirty="0"/>
              <a:t>cenu</a:t>
            </a:r>
            <a:r>
              <a:rPr lang="cs-CZ" dirty="0"/>
              <a:t> a nabízené množství daného výrobku/služby</a:t>
            </a:r>
          </a:p>
          <a:p>
            <a:pPr lvl="0"/>
            <a:r>
              <a:rPr lang="cs-CZ" b="1" dirty="0"/>
              <a:t>Dodavatelé</a:t>
            </a:r>
            <a:r>
              <a:rPr lang="cs-CZ" dirty="0"/>
              <a:t> – jejich schopnost ovlivnit cenu a nabízené množství potřebných vstupů</a:t>
            </a:r>
          </a:p>
          <a:p>
            <a:pPr lvl="0"/>
            <a:r>
              <a:rPr lang="cs-CZ" b="1" dirty="0"/>
              <a:t>Kupující</a:t>
            </a:r>
            <a:r>
              <a:rPr lang="cs-CZ" dirty="0"/>
              <a:t> – jejich schopnost ovlivnit cenu a poptávané množství daného výrobku/služby</a:t>
            </a:r>
          </a:p>
          <a:p>
            <a:pPr lvl="0"/>
            <a:r>
              <a:rPr lang="cs-CZ" b="1" dirty="0"/>
              <a:t>Substituty</a:t>
            </a:r>
            <a:r>
              <a:rPr lang="cs-CZ" dirty="0"/>
              <a:t> – cena a nabízené množství výrobků/služeb aspoň částečně schopných nahradit daný výrobek/službu</a:t>
            </a:r>
          </a:p>
          <a:p>
            <a:r>
              <a:rPr lang="cs-CZ" dirty="0"/>
              <a:t>V podstatě lze říci, že základy modelu důsledně vychází z </a:t>
            </a:r>
            <a:r>
              <a:rPr lang="cs-CZ" u="sng" dirty="0">
                <a:hlinkClick r:id="rId7" tooltip="Mikroekonomie"/>
              </a:rPr>
              <a:t>mikroekonomie</a:t>
            </a:r>
            <a:r>
              <a:rPr lang="cs-CZ" dirty="0"/>
              <a:t> – z </a:t>
            </a:r>
            <a:r>
              <a:rPr lang="cs-CZ" u="sng" dirty="0">
                <a:hlinkClick r:id="rId8" tooltip="Segmentace trhu a zákazníků (Market Segmentation)"/>
              </a:rPr>
              <a:t>analýzy trhu</a:t>
            </a:r>
            <a:r>
              <a:rPr lang="cs-CZ" dirty="0"/>
              <a:t>, chování firmy a chování spotřebitele. </a:t>
            </a:r>
          </a:p>
        </p:txBody>
      </p:sp>
    </p:spTree>
    <p:extLst>
      <p:ext uri="{BB962C8B-B14F-4D97-AF65-F5344CB8AC3E}">
        <p14:creationId xmlns:p14="http://schemas.microsoft.com/office/powerpoint/2010/main" val="3501752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16459" y="316872"/>
            <a:ext cx="8270341" cy="5809292"/>
          </a:xfrm>
        </p:spPr>
        <p:txBody>
          <a:bodyPr>
            <a:normAutofit fontScale="62500" lnSpcReduction="20000"/>
          </a:bodyPr>
          <a:lstStyle/>
          <a:p>
            <a:r>
              <a:rPr lang="cs-CZ" i="1" dirty="0"/>
              <a:t>Vrcholným úkolem podnikového řízení je určování konkrétních podnikových cílů, jejichž prostřednictvím má být dosažen konečný cíl, dlouhodobá maximalizace zisku, a formulace podnikové politiky, tj. ‚pochodové osy‘, kterou musí podnik dodržet, aby tyto cíle co nejhospodárněji dosáhl.“</a:t>
            </a:r>
            <a:endParaRPr lang="cs-CZ" dirty="0"/>
          </a:p>
          <a:p>
            <a:r>
              <a:rPr lang="cs-CZ" i="1" dirty="0" err="1"/>
              <a:t>Günther</a:t>
            </a:r>
            <a:r>
              <a:rPr lang="cs-CZ" i="1" dirty="0"/>
              <a:t> </a:t>
            </a:r>
            <a:r>
              <a:rPr lang="cs-CZ" i="1" dirty="0" err="1"/>
              <a:t>Wöhe</a:t>
            </a:r>
            <a:r>
              <a:rPr lang="cs-CZ" i="1" dirty="0"/>
              <a:t> </a:t>
            </a:r>
            <a:endParaRPr lang="cs-CZ" dirty="0"/>
          </a:p>
          <a:p>
            <a:r>
              <a:rPr lang="cs-CZ" b="1" dirty="0"/>
              <a:t>Plánování</a:t>
            </a:r>
            <a:r>
              <a:rPr lang="cs-CZ" dirty="0"/>
              <a:t> patří mezi klíčové </a:t>
            </a:r>
            <a:r>
              <a:rPr lang="cs-CZ" u="sng" dirty="0">
                <a:hlinkClick r:id="rId2" tooltip="Manažerské funkce / činnosti (Managerial Functions / Activities)"/>
              </a:rPr>
              <a:t>manažerské funkce</a:t>
            </a:r>
            <a:r>
              <a:rPr lang="cs-CZ" dirty="0"/>
              <a:t> (</a:t>
            </a:r>
            <a:r>
              <a:rPr lang="cs-CZ" b="1" dirty="0"/>
              <a:t>funkce managementu</a:t>
            </a:r>
            <a:r>
              <a:rPr lang="cs-CZ" dirty="0"/>
              <a:t>) a proto se týká všech oborů a aspektů organizace: </a:t>
            </a:r>
            <a:r>
              <a:rPr lang="cs-CZ" u="sng" dirty="0">
                <a:hlinkClick r:id="rId3" tooltip="Finanční řízení a ekonomika firmy"/>
              </a:rPr>
              <a:t>Ekonomika a finance</a:t>
            </a:r>
            <a:r>
              <a:rPr lang="cs-CZ" dirty="0"/>
              <a:t>, </a:t>
            </a:r>
            <a:r>
              <a:rPr lang="cs-CZ" u="sng" dirty="0">
                <a:hlinkClick r:id="rId4" tooltip="Informatika a řízení ICT (Informatics)"/>
              </a:rPr>
              <a:t>Informatika</a:t>
            </a:r>
            <a:r>
              <a:rPr lang="cs-CZ" dirty="0"/>
              <a:t>, </a:t>
            </a:r>
            <a:r>
              <a:rPr lang="cs-CZ" u="sng" dirty="0">
                <a:hlinkClick r:id="rId5" tooltip="Řízení kvality (Quality Management)"/>
              </a:rPr>
              <a:t>Kvalita</a:t>
            </a:r>
            <a:r>
              <a:rPr lang="cs-CZ" dirty="0"/>
              <a:t>, </a:t>
            </a:r>
            <a:r>
              <a:rPr lang="cs-CZ" u="sng" dirty="0">
                <a:hlinkClick r:id="rId6" tooltip="Personalistika a řízení lidských zdrojů (Human Resources Management)"/>
              </a:rPr>
              <a:t>Lidské zdroje</a:t>
            </a:r>
            <a:r>
              <a:rPr lang="cs-CZ" dirty="0"/>
              <a:t>, </a:t>
            </a:r>
            <a:r>
              <a:rPr lang="cs-CZ" u="sng" dirty="0">
                <a:hlinkClick r:id="rId7" tooltip="Logistika a doprava"/>
              </a:rPr>
              <a:t>Logistika a doprava</a:t>
            </a:r>
            <a:r>
              <a:rPr lang="cs-CZ" dirty="0"/>
              <a:t>, </a:t>
            </a:r>
            <a:r>
              <a:rPr lang="cs-CZ" u="sng" dirty="0">
                <a:hlinkClick r:id="rId8" tooltip="Řízení organizace (Organizational Management)"/>
              </a:rPr>
              <a:t>Management organizace</a:t>
            </a:r>
            <a:r>
              <a:rPr lang="cs-CZ" dirty="0"/>
              <a:t>, </a:t>
            </a:r>
            <a:r>
              <a:rPr lang="cs-CZ" u="sng" dirty="0">
                <a:hlinkClick r:id="rId9" tooltip="Marketing"/>
              </a:rPr>
              <a:t>Marketing</a:t>
            </a:r>
            <a:r>
              <a:rPr lang="cs-CZ" dirty="0"/>
              <a:t>, </a:t>
            </a:r>
            <a:r>
              <a:rPr lang="cs-CZ" u="sng" dirty="0">
                <a:hlinkClick r:id="rId10" tooltip="Řízení služeb (Service Management)"/>
              </a:rPr>
              <a:t>Služby</a:t>
            </a:r>
            <a:r>
              <a:rPr lang="cs-CZ" dirty="0"/>
              <a:t>, </a:t>
            </a:r>
            <a:r>
              <a:rPr lang="cs-CZ" u="sng" dirty="0">
                <a:hlinkClick r:id="rId11" tooltip="Řízení výroby (Production Management)"/>
              </a:rPr>
              <a:t>Výroba</a:t>
            </a:r>
            <a:r>
              <a:rPr lang="cs-CZ" dirty="0"/>
              <a:t>.</a:t>
            </a:r>
          </a:p>
          <a:p>
            <a:r>
              <a:rPr lang="cs-CZ" dirty="0"/>
              <a:t>Podle </a:t>
            </a:r>
            <a:r>
              <a:rPr lang="cs-CZ" u="sng" dirty="0">
                <a:hlinkClick r:id="rId12" tooltip="Čas (Time)"/>
              </a:rPr>
              <a:t>časového</a:t>
            </a:r>
            <a:r>
              <a:rPr lang="cs-CZ" dirty="0"/>
              <a:t> horizontu, ve kterém se plánování odehrává se rozlišuje </a:t>
            </a:r>
            <a:r>
              <a:rPr lang="cs-CZ" b="1" dirty="0"/>
              <a:t>Strategické plánování</a:t>
            </a:r>
            <a:r>
              <a:rPr lang="cs-CZ" dirty="0"/>
              <a:t>, </a:t>
            </a:r>
            <a:r>
              <a:rPr lang="cs-CZ" b="1" dirty="0"/>
              <a:t>Taktické plánování</a:t>
            </a:r>
            <a:r>
              <a:rPr lang="cs-CZ" dirty="0"/>
              <a:t> a </a:t>
            </a:r>
            <a:r>
              <a:rPr lang="cs-CZ" b="1" u="sng" dirty="0">
                <a:hlinkClick r:id="rId13" tooltip="Operativní plánování (Operational planning)"/>
              </a:rPr>
              <a:t>Operativní plánování (</a:t>
            </a:r>
            <a:r>
              <a:rPr lang="cs-CZ" b="1" u="sng" dirty="0" err="1">
                <a:hlinkClick r:id="rId13" tooltip="Operativní plánování (Operational planning)"/>
              </a:rPr>
              <a:t>Operational</a:t>
            </a:r>
            <a:r>
              <a:rPr lang="cs-CZ" b="1" u="sng" dirty="0">
                <a:hlinkClick r:id="rId13" tooltip="Operativní plánování (Operational planning)"/>
              </a:rPr>
              <a:t> </a:t>
            </a:r>
            <a:r>
              <a:rPr lang="cs-CZ" b="1" u="sng" dirty="0" err="1">
                <a:hlinkClick r:id="rId13" tooltip="Operativní plánování (Operational planning)"/>
              </a:rPr>
              <a:t>planning</a:t>
            </a:r>
            <a:r>
              <a:rPr lang="cs-CZ" b="1" u="sng" dirty="0">
                <a:hlinkClick r:id="rId13" tooltip="Operativní plánování (Operational planning)"/>
              </a:rPr>
              <a:t>)</a:t>
            </a:r>
            <a:r>
              <a:rPr lang="cs-CZ" dirty="0"/>
              <a:t>. Dlouhodobým předvídáním dlouhodobého vývoje se zabývá </a:t>
            </a:r>
            <a:r>
              <a:rPr lang="cs-CZ" u="sng" dirty="0">
                <a:hlinkClick r:id="rId14" tooltip="Prognózování (Forecasting)"/>
              </a:rPr>
              <a:t>prognózování</a:t>
            </a:r>
            <a:r>
              <a:rPr lang="cs-CZ" dirty="0"/>
              <a:t>.</a:t>
            </a:r>
          </a:p>
          <a:p>
            <a:r>
              <a:rPr lang="cs-CZ" dirty="0"/>
              <a:t>Strategické plánování je klíčové pro dlouhodobé směřování </a:t>
            </a:r>
            <a:r>
              <a:rPr lang="cs-CZ" u="sng" dirty="0">
                <a:hlinkClick r:id="rId15" tooltip="Organizace (Organization)"/>
              </a:rPr>
              <a:t>organizace</a:t>
            </a:r>
            <a:r>
              <a:rPr lang="cs-CZ" dirty="0"/>
              <a:t> (</a:t>
            </a:r>
            <a:r>
              <a:rPr lang="cs-CZ" u="sng" dirty="0">
                <a:hlinkClick r:id="rId16" tooltip="Podnik (Business, Enterprise)"/>
              </a:rPr>
              <a:t>podniku</a:t>
            </a:r>
            <a:r>
              <a:rPr lang="cs-CZ" dirty="0"/>
              <a:t>), pro </a:t>
            </a:r>
            <a:r>
              <a:rPr lang="cs-CZ" u="sng" dirty="0">
                <a:hlinkClick r:id="rId9" tooltip="Marketing"/>
              </a:rPr>
              <a:t>marketing</a:t>
            </a:r>
            <a:r>
              <a:rPr lang="cs-CZ" dirty="0"/>
              <a:t>, pro </a:t>
            </a:r>
            <a:r>
              <a:rPr lang="cs-CZ" u="sng" dirty="0">
                <a:hlinkClick r:id="rId17" tooltip="Rozhodování (Decision Making)"/>
              </a:rPr>
              <a:t>rozhodování</a:t>
            </a:r>
            <a:r>
              <a:rPr lang="cs-CZ" dirty="0"/>
              <a:t> o </a:t>
            </a:r>
            <a:r>
              <a:rPr lang="cs-CZ" u="sng" dirty="0">
                <a:hlinkClick r:id="rId18" tooltip="Investice (Investment)"/>
              </a:rPr>
              <a:t>investicích</a:t>
            </a:r>
            <a:r>
              <a:rPr lang="cs-CZ" dirty="0"/>
              <a:t>, pro rozvoj </a:t>
            </a:r>
            <a:r>
              <a:rPr lang="cs-CZ" u="sng" dirty="0">
                <a:hlinkClick r:id="rId6" tooltip="Personalistika a řízení lidských zdrojů (Human Resources Management)"/>
              </a:rPr>
              <a:t>lidských zdrojů</a:t>
            </a:r>
            <a:r>
              <a:rPr lang="cs-CZ" dirty="0"/>
              <a:t>,  pro výzkum a vývoj.</a:t>
            </a:r>
          </a:p>
          <a:p>
            <a:r>
              <a:rPr lang="cs-CZ" dirty="0"/>
              <a:t>Taktické a operativní plánování hraje klíčovou roli v těch oblastech organizace, kde dochází k silným tokům </a:t>
            </a:r>
            <a:r>
              <a:rPr lang="cs-CZ" u="sng" dirty="0">
                <a:hlinkClick r:id="rId19" tooltip="Zdroje (podnikové zdroje)"/>
              </a:rPr>
              <a:t>zdrojů</a:t>
            </a:r>
            <a:r>
              <a:rPr lang="cs-CZ" dirty="0"/>
              <a:t>, tedy zejména </a:t>
            </a:r>
            <a:r>
              <a:rPr lang="cs-CZ" u="sng" dirty="0">
                <a:hlinkClick r:id="rId20" tooltip="Finanční zdroje, finance (Financial Resources, Finance)"/>
              </a:rPr>
              <a:t>finančních zdrojů</a:t>
            </a:r>
            <a:r>
              <a:rPr lang="cs-CZ" dirty="0"/>
              <a:t> a materiálu ve </a:t>
            </a:r>
            <a:r>
              <a:rPr lang="cs-CZ" u="sng" dirty="0">
                <a:hlinkClick r:id="rId11" tooltip="Řízení výroby (Production Management)"/>
              </a:rPr>
              <a:t>výrobě</a:t>
            </a:r>
            <a:r>
              <a:rPr lang="cs-CZ" dirty="0"/>
              <a:t> (Nákup a prodej).</a:t>
            </a:r>
          </a:p>
          <a:p>
            <a:endParaRPr lang="cs-CZ" dirty="0"/>
          </a:p>
        </p:txBody>
      </p:sp>
    </p:spTree>
    <p:extLst>
      <p:ext uri="{BB962C8B-B14F-4D97-AF65-F5344CB8AC3E}">
        <p14:creationId xmlns:p14="http://schemas.microsoft.com/office/powerpoint/2010/main" val="24838506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Analýza 5F"/>
          <p:cNvPicPr/>
          <p:nvPr/>
        </p:nvPicPr>
        <p:blipFill>
          <a:blip r:embed="rId2">
            <a:extLst>
              <a:ext uri="{28A0092B-C50C-407E-A947-70E740481C1C}">
                <a14:useLocalDpi xmlns:a14="http://schemas.microsoft.com/office/drawing/2010/main" val="0"/>
              </a:ext>
            </a:extLst>
          </a:blip>
          <a:srcRect/>
          <a:stretch>
            <a:fillRect/>
          </a:stretch>
        </p:blipFill>
        <p:spPr bwMode="auto">
          <a:xfrm>
            <a:off x="2519997" y="988695"/>
            <a:ext cx="4104005" cy="4880610"/>
          </a:xfrm>
          <a:prstGeom prst="rect">
            <a:avLst/>
          </a:prstGeom>
          <a:noFill/>
          <a:ln>
            <a:noFill/>
          </a:ln>
        </p:spPr>
      </p:pic>
    </p:spTree>
    <p:extLst>
      <p:ext uri="{BB962C8B-B14F-4D97-AF65-F5344CB8AC3E}">
        <p14:creationId xmlns:p14="http://schemas.microsoft.com/office/powerpoint/2010/main" val="12722291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0" y="1859340"/>
            <a:ext cx="4572000" cy="3139321"/>
          </a:xfrm>
          <a:prstGeom prst="rect">
            <a:avLst/>
          </a:prstGeom>
        </p:spPr>
        <p:txBody>
          <a:bodyPr>
            <a:spAutoFit/>
          </a:bodyPr>
          <a:lstStyle/>
          <a:p>
            <a:r>
              <a:rPr lang="cs-CZ" dirty="0"/>
              <a:t>Poznámka: Pokud bychom chtěli model ještě více přiblížit mikroekonomii, lze přidat k původnímu </a:t>
            </a:r>
            <a:r>
              <a:rPr lang="cs-CZ" dirty="0" err="1"/>
              <a:t>Porterovu</a:t>
            </a:r>
            <a:r>
              <a:rPr lang="cs-CZ" dirty="0"/>
              <a:t> modelu další dva rozměry:</a:t>
            </a:r>
          </a:p>
          <a:p>
            <a:pPr lvl="0"/>
            <a:r>
              <a:rPr lang="cs-CZ" i="1" dirty="0"/>
              <a:t>Chování vlády – regulace odvětví</a:t>
            </a:r>
            <a:endParaRPr lang="cs-CZ" dirty="0"/>
          </a:p>
          <a:p>
            <a:pPr lvl="0"/>
            <a:r>
              <a:rPr lang="cs-CZ" i="1" dirty="0"/>
              <a:t>Trh komplementů – jejich nabízené množství a cena</a:t>
            </a:r>
            <a:endParaRPr lang="cs-CZ" dirty="0"/>
          </a:p>
          <a:p>
            <a:r>
              <a:rPr lang="cs-CZ" dirty="0"/>
              <a:t>V případě komplementů jde vlastně o zohlednění situace na souvisejících </a:t>
            </a:r>
            <a:r>
              <a:rPr lang="cs-CZ" u="sng" dirty="0">
                <a:hlinkClick r:id="rId2" tooltip="Trh (Market)"/>
              </a:rPr>
              <a:t>trzích</a:t>
            </a:r>
            <a:r>
              <a:rPr lang="cs-CZ" dirty="0"/>
              <a:t> (např. cena ropy ovlivňuje poptávku po automobilech).</a:t>
            </a:r>
          </a:p>
        </p:txBody>
      </p:sp>
    </p:spTree>
    <p:extLst>
      <p:ext uri="{BB962C8B-B14F-4D97-AF65-F5344CB8AC3E}">
        <p14:creationId xmlns:p14="http://schemas.microsoft.com/office/powerpoint/2010/main" val="23027499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736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188640"/>
            <a:ext cx="8363272" cy="5937523"/>
          </a:xfrm>
        </p:spPr>
        <p:txBody>
          <a:bodyPr>
            <a:normAutofit fontScale="70000" lnSpcReduction="20000"/>
          </a:bodyPr>
          <a:lstStyle/>
          <a:p>
            <a:pPr lvl="0"/>
            <a:r>
              <a:rPr lang="cs-CZ" dirty="0"/>
              <a:t>Finanční plán (integruje všechny plány pomocí finančního vyjádření)</a:t>
            </a:r>
          </a:p>
          <a:p>
            <a:pPr lvl="0"/>
            <a:r>
              <a:rPr lang="cs-CZ" dirty="0"/>
              <a:t>Plán prodeje</a:t>
            </a:r>
          </a:p>
          <a:p>
            <a:pPr lvl="0"/>
            <a:r>
              <a:rPr lang="cs-CZ" u="sng" dirty="0">
                <a:hlinkClick r:id="rId2" tooltip="Plán projektu (Project Plan)"/>
              </a:rPr>
              <a:t>Plán projektu</a:t>
            </a:r>
            <a:endParaRPr lang="cs-CZ" dirty="0"/>
          </a:p>
          <a:p>
            <a:pPr lvl="0"/>
            <a:r>
              <a:rPr lang="cs-CZ" dirty="0"/>
              <a:t>Plán výroby</a:t>
            </a:r>
          </a:p>
          <a:p>
            <a:pPr lvl="0"/>
            <a:r>
              <a:rPr lang="cs-CZ" dirty="0"/>
              <a:t>Plán nákupu</a:t>
            </a:r>
          </a:p>
          <a:p>
            <a:pPr lvl="0"/>
            <a:r>
              <a:rPr lang="cs-CZ" dirty="0"/>
              <a:t>Plán rozvoje lidských zdrojů</a:t>
            </a:r>
          </a:p>
          <a:p>
            <a:pPr lvl="0"/>
            <a:r>
              <a:rPr lang="cs-CZ" u="sng" dirty="0">
                <a:hlinkClick r:id="rId3" tooltip="Plán osobního rozvoje zaměstnance (Personal Development Plan)"/>
              </a:rPr>
              <a:t>Plán osobního rozvoje zaměstnance (</a:t>
            </a:r>
            <a:r>
              <a:rPr lang="cs-CZ" u="sng" dirty="0" err="1">
                <a:hlinkClick r:id="rId3" tooltip="Plán osobního rozvoje zaměstnance (Personal Development Plan)"/>
              </a:rPr>
              <a:t>Personal</a:t>
            </a:r>
            <a:r>
              <a:rPr lang="cs-CZ" u="sng" dirty="0">
                <a:hlinkClick r:id="rId3" tooltip="Plán osobního rozvoje zaměstnance (Personal Development Plan)"/>
              </a:rPr>
              <a:t> </a:t>
            </a:r>
            <a:r>
              <a:rPr lang="cs-CZ" u="sng" dirty="0" err="1">
                <a:hlinkClick r:id="rId3" tooltip="Plán osobního rozvoje zaměstnance (Personal Development Plan)"/>
              </a:rPr>
              <a:t>Development</a:t>
            </a:r>
            <a:r>
              <a:rPr lang="cs-CZ" u="sng" dirty="0">
                <a:hlinkClick r:id="rId3" tooltip="Plán osobního rozvoje zaměstnance (Personal Development Plan)"/>
              </a:rPr>
              <a:t> </a:t>
            </a:r>
            <a:r>
              <a:rPr lang="cs-CZ" u="sng" dirty="0" err="1">
                <a:hlinkClick r:id="rId3" tooltip="Plán osobního rozvoje zaměstnance (Personal Development Plan)"/>
              </a:rPr>
              <a:t>Plan</a:t>
            </a:r>
            <a:r>
              <a:rPr lang="cs-CZ" u="sng" dirty="0">
                <a:hlinkClick r:id="rId3" tooltip="Plán osobního rozvoje zaměstnance (Personal Development Plan)"/>
              </a:rPr>
              <a:t>)</a:t>
            </a:r>
            <a:endParaRPr lang="cs-CZ" dirty="0"/>
          </a:p>
          <a:p>
            <a:pPr lvl="0"/>
            <a:r>
              <a:rPr lang="cs-CZ" dirty="0"/>
              <a:t>Investiční plány</a:t>
            </a:r>
          </a:p>
          <a:p>
            <a:pPr lvl="0"/>
            <a:r>
              <a:rPr lang="cs-CZ" dirty="0"/>
              <a:t>Plány údržby a oprav</a:t>
            </a:r>
          </a:p>
          <a:p>
            <a:r>
              <a:rPr lang="cs-CZ" dirty="0"/>
              <a:t>Dílčí plány musí být navzájem provázány.</a:t>
            </a:r>
          </a:p>
          <a:p>
            <a:r>
              <a:rPr lang="cs-CZ" b="1" dirty="0"/>
              <a:t>Podstatou plánování je určení cílů nebo cílových hodnot a případně způsobů jejich dosahování</a:t>
            </a:r>
            <a:r>
              <a:rPr lang="cs-CZ" dirty="0"/>
              <a:t>. Při plánování jsou brány v úvahu všechny relevantní vnitřní i vnější faktory ovlivňující úspěšné dosažení cílů nebo cílových hodnot.</a:t>
            </a:r>
          </a:p>
          <a:p>
            <a:r>
              <a:rPr lang="cs-CZ" dirty="0"/>
              <a:t>Základním plánem organizace je její </a:t>
            </a:r>
            <a:r>
              <a:rPr lang="cs-CZ" u="sng" dirty="0">
                <a:hlinkClick r:id="rId4" tooltip="Korporátní strategie (Corporate Strategy)"/>
              </a:rPr>
              <a:t>globální strategie</a:t>
            </a:r>
            <a:r>
              <a:rPr lang="cs-CZ" dirty="0"/>
              <a:t>.</a:t>
            </a:r>
          </a:p>
          <a:p>
            <a:endParaRPr lang="cs-CZ" dirty="0"/>
          </a:p>
        </p:txBody>
      </p:sp>
    </p:spTree>
    <p:extLst>
      <p:ext uri="{BB962C8B-B14F-4D97-AF65-F5344CB8AC3E}">
        <p14:creationId xmlns:p14="http://schemas.microsoft.com/office/powerpoint/2010/main" val="2238492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504" y="188640"/>
            <a:ext cx="8640960" cy="5997670"/>
          </a:xfrm>
          <a:prstGeom prst="rect">
            <a:avLst/>
          </a:prstGeom>
        </p:spPr>
        <p:txBody>
          <a:bodyPr wrap="square">
            <a:spAutoFit/>
          </a:bodyPr>
          <a:lstStyle/>
          <a:p>
            <a:r>
              <a:rPr lang="cs-CZ" b="1" dirty="0"/>
              <a:t>Metody plánování</a:t>
            </a:r>
            <a:r>
              <a:rPr lang="cs-CZ" dirty="0"/>
              <a:t> jsou:</a:t>
            </a:r>
          </a:p>
          <a:p>
            <a:pPr lvl="0"/>
            <a:r>
              <a:rPr lang="cs-CZ" u="sng" dirty="0">
                <a:hlinkClick r:id="rId2" tooltip="Obousměrné plánování (Top-Down/Bottom-Up)"/>
              </a:rPr>
              <a:t>Obousměrné plánování (Top-Down/</a:t>
            </a:r>
            <a:r>
              <a:rPr lang="cs-CZ" u="sng" dirty="0" err="1">
                <a:hlinkClick r:id="rId2" tooltip="Obousměrné plánování (Top-Down/Bottom-Up)"/>
              </a:rPr>
              <a:t>Bottom</a:t>
            </a:r>
            <a:r>
              <a:rPr lang="cs-CZ" u="sng" dirty="0">
                <a:hlinkClick r:id="rId2" tooltip="Obousměrné plánování (Top-Down/Bottom-Up)"/>
              </a:rPr>
              <a:t>-Up)</a:t>
            </a:r>
            <a:endParaRPr lang="cs-CZ" dirty="0"/>
          </a:p>
          <a:p>
            <a:pPr lvl="0"/>
            <a:r>
              <a:rPr lang="cs-CZ" u="sng" dirty="0">
                <a:hlinkClick r:id="rId3" tooltip="Progresivní plánování (Bottom-Up)"/>
              </a:rPr>
              <a:t>Progresivní plánování (</a:t>
            </a:r>
            <a:r>
              <a:rPr lang="cs-CZ" u="sng" dirty="0" err="1">
                <a:hlinkClick r:id="rId3" tooltip="Progresivní plánování (Bottom-Up)"/>
              </a:rPr>
              <a:t>Bottom</a:t>
            </a:r>
            <a:r>
              <a:rPr lang="cs-CZ" u="sng" dirty="0">
                <a:hlinkClick r:id="rId3" tooltip="Progresivní plánování (Bottom-Up)"/>
              </a:rPr>
              <a:t>-Up)</a:t>
            </a:r>
            <a:endParaRPr lang="cs-CZ" dirty="0"/>
          </a:p>
          <a:p>
            <a:pPr lvl="0"/>
            <a:r>
              <a:rPr lang="cs-CZ" u="sng" dirty="0">
                <a:hlinkClick r:id="rId4" tooltip="Retrográdní plánování (Top-Down)"/>
              </a:rPr>
              <a:t>Retrográdní plánování (Top-Down)</a:t>
            </a:r>
            <a:endParaRPr lang="cs-CZ" dirty="0"/>
          </a:p>
          <a:p>
            <a:pPr lvl="0"/>
            <a:r>
              <a:rPr lang="cs-CZ" u="sng" dirty="0">
                <a:hlinkClick r:id="rId5" tooltip="Strategické alternativy"/>
              </a:rPr>
              <a:t>Strategické alternativy</a:t>
            </a:r>
            <a:endParaRPr lang="cs-CZ" dirty="0"/>
          </a:p>
          <a:p>
            <a:pPr lvl="0"/>
            <a:r>
              <a:rPr lang="cs-CZ" u="sng" dirty="0">
                <a:hlinkClick r:id="rId6" tooltip="Strategické řízení (Strategic Management)"/>
              </a:rPr>
              <a:t>Strategické řízení</a:t>
            </a:r>
            <a:endParaRPr lang="cs-CZ" dirty="0"/>
          </a:p>
          <a:p>
            <a:r>
              <a:rPr lang="cs-CZ" b="1" dirty="0"/>
              <a:t>Metody a ucelené systémy plánování</a:t>
            </a:r>
            <a:r>
              <a:rPr lang="cs-CZ" dirty="0"/>
              <a:t> v oblasti </a:t>
            </a:r>
            <a:r>
              <a:rPr lang="cs-CZ" u="sng" dirty="0">
                <a:hlinkClick r:id="rId7" tooltip="Řízení výroby (Production Management)"/>
              </a:rPr>
              <a:t>výroby</a:t>
            </a:r>
            <a:r>
              <a:rPr lang="cs-CZ" dirty="0"/>
              <a:t> a </a:t>
            </a:r>
            <a:r>
              <a:rPr lang="cs-CZ" u="sng" dirty="0">
                <a:hlinkClick r:id="rId8" tooltip="Logistika a doprava"/>
              </a:rPr>
              <a:t>logistiky</a:t>
            </a:r>
            <a:r>
              <a:rPr lang="cs-CZ" dirty="0"/>
              <a:t>  a </a:t>
            </a:r>
            <a:r>
              <a:rPr lang="cs-CZ" b="1" u="sng" dirty="0">
                <a:hlinkClick r:id="rId9" tooltip="Plánování zdrojů"/>
              </a:rPr>
              <a:t>Plánování zdrojů</a:t>
            </a:r>
            <a:r>
              <a:rPr lang="cs-CZ" dirty="0"/>
              <a:t> jsou:</a:t>
            </a:r>
          </a:p>
          <a:p>
            <a:pPr lvl="0"/>
            <a:r>
              <a:rPr lang="cs-CZ" u="sng" dirty="0">
                <a:hlinkClick r:id="rId10" tooltip="APS (Advanced Planning &amp; Scheduling)"/>
              </a:rPr>
              <a:t>APS</a:t>
            </a:r>
            <a:r>
              <a:rPr lang="cs-CZ" dirty="0"/>
              <a:t> (</a:t>
            </a:r>
            <a:r>
              <a:rPr lang="cs-CZ" dirty="0" err="1"/>
              <a:t>Advanced</a:t>
            </a:r>
            <a:r>
              <a:rPr lang="cs-CZ" dirty="0"/>
              <a:t> </a:t>
            </a:r>
            <a:r>
              <a:rPr lang="cs-CZ" dirty="0" err="1"/>
              <a:t>Planning</a:t>
            </a:r>
            <a:r>
              <a:rPr lang="cs-CZ" dirty="0"/>
              <a:t> &amp; </a:t>
            </a:r>
            <a:r>
              <a:rPr lang="cs-CZ" dirty="0" err="1"/>
              <a:t>Scheduling</a:t>
            </a:r>
            <a:r>
              <a:rPr lang="cs-CZ" dirty="0"/>
              <a:t>)</a:t>
            </a:r>
          </a:p>
          <a:p>
            <a:pPr lvl="0"/>
            <a:r>
              <a:rPr lang="cs-CZ" u="sng" dirty="0">
                <a:hlinkClick r:id="rId11" tooltip="ERP (Enterprise Resource Planning)"/>
              </a:rPr>
              <a:t>ERP</a:t>
            </a:r>
            <a:r>
              <a:rPr lang="cs-CZ" dirty="0"/>
              <a:t> (</a:t>
            </a:r>
            <a:r>
              <a:rPr lang="cs-CZ" dirty="0" err="1"/>
              <a:t>Enterprise</a:t>
            </a:r>
            <a:r>
              <a:rPr lang="cs-CZ" dirty="0"/>
              <a:t> </a:t>
            </a:r>
            <a:r>
              <a:rPr lang="cs-CZ" dirty="0" err="1"/>
              <a:t>Resource</a:t>
            </a:r>
            <a:r>
              <a:rPr lang="cs-CZ" dirty="0"/>
              <a:t> </a:t>
            </a:r>
            <a:r>
              <a:rPr lang="cs-CZ" dirty="0" err="1"/>
              <a:t>Planning</a:t>
            </a:r>
            <a:r>
              <a:rPr lang="cs-CZ" dirty="0"/>
              <a:t>)</a:t>
            </a:r>
          </a:p>
          <a:p>
            <a:pPr lvl="0"/>
            <a:r>
              <a:rPr lang="cs-CZ" u="sng" dirty="0">
                <a:hlinkClick r:id="rId12" tooltip="MRP (Material Requirements Planning)"/>
              </a:rPr>
              <a:t>MRP</a:t>
            </a:r>
            <a:r>
              <a:rPr lang="cs-CZ" dirty="0"/>
              <a:t> (</a:t>
            </a:r>
            <a:r>
              <a:rPr lang="cs-CZ" dirty="0" err="1"/>
              <a:t>Material</a:t>
            </a:r>
            <a:r>
              <a:rPr lang="cs-CZ" dirty="0"/>
              <a:t> </a:t>
            </a:r>
            <a:r>
              <a:rPr lang="cs-CZ" dirty="0" err="1"/>
              <a:t>Requirements</a:t>
            </a:r>
            <a:r>
              <a:rPr lang="cs-CZ" dirty="0"/>
              <a:t> </a:t>
            </a:r>
            <a:r>
              <a:rPr lang="cs-CZ" dirty="0" err="1"/>
              <a:t>Planning</a:t>
            </a:r>
            <a:r>
              <a:rPr lang="cs-CZ" dirty="0"/>
              <a:t>)</a:t>
            </a:r>
          </a:p>
          <a:p>
            <a:pPr lvl="0"/>
            <a:r>
              <a:rPr lang="cs-CZ" u="sng" dirty="0">
                <a:hlinkClick r:id="rId13" tooltip="MRP II (Manufacturing Resource Planning)"/>
              </a:rPr>
              <a:t>MRP II</a:t>
            </a:r>
            <a:r>
              <a:rPr lang="cs-CZ" dirty="0"/>
              <a:t> (</a:t>
            </a:r>
            <a:r>
              <a:rPr lang="cs-CZ" dirty="0" err="1"/>
              <a:t>Manufacturing</a:t>
            </a:r>
            <a:r>
              <a:rPr lang="cs-CZ" dirty="0"/>
              <a:t> </a:t>
            </a:r>
            <a:r>
              <a:rPr lang="cs-CZ" dirty="0" err="1"/>
              <a:t>Resource</a:t>
            </a:r>
            <a:r>
              <a:rPr lang="cs-CZ" dirty="0"/>
              <a:t> </a:t>
            </a:r>
            <a:r>
              <a:rPr lang="cs-CZ" dirty="0" err="1"/>
              <a:t>Planning</a:t>
            </a:r>
            <a:r>
              <a:rPr lang="cs-CZ" dirty="0"/>
              <a:t>)</a:t>
            </a:r>
          </a:p>
          <a:p>
            <a:pPr lvl="0"/>
            <a:r>
              <a:rPr lang="cs-CZ" u="sng" dirty="0">
                <a:hlinkClick r:id="rId14" tooltip="JIT (Just-in-time)"/>
              </a:rPr>
              <a:t>JIT</a:t>
            </a:r>
            <a:r>
              <a:rPr lang="cs-CZ" dirty="0"/>
              <a:t> (Just in </a:t>
            </a:r>
            <a:r>
              <a:rPr lang="cs-CZ" dirty="0" err="1"/>
              <a:t>time</a:t>
            </a:r>
            <a:r>
              <a:rPr lang="cs-CZ" dirty="0"/>
              <a:t>)</a:t>
            </a:r>
          </a:p>
          <a:p>
            <a:pPr lvl="0"/>
            <a:r>
              <a:rPr lang="cs-CZ" u="sng" dirty="0">
                <a:hlinkClick r:id="rId15" tooltip="KANBAN"/>
              </a:rPr>
              <a:t>KANBAN</a:t>
            </a:r>
            <a:endParaRPr lang="cs-CZ" dirty="0"/>
          </a:p>
          <a:p>
            <a:pPr lvl="0"/>
            <a:r>
              <a:rPr lang="cs-CZ" u="sng" dirty="0">
                <a:hlinkClick r:id="rId16" tooltip="DBR (Drum Buffer Rope)"/>
              </a:rPr>
              <a:t>DBR</a:t>
            </a:r>
            <a:r>
              <a:rPr lang="cs-CZ" dirty="0"/>
              <a:t> (</a:t>
            </a:r>
            <a:r>
              <a:rPr lang="cs-CZ" dirty="0" err="1"/>
              <a:t>Drum</a:t>
            </a:r>
            <a:r>
              <a:rPr lang="cs-CZ" dirty="0"/>
              <a:t> </a:t>
            </a:r>
            <a:r>
              <a:rPr lang="cs-CZ" dirty="0" err="1"/>
              <a:t>Buffer</a:t>
            </a:r>
            <a:r>
              <a:rPr lang="cs-CZ" dirty="0"/>
              <a:t> Rope)</a:t>
            </a:r>
          </a:p>
          <a:p>
            <a:pPr lvl="0"/>
            <a:r>
              <a:rPr lang="cs-CZ" u="sng" dirty="0">
                <a:hlinkClick r:id="rId17" tooltip="SCM (Supply Chain Management)"/>
              </a:rPr>
              <a:t>SCM</a:t>
            </a:r>
            <a:r>
              <a:rPr lang="cs-CZ" dirty="0"/>
              <a:t> (Supply </a:t>
            </a:r>
            <a:r>
              <a:rPr lang="cs-CZ" dirty="0" err="1"/>
              <a:t>Chain</a:t>
            </a:r>
            <a:r>
              <a:rPr lang="cs-CZ" dirty="0"/>
              <a:t> Management)</a:t>
            </a:r>
          </a:p>
          <a:p>
            <a:r>
              <a:rPr lang="cs-CZ" b="1" dirty="0"/>
              <a:t>Plánování financí</a:t>
            </a:r>
            <a:r>
              <a:rPr lang="cs-CZ" dirty="0"/>
              <a:t> zahrnuje:</a:t>
            </a:r>
          </a:p>
          <a:p>
            <a:pPr lvl="0"/>
            <a:r>
              <a:rPr lang="cs-CZ" dirty="0"/>
              <a:t>Plánování </a:t>
            </a:r>
            <a:r>
              <a:rPr lang="cs-CZ" u="sng" dirty="0">
                <a:hlinkClick r:id="rId18" tooltip="Hospodářský výsledek (Financial Result)"/>
              </a:rPr>
              <a:t>hospodářského výsledku</a:t>
            </a:r>
            <a:endParaRPr lang="cs-CZ" dirty="0"/>
          </a:p>
          <a:p>
            <a:pPr lvl="0"/>
            <a:r>
              <a:rPr lang="cs-CZ" dirty="0"/>
              <a:t>Plánování </a:t>
            </a:r>
            <a:r>
              <a:rPr lang="cs-CZ" u="sng" dirty="0">
                <a:hlinkClick r:id="rId19" tooltip="Výnosy (Revenue)"/>
              </a:rPr>
              <a:t>výnosů</a:t>
            </a:r>
            <a:endParaRPr lang="cs-CZ" dirty="0"/>
          </a:p>
          <a:p>
            <a:pPr lvl="0"/>
            <a:r>
              <a:rPr lang="cs-CZ" dirty="0"/>
              <a:t>Plánování </a:t>
            </a:r>
            <a:r>
              <a:rPr lang="cs-CZ" u="sng" dirty="0">
                <a:hlinkClick r:id="rId20" tooltip="Náklady (Costs)"/>
              </a:rPr>
              <a:t>nákladů</a:t>
            </a:r>
            <a:endParaRPr lang="cs-CZ" dirty="0"/>
          </a:p>
          <a:p>
            <a:pPr lvl="0"/>
            <a:r>
              <a:rPr lang="cs-CZ" dirty="0"/>
              <a:t>Plánování </a:t>
            </a:r>
            <a:r>
              <a:rPr lang="cs-CZ" u="sng" dirty="0">
                <a:hlinkClick r:id="rId21" tooltip="Kapitál (Capital)"/>
              </a:rPr>
              <a:t>kapitálu</a:t>
            </a:r>
            <a:endParaRPr lang="cs-CZ" dirty="0"/>
          </a:p>
          <a:p>
            <a:pPr lvl="0"/>
            <a:r>
              <a:rPr lang="cs-CZ" dirty="0"/>
              <a:t>Plánování </a:t>
            </a:r>
            <a:r>
              <a:rPr lang="cs-CZ" u="sng" dirty="0">
                <a:hlinkClick r:id="rId22" tooltip="Peněžní tok (Cash flow)"/>
              </a:rPr>
              <a:t>finančních toků</a:t>
            </a:r>
            <a:endParaRPr lang="cs-CZ" dirty="0"/>
          </a:p>
        </p:txBody>
      </p:sp>
    </p:spTree>
    <p:extLst>
      <p:ext uri="{BB962C8B-B14F-4D97-AF65-F5344CB8AC3E}">
        <p14:creationId xmlns:p14="http://schemas.microsoft.com/office/powerpoint/2010/main" val="1202263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332656"/>
            <a:ext cx="6552728" cy="3139321"/>
          </a:xfrm>
          <a:prstGeom prst="rect">
            <a:avLst/>
          </a:prstGeom>
        </p:spPr>
        <p:txBody>
          <a:bodyPr wrap="square">
            <a:spAutoFit/>
          </a:bodyPr>
          <a:lstStyle/>
          <a:p>
            <a:r>
              <a:rPr lang="cs-CZ" b="1" dirty="0"/>
              <a:t>Analytické techniky</a:t>
            </a:r>
            <a:r>
              <a:rPr lang="cs-CZ" dirty="0"/>
              <a:t> použitelné v plánování jsou:</a:t>
            </a:r>
          </a:p>
          <a:p>
            <a:pPr lvl="0"/>
            <a:r>
              <a:rPr lang="cs-CZ" u="sng" dirty="0">
                <a:hlinkClick r:id="rId2" tooltip="Analýza pěti sil 5F (Porter's Five Forces)"/>
              </a:rPr>
              <a:t>Analýza 5F (Porter)</a:t>
            </a:r>
            <a:endParaRPr lang="cs-CZ" dirty="0"/>
          </a:p>
          <a:p>
            <a:pPr lvl="0"/>
            <a:r>
              <a:rPr lang="cs-CZ" u="sng" dirty="0">
                <a:hlinkClick r:id="rId3" tooltip="Matice BCG (Bostonská matice)"/>
              </a:rPr>
              <a:t>BCG matice</a:t>
            </a:r>
            <a:endParaRPr lang="cs-CZ" dirty="0"/>
          </a:p>
          <a:p>
            <a:pPr lvl="0"/>
            <a:r>
              <a:rPr lang="cs-CZ" u="sng" dirty="0">
                <a:hlinkClick r:id="rId4" tooltip="Diferenční analýza (Gap analýza)"/>
              </a:rPr>
              <a:t>Diferenční analýza</a:t>
            </a:r>
            <a:endParaRPr lang="cs-CZ" dirty="0"/>
          </a:p>
          <a:p>
            <a:pPr lvl="0"/>
            <a:r>
              <a:rPr lang="cs-CZ" u="sng" dirty="0" err="1">
                <a:hlinkClick r:id="rId5" tooltip="Paretovo pravidlo (Pravidlo 80/20)"/>
              </a:rPr>
              <a:t>Paretovo</a:t>
            </a:r>
            <a:r>
              <a:rPr lang="cs-CZ" u="sng" dirty="0">
                <a:hlinkClick r:id="rId5" tooltip="Paretovo pravidlo (Pravidlo 80/20)"/>
              </a:rPr>
              <a:t> pravidlo</a:t>
            </a:r>
            <a:endParaRPr lang="cs-CZ" dirty="0"/>
          </a:p>
          <a:p>
            <a:pPr lvl="0"/>
            <a:r>
              <a:rPr lang="cs-CZ" u="sng" dirty="0">
                <a:hlinkClick r:id="rId6" tooltip="PESTLE analýza"/>
              </a:rPr>
              <a:t>PESTLE analýza</a:t>
            </a:r>
            <a:endParaRPr lang="cs-CZ" dirty="0"/>
          </a:p>
          <a:p>
            <a:pPr lvl="0"/>
            <a:r>
              <a:rPr lang="cs-CZ" u="sng" dirty="0">
                <a:hlinkClick r:id="rId7" tooltip="Princip strategie → struktura (Principle of Strategy → Structure)"/>
              </a:rPr>
              <a:t>Princip strategie=&gt;struktura (</a:t>
            </a:r>
            <a:r>
              <a:rPr lang="cs-CZ" u="sng" dirty="0" err="1">
                <a:hlinkClick r:id="rId7" tooltip="Princip strategie → struktura (Principle of Strategy → Structure)"/>
              </a:rPr>
              <a:t>Chandler</a:t>
            </a:r>
            <a:r>
              <a:rPr lang="cs-CZ" u="sng" dirty="0">
                <a:hlinkClick r:id="rId7" tooltip="Princip strategie → struktura (Principle of Strategy → Structure)"/>
              </a:rPr>
              <a:t>)</a:t>
            </a:r>
            <a:endParaRPr lang="cs-CZ" dirty="0"/>
          </a:p>
          <a:p>
            <a:pPr lvl="0"/>
            <a:r>
              <a:rPr lang="cs-CZ" u="sng" dirty="0">
                <a:hlinkClick r:id="rId8" tooltip="SWOT analýza"/>
              </a:rPr>
              <a:t>SWOT analýza</a:t>
            </a:r>
            <a:endParaRPr lang="cs-CZ" dirty="0"/>
          </a:p>
          <a:p>
            <a:pPr lvl="0"/>
            <a:r>
              <a:rPr lang="cs-CZ" u="sng" dirty="0">
                <a:hlinkClick r:id="rId9" tooltip="SMART"/>
              </a:rPr>
              <a:t>SMART - návrh cílů</a:t>
            </a:r>
            <a:endParaRPr lang="cs-CZ" dirty="0"/>
          </a:p>
          <a:p>
            <a:pPr lvl="0"/>
            <a:r>
              <a:rPr lang="cs-CZ" u="sng" dirty="0">
                <a:hlinkClick r:id="rId10" tooltip="Technika scénářů"/>
              </a:rPr>
              <a:t>Technika scénářů</a:t>
            </a:r>
            <a:endParaRPr lang="cs-CZ" dirty="0"/>
          </a:p>
          <a:p>
            <a:pPr lvl="0"/>
            <a:r>
              <a:rPr lang="cs-CZ" u="sng" dirty="0">
                <a:hlinkClick r:id="rId11" tooltip="VRIO analýza"/>
              </a:rPr>
              <a:t>VRIO analýza</a:t>
            </a:r>
            <a:endParaRPr lang="cs-CZ" dirty="0"/>
          </a:p>
        </p:txBody>
      </p:sp>
    </p:spTree>
    <p:extLst>
      <p:ext uri="{BB962C8B-B14F-4D97-AF65-F5344CB8AC3E}">
        <p14:creationId xmlns:p14="http://schemas.microsoft.com/office/powerpoint/2010/main" val="4099157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476672"/>
            <a:ext cx="6318448" cy="2308324"/>
          </a:xfrm>
          <a:prstGeom prst="rect">
            <a:avLst/>
          </a:prstGeom>
        </p:spPr>
        <p:txBody>
          <a:bodyPr wrap="square">
            <a:spAutoFit/>
          </a:bodyPr>
          <a:lstStyle/>
          <a:p>
            <a:r>
              <a:rPr lang="cs-CZ" b="1" dirty="0"/>
              <a:t>Organizační rozvoj (</a:t>
            </a:r>
            <a:r>
              <a:rPr lang="cs-CZ" b="1" dirty="0" err="1"/>
              <a:t>Organization</a:t>
            </a:r>
            <a:r>
              <a:rPr lang="cs-CZ" b="1" dirty="0"/>
              <a:t> </a:t>
            </a:r>
            <a:r>
              <a:rPr lang="cs-CZ" b="1" dirty="0" err="1"/>
              <a:t>Development</a:t>
            </a:r>
            <a:r>
              <a:rPr lang="cs-CZ" b="1" dirty="0"/>
              <a:t>)</a:t>
            </a:r>
            <a:endParaRPr lang="cs-CZ" dirty="0"/>
          </a:p>
          <a:p>
            <a:r>
              <a:rPr lang="cs-CZ" dirty="0"/>
              <a:t>Co je Organizační rozvoj (</a:t>
            </a:r>
            <a:r>
              <a:rPr lang="cs-CZ" dirty="0" err="1"/>
              <a:t>Organization</a:t>
            </a:r>
            <a:r>
              <a:rPr lang="cs-CZ" dirty="0"/>
              <a:t> </a:t>
            </a:r>
            <a:r>
              <a:rPr lang="cs-CZ" dirty="0" err="1"/>
              <a:t>Development</a:t>
            </a:r>
            <a:r>
              <a:rPr lang="cs-CZ" dirty="0"/>
              <a:t>)</a:t>
            </a:r>
          </a:p>
          <a:p>
            <a:r>
              <a:rPr lang="cs-CZ" dirty="0"/>
              <a:t>Organizační rozvoj (</a:t>
            </a:r>
            <a:r>
              <a:rPr lang="cs-CZ" dirty="0" err="1"/>
              <a:t>Organization</a:t>
            </a:r>
            <a:r>
              <a:rPr lang="cs-CZ" dirty="0"/>
              <a:t> </a:t>
            </a:r>
            <a:r>
              <a:rPr lang="cs-CZ" dirty="0" err="1"/>
              <a:t>Development</a:t>
            </a:r>
            <a:r>
              <a:rPr lang="cs-CZ" dirty="0"/>
              <a:t>) je komplexní metoda (či spíše sada metod) zvyšování efektivnosti a životaschopnosti organizace pomocí aplikování poznatků behaviorálních věd (psychologie, sociologie a antropologie). Klíčovou roli hrají zejména poznatky a aplikace metod sociální psychologie organizace a </a:t>
            </a:r>
            <a:r>
              <a:rPr lang="cs-CZ" dirty="0" err="1"/>
              <a:t>sociotechniky</a:t>
            </a:r>
            <a:r>
              <a:rPr lang="cs-CZ" dirty="0"/>
              <a:t>.</a:t>
            </a:r>
          </a:p>
        </p:txBody>
      </p:sp>
    </p:spTree>
    <p:extLst>
      <p:ext uri="{BB962C8B-B14F-4D97-AF65-F5344CB8AC3E}">
        <p14:creationId xmlns:p14="http://schemas.microsoft.com/office/powerpoint/2010/main" val="585199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404664"/>
            <a:ext cx="8208912" cy="3693319"/>
          </a:xfrm>
          <a:prstGeom prst="rect">
            <a:avLst/>
          </a:prstGeom>
        </p:spPr>
        <p:txBody>
          <a:bodyPr wrap="square">
            <a:spAutoFit/>
          </a:bodyPr>
          <a:lstStyle/>
          <a:p>
            <a:r>
              <a:rPr lang="cs-CZ" b="1" dirty="0"/>
              <a:t>Organizační rozvoj</a:t>
            </a:r>
            <a:r>
              <a:rPr lang="cs-CZ" dirty="0"/>
              <a:t> (</a:t>
            </a:r>
            <a:r>
              <a:rPr lang="cs-CZ" b="1" dirty="0" err="1"/>
              <a:t>Organization</a:t>
            </a:r>
            <a:r>
              <a:rPr lang="cs-CZ" b="1" dirty="0"/>
              <a:t> </a:t>
            </a:r>
            <a:r>
              <a:rPr lang="cs-CZ" b="1" dirty="0" err="1"/>
              <a:t>Development</a:t>
            </a:r>
            <a:r>
              <a:rPr lang="cs-CZ" dirty="0"/>
              <a:t>) je široký, velmi komplexní koncept řízení organizace (je to sada metod) zvyšování </a:t>
            </a:r>
            <a:r>
              <a:rPr lang="cs-CZ" u="sng" dirty="0">
                <a:hlinkClick r:id="rId2" tooltip="Efektivnost, produktivita (Efficiency)"/>
              </a:rPr>
              <a:t>efektivnosti</a:t>
            </a:r>
            <a:r>
              <a:rPr lang="cs-CZ" dirty="0"/>
              <a:t> a životaschopnosti organizace pomocí aplikování poznatků </a:t>
            </a:r>
            <a:r>
              <a:rPr lang="cs-CZ" b="1" dirty="0"/>
              <a:t>behaviorálních věd</a:t>
            </a:r>
            <a:r>
              <a:rPr lang="cs-CZ" dirty="0"/>
              <a:t> (</a:t>
            </a:r>
            <a:r>
              <a:rPr lang="cs-CZ" u="sng" dirty="0">
                <a:hlinkClick r:id="rId3" tooltip="Psychologie (Psychology)"/>
              </a:rPr>
              <a:t>psychologie</a:t>
            </a:r>
            <a:r>
              <a:rPr lang="cs-CZ" dirty="0"/>
              <a:t>, </a:t>
            </a:r>
            <a:r>
              <a:rPr lang="cs-CZ" u="sng" dirty="0" err="1">
                <a:hlinkClick r:id="rId4" tooltip="Sociologie (Sociology)"/>
              </a:rPr>
              <a:t>sociologie</a:t>
            </a:r>
            <a:r>
              <a:rPr lang="cs-CZ" dirty="0" err="1"/>
              <a:t>a</a:t>
            </a:r>
            <a:r>
              <a:rPr lang="cs-CZ" dirty="0"/>
              <a:t> antropologie). Klíčovou roli hrají zejména poznatky a aplikace metod </a:t>
            </a:r>
            <a:r>
              <a:rPr lang="cs-CZ" u="sng" dirty="0">
                <a:hlinkClick r:id="rId5" tooltip="Sociální psychologie (Social Psychology)"/>
              </a:rPr>
              <a:t>sociální psychologie</a:t>
            </a:r>
            <a:r>
              <a:rPr lang="cs-CZ" dirty="0"/>
              <a:t> organizace a </a:t>
            </a:r>
            <a:r>
              <a:rPr lang="cs-CZ" dirty="0" err="1"/>
              <a:t>sociotechniky</a:t>
            </a:r>
            <a:r>
              <a:rPr lang="cs-CZ" dirty="0"/>
              <a:t>.</a:t>
            </a:r>
          </a:p>
          <a:p>
            <a:r>
              <a:rPr lang="cs-CZ" dirty="0"/>
              <a:t>Z hlediska organizačního rozvoje je organizace tvořena alespoň dvěma lidmi, kteří spolupracují na dosažení aspoň jednoho společného cíle.</a:t>
            </a:r>
          </a:p>
          <a:p>
            <a:r>
              <a:rPr lang="cs-CZ" dirty="0"/>
              <a:t>Cílem jsou změny </a:t>
            </a:r>
            <a:r>
              <a:rPr lang="cs-CZ" u="sng" dirty="0">
                <a:hlinkClick r:id="rId6" tooltip="Organizační struktura (Organizational Structure)"/>
              </a:rPr>
              <a:t>formálních</a:t>
            </a:r>
            <a:r>
              <a:rPr lang="cs-CZ" dirty="0"/>
              <a:t> i </a:t>
            </a:r>
            <a:r>
              <a:rPr lang="cs-CZ" u="sng" dirty="0">
                <a:hlinkClick r:id="rId7" tooltip="Neformální organizační struktura (Informal Organizational Structure)"/>
              </a:rPr>
              <a:t>neformálních struktur</a:t>
            </a:r>
            <a:r>
              <a:rPr lang="cs-CZ" dirty="0"/>
              <a:t>, </a:t>
            </a:r>
            <a:r>
              <a:rPr lang="cs-CZ" u="sng" dirty="0">
                <a:hlinkClick r:id="rId8" tooltip="Proces"/>
              </a:rPr>
              <a:t>procesů</a:t>
            </a:r>
            <a:r>
              <a:rPr lang="cs-CZ" dirty="0"/>
              <a:t>, </a:t>
            </a:r>
            <a:r>
              <a:rPr lang="cs-CZ" u="sng" dirty="0">
                <a:hlinkClick r:id="rId9" tooltip="Práce (Labour)"/>
              </a:rPr>
              <a:t>práce</a:t>
            </a:r>
            <a:r>
              <a:rPr lang="cs-CZ" dirty="0"/>
              <a:t>, schopností a výkonnosti lidí a aplikace nových </a:t>
            </a:r>
            <a:r>
              <a:rPr lang="cs-CZ" u="sng" dirty="0">
                <a:hlinkClick r:id="rId10" tooltip="Technologie (Technology)"/>
              </a:rPr>
              <a:t>technologií</a:t>
            </a:r>
            <a:r>
              <a:rPr lang="cs-CZ" dirty="0"/>
              <a:t> (např. </a:t>
            </a:r>
            <a:r>
              <a:rPr lang="cs-CZ" u="sng" dirty="0">
                <a:hlinkClick r:id="rId11" tooltip="ICT (Information and Communication Technologies)"/>
              </a:rPr>
              <a:t>ICT</a:t>
            </a:r>
            <a:r>
              <a:rPr lang="cs-CZ" dirty="0"/>
              <a:t>).</a:t>
            </a:r>
          </a:p>
          <a:p>
            <a:r>
              <a:rPr lang="cs-CZ" dirty="0"/>
              <a:t>Organizační rozvoj souvisí s řízením změn a zaváděním </a:t>
            </a:r>
            <a:r>
              <a:rPr lang="cs-CZ" u="sng" dirty="0">
                <a:hlinkClick r:id="rId12" tooltip="Inovace (Innovation)"/>
              </a:rPr>
              <a:t>inovací</a:t>
            </a:r>
            <a:r>
              <a:rPr lang="cs-CZ" dirty="0"/>
              <a:t>.</a:t>
            </a:r>
          </a:p>
          <a:p>
            <a:r>
              <a:rPr lang="cs-CZ" b="1" dirty="0"/>
              <a:t>Organizační rozvoj v praxi</a:t>
            </a:r>
            <a:r>
              <a:rPr lang="cs-CZ" dirty="0"/>
              <a:t>: Organizační rozvoj se používá jako celkový rámec pro permanentní organizační změnu. Využívají se přitom související metody řízení změn uvedené níže.</a:t>
            </a:r>
          </a:p>
        </p:txBody>
      </p:sp>
    </p:spTree>
    <p:extLst>
      <p:ext uri="{BB962C8B-B14F-4D97-AF65-F5344CB8AC3E}">
        <p14:creationId xmlns:p14="http://schemas.microsoft.com/office/powerpoint/2010/main" val="232485025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1522</Words>
  <Application>Microsoft Office PowerPoint</Application>
  <PresentationFormat>Předvádění na obrazovce (4:3)</PresentationFormat>
  <Paragraphs>427</Paragraphs>
  <Slides>42</Slides>
  <Notes>1</Notes>
  <HiddenSlides>0</HiddenSlides>
  <MMClips>0</MMClips>
  <ScaleCrop>false</ScaleCrop>
  <HeadingPairs>
    <vt:vector size="4" baseType="variant">
      <vt:variant>
        <vt:lpstr>Motiv</vt:lpstr>
      </vt:variant>
      <vt:variant>
        <vt:i4>1</vt:i4>
      </vt:variant>
      <vt:variant>
        <vt:lpstr>Nadpisy snímků</vt:lpstr>
      </vt:variant>
      <vt:variant>
        <vt:i4>42</vt:i4>
      </vt:variant>
    </vt:vector>
  </HeadingPairs>
  <TitlesOfParts>
    <vt:vector size="43" baseType="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Autratova</dc:creator>
  <cp:lastModifiedBy>Autratova</cp:lastModifiedBy>
  <cp:revision>4</cp:revision>
  <dcterms:created xsi:type="dcterms:W3CDTF">2017-10-13T11:04:32Z</dcterms:created>
  <dcterms:modified xsi:type="dcterms:W3CDTF">2017-10-13T11:52:03Z</dcterms:modified>
</cp:coreProperties>
</file>