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59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67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B419445-F2BC-44EA-AED3-D3997851BA13}" type="datetimeFigureOut">
              <a:rPr lang="cs-CZ" smtClean="0"/>
              <a:pPr/>
              <a:t>13.10.2017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9445-F2BC-44EA-AED3-D3997851BA13}" type="datetimeFigureOut">
              <a:rPr lang="cs-CZ" smtClean="0"/>
              <a:pPr/>
              <a:t>13.10.2017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9B419445-F2BC-44EA-AED3-D3997851BA13}" type="datetimeFigureOut">
              <a:rPr lang="cs-CZ" smtClean="0"/>
              <a:pPr/>
              <a:t>13.10.2017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9445-F2BC-44EA-AED3-D3997851BA13}" type="datetimeFigureOut">
              <a:rPr lang="cs-CZ" smtClean="0"/>
              <a:pPr/>
              <a:t>13.10.2017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B419445-F2BC-44EA-AED3-D3997851BA13}" type="datetimeFigureOut">
              <a:rPr lang="cs-CZ" smtClean="0"/>
              <a:pPr/>
              <a:t>13.10.2017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9445-F2BC-44EA-AED3-D3997851BA13}" type="datetimeFigureOut">
              <a:rPr lang="cs-CZ" smtClean="0"/>
              <a:pPr/>
              <a:t>13.10.2017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9445-F2BC-44EA-AED3-D3997851BA13}" type="datetimeFigureOut">
              <a:rPr lang="cs-CZ" smtClean="0"/>
              <a:pPr/>
              <a:t>13.10.2017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9445-F2BC-44EA-AED3-D3997851BA13}" type="datetimeFigureOut">
              <a:rPr lang="cs-CZ" smtClean="0"/>
              <a:pPr/>
              <a:t>13.10.2017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B419445-F2BC-44EA-AED3-D3997851BA13}" type="datetimeFigureOut">
              <a:rPr lang="cs-CZ" smtClean="0"/>
              <a:pPr/>
              <a:t>13.10.2017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9445-F2BC-44EA-AED3-D3997851BA13}" type="datetimeFigureOut">
              <a:rPr lang="cs-CZ" smtClean="0"/>
              <a:pPr/>
              <a:t>13.10.2017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9445-F2BC-44EA-AED3-D3997851BA13}" type="datetimeFigureOut">
              <a:rPr lang="cs-CZ" smtClean="0"/>
              <a:pPr/>
              <a:t>13.10.2017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B419445-F2BC-44EA-AED3-D3997851BA13}" type="datetimeFigureOut">
              <a:rPr lang="cs-CZ" smtClean="0"/>
              <a:pPr/>
              <a:t>13.10.2017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hronicle.com/article/Faux-Friendship/49308/" TargetMode="External"/><Relationship Id="rId2" Type="http://schemas.openxmlformats.org/officeDocument/2006/relationships/hyperlink" Target="http://chronicle.com/article/The-End-of%20Solitude/370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kolni.tv/2010/07/facebook-vs-realita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HPPj6viIBmU" TargetMode="External"/><Relationship Id="rId7" Type="http://schemas.openxmlformats.org/officeDocument/2006/relationships/hyperlink" Target="http://chronicle.com/article/Faux-Friendship/49308/" TargetMode="External"/><Relationship Id="rId2" Type="http://schemas.openxmlformats.org/officeDocument/2006/relationships/hyperlink" Target="http://tarantula.ruk.cuni.cz/KKP-14-version1-Lidicka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hronicle.com/article/The-End-of%20Solitude/3708" TargetMode="External"/><Relationship Id="rId5" Type="http://schemas.openxmlformats.org/officeDocument/2006/relationships/hyperlink" Target="http://www.ryanpatrickhalligan.com/" TargetMode="External"/><Relationship Id="rId4" Type="http://schemas.openxmlformats.org/officeDocument/2006/relationships/hyperlink" Target="http://www.youtube.com/watch?v=3GJOVPjhXMY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HPPj6viIBm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3GJOVPjhXMY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ryanpatrickhalligan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KyberŠikana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Rizikové faktory ohrožující děti a dospívající na internetu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Projevy </a:t>
            </a:r>
            <a:r>
              <a:rPr lang="cs-CZ" sz="3200" dirty="0" err="1" smtClean="0"/>
              <a:t>disinhibice</a:t>
            </a:r>
            <a:r>
              <a:rPr lang="cs-CZ" sz="3200" dirty="0" smtClean="0"/>
              <a:t> dle vybírala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cs-CZ" dirty="0" err="1" smtClean="0"/>
              <a:t>Disinhibice</a:t>
            </a:r>
            <a:r>
              <a:rPr lang="cs-CZ" dirty="0" smtClean="0"/>
              <a:t> se projevuje:</a:t>
            </a:r>
          </a:p>
          <a:p>
            <a:pPr lvl="0"/>
            <a:r>
              <a:rPr lang="cs-CZ" dirty="0" smtClean="0"/>
              <a:t>Ztrátou nebo odložením zábran, studu, ostychu, pocitů trapnosti a neadekvátnosti</a:t>
            </a:r>
          </a:p>
          <a:p>
            <a:pPr lvl="0"/>
            <a:r>
              <a:rPr lang="cs-CZ" dirty="0" smtClean="0"/>
              <a:t>Obcházením cenzury (nic není zakázané, vše je dovoleno)</a:t>
            </a:r>
          </a:p>
          <a:p>
            <a:pPr lvl="0"/>
            <a:r>
              <a:rPr lang="cs-CZ" dirty="0" smtClean="0"/>
              <a:t>Vypínáním svědomí (vypnuté „volání k zodpovědnosti“, mohu dát průchod amorálnosti)</a:t>
            </a:r>
          </a:p>
          <a:p>
            <a:pPr lvl="0"/>
            <a:r>
              <a:rPr lang="cs-CZ" dirty="0" smtClean="0"/>
              <a:t>Nezdrženlivostí, netrpělivostí, rychlostí (nemusím se krotit, ovládat)   </a:t>
            </a:r>
          </a:p>
          <a:p>
            <a:pPr lvl="0"/>
            <a:r>
              <a:rPr lang="cs-CZ" dirty="0" smtClean="0"/>
              <a:t>Zájmem o tabuizované (mohu se zajímat, o co chci)</a:t>
            </a:r>
          </a:p>
          <a:p>
            <a:pPr lvl="0"/>
            <a:r>
              <a:rPr lang="cs-CZ" dirty="0" smtClean="0"/>
              <a:t>Zvýšenou zvědavostí (zvědavost popuštěná z uzdy)</a:t>
            </a:r>
          </a:p>
          <a:p>
            <a:pPr lvl="0"/>
            <a:r>
              <a:rPr lang="cs-CZ" dirty="0" smtClean="0"/>
              <a:t>Pudovým chováním, impulsivním rozhodováním</a:t>
            </a:r>
          </a:p>
          <a:p>
            <a:pPr lvl="0"/>
            <a:r>
              <a:rPr lang="cs-CZ" dirty="0" smtClean="0"/>
              <a:t>Povolením sil „id“ (nevědomí): chování je řízeno puzením ke slasti nebo puzením k destruktivitě (chuť užít si, chuť ubližovat)</a:t>
            </a:r>
          </a:p>
          <a:p>
            <a:pPr lvl="0"/>
            <a:r>
              <a:rPr lang="cs-CZ" dirty="0" smtClean="0"/>
              <a:t>Povolením uzdy exhibicionismu</a:t>
            </a:r>
          </a:p>
          <a:p>
            <a:pPr lvl="0"/>
            <a:r>
              <a:rPr lang="cs-CZ" dirty="0" smtClean="0"/>
              <a:t>Odklonem od „reality“ a útěkem do fantazií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Kyberšikana</a:t>
            </a:r>
            <a:r>
              <a:rPr lang="cs-CZ" dirty="0" smtClean="0"/>
              <a:t> a </a:t>
            </a:r>
            <a:r>
              <a:rPr lang="cs-CZ" dirty="0" err="1" smtClean="0"/>
              <a:t>disinhibice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Kyberšikana</a:t>
            </a:r>
            <a:r>
              <a:rPr lang="cs-CZ" sz="2400" dirty="0" smtClean="0"/>
              <a:t> je usnadněna chováním vyplývajícím z </a:t>
            </a:r>
            <a:r>
              <a:rPr lang="cs-CZ" sz="2400" dirty="0" err="1" smtClean="0"/>
              <a:t>disinhibice</a:t>
            </a:r>
            <a:endParaRPr lang="cs-CZ" sz="2400" dirty="0" smtClean="0"/>
          </a:p>
          <a:p>
            <a:r>
              <a:rPr lang="cs-CZ" sz="2400" dirty="0" smtClean="0"/>
              <a:t>U dospívajících obzvláště rozšířena, neboť k tomuto věku dle </a:t>
            </a:r>
            <a:r>
              <a:rPr lang="cs-CZ" sz="2400" dirty="0" err="1" smtClean="0"/>
              <a:t>Šmahela</a:t>
            </a:r>
            <a:r>
              <a:rPr lang="cs-CZ" sz="2400" dirty="0" smtClean="0"/>
              <a:t> patří též zvýšené odreagování frustrací</a:t>
            </a:r>
          </a:p>
          <a:p>
            <a:r>
              <a:rPr lang="cs-CZ" sz="2400" dirty="0" smtClean="0"/>
              <a:t>Nedostatek sociální opory způsobuje minimálně závažnější emoční důsledky. Poskytuje on-line prostředí dostatečnou sociální podporu?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Solitude</a:t>
            </a:r>
            <a:r>
              <a:rPr lang="cs-CZ" dirty="0" smtClean="0"/>
              <a:t> </a:t>
            </a:r>
            <a:r>
              <a:rPr lang="cs-CZ" dirty="0" smtClean="0">
                <a:hlinkClick r:id="rId2"/>
              </a:rPr>
              <a:t>http://chronicle.com/article/The-End-of </a:t>
            </a:r>
            <a:r>
              <a:rPr lang="cs-CZ" dirty="0" err="1" smtClean="0">
                <a:hlinkClick r:id="rId2"/>
              </a:rPr>
              <a:t>Solitude</a:t>
            </a:r>
            <a:r>
              <a:rPr lang="cs-CZ" dirty="0" smtClean="0">
                <a:hlinkClick r:id="rId2"/>
              </a:rPr>
              <a:t>/3708</a:t>
            </a:r>
            <a:endParaRPr lang="cs-CZ" dirty="0" smtClean="0"/>
          </a:p>
          <a:p>
            <a:r>
              <a:rPr lang="cs-CZ" dirty="0" smtClean="0"/>
              <a:t>Faux </a:t>
            </a:r>
            <a:r>
              <a:rPr lang="cs-CZ" dirty="0" err="1" smtClean="0"/>
              <a:t>Friendship</a:t>
            </a:r>
            <a:r>
              <a:rPr lang="cs-CZ" dirty="0" smtClean="0"/>
              <a:t> </a:t>
            </a:r>
            <a:r>
              <a:rPr lang="cs-CZ" dirty="0" smtClean="0">
                <a:hlinkClick r:id="rId3"/>
              </a:rPr>
              <a:t>http://chronicle.com/article/Faux-Friendship/49308/</a:t>
            </a:r>
            <a:endParaRPr lang="cs-CZ" dirty="0" smtClean="0"/>
          </a:p>
          <a:p>
            <a:r>
              <a:rPr lang="cs-CZ" dirty="0" smtClean="0"/>
              <a:t>William </a:t>
            </a:r>
            <a:r>
              <a:rPr lang="cs-CZ" dirty="0" err="1" smtClean="0"/>
              <a:t>Deresiewicz</a:t>
            </a:r>
            <a:r>
              <a:rPr lang="cs-CZ" dirty="0" smtClean="0"/>
              <a:t>: „…Sociální sítě, jako je třeba </a:t>
            </a:r>
            <a:r>
              <a:rPr lang="cs-CZ" dirty="0" err="1" smtClean="0"/>
              <a:t>Facebook</a:t>
            </a:r>
            <a:r>
              <a:rPr lang="cs-CZ" dirty="0" smtClean="0"/>
              <a:t>, zničily podstatu osobního přátelství…“</a:t>
            </a:r>
          </a:p>
          <a:p>
            <a:r>
              <a:rPr lang="cs-CZ" dirty="0" smtClean="0"/>
              <a:t>Pojem „sdílení“ – hluboká zkušenost x velké množství banalit</a:t>
            </a:r>
          </a:p>
          <a:p>
            <a:r>
              <a:rPr lang="cs-CZ" dirty="0" smtClean="0"/>
              <a:t>Příklad </a:t>
            </a:r>
            <a:r>
              <a:rPr lang="cs-CZ" dirty="0" err="1" smtClean="0"/>
              <a:t>komunikce</a:t>
            </a:r>
            <a:r>
              <a:rPr lang="cs-CZ" dirty="0" smtClean="0"/>
              <a:t> FB převedené do reality </a:t>
            </a:r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skolni.tv</a:t>
            </a:r>
            <a:r>
              <a:rPr lang="cs-CZ" dirty="0" smtClean="0">
                <a:hlinkClick r:id="rId4"/>
              </a:rPr>
              <a:t>/2010/07/</a:t>
            </a:r>
            <a:r>
              <a:rPr lang="cs-CZ" dirty="0" err="1" smtClean="0">
                <a:hlinkClick r:id="rId4"/>
              </a:rPr>
              <a:t>facebook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vs</a:t>
            </a:r>
            <a:r>
              <a:rPr lang="cs-CZ" dirty="0" smtClean="0">
                <a:hlinkClick r:id="rId4"/>
              </a:rPr>
              <a:t>-realita.</a:t>
            </a:r>
            <a:r>
              <a:rPr lang="cs-CZ" dirty="0" err="1" smtClean="0">
                <a:hlinkClick r:id="rId4"/>
              </a:rPr>
              <a:t>html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600" dirty="0" smtClean="0"/>
              <a:t>Doporučení pro rodiče a další dospělé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Zeptat se dětí, jaké komunikační nástroje používají. Pokud je neznám, nechám si je vysvětlit a ukázat.</a:t>
            </a:r>
          </a:p>
          <a:p>
            <a:r>
              <a:rPr lang="cs-CZ" dirty="0" smtClean="0"/>
              <a:t>Zařídit si účet na stejných komunikačních platformách.</a:t>
            </a:r>
          </a:p>
          <a:p>
            <a:r>
              <a:rPr lang="cs-CZ" dirty="0" smtClean="0"/>
              <a:t>Ověření věkových hranic, některé jsou určené jen od určitého věku (13, 15 let).</a:t>
            </a:r>
          </a:p>
          <a:p>
            <a:r>
              <a:rPr lang="cs-CZ" dirty="0" smtClean="0"/>
              <a:t>Zjištění hesla od dítěte. Možnost vložení do zapečetěné obálky, uložení na tajné místo apod.</a:t>
            </a:r>
          </a:p>
          <a:p>
            <a:r>
              <a:rPr lang="cs-CZ" dirty="0" smtClean="0"/>
              <a:t>Ujištění, že nikde jinde dítě svá hesla nesdělilo a že nejsou triviální. Vysvětlit riziko ukradené identity, zničené reputace apod.</a:t>
            </a:r>
          </a:p>
          <a:p>
            <a:r>
              <a:rPr lang="cs-CZ" dirty="0" smtClean="0"/>
              <a:t>Projít si seznam on-line přátel dítěte. Ví dítě kdo se pod kterým </a:t>
            </a:r>
            <a:r>
              <a:rPr lang="cs-CZ" dirty="0" err="1" smtClean="0"/>
              <a:t>nickem</a:t>
            </a:r>
            <a:r>
              <a:rPr lang="cs-CZ" dirty="0" smtClean="0"/>
              <a:t> skrývá? Riziko neznámých lidí, možnost jejich smazání.</a:t>
            </a:r>
          </a:p>
          <a:p>
            <a:r>
              <a:rPr lang="cs-CZ" dirty="0" smtClean="0"/>
              <a:t>Mluvit s dítětem o tom, zda se mu již něco nepěkného na internetu nestalo (odhalení počátku </a:t>
            </a:r>
            <a:r>
              <a:rPr lang="cs-CZ" dirty="0" err="1" smtClean="0"/>
              <a:t>kyberšikany</a:t>
            </a:r>
            <a:r>
              <a:rPr lang="cs-CZ" dirty="0" smtClean="0"/>
              <a:t>).</a:t>
            </a:r>
          </a:p>
          <a:p>
            <a:r>
              <a:rPr lang="cs-CZ" dirty="0" smtClean="0"/>
              <a:t>Mluvit o tom, zda tento pojem zná, zda se to například přihodilo jeho kamarádům, spolužákům apod.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600" dirty="0" smtClean="0"/>
              <a:t>Doporučení pro rodiče a další dospělé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Mluvit s dítětem i o tom, zda někdy někomu přes internet ublížilo. Poukázat na zvýšenou citlivost dětí a dospívajících. Mohlo být zveřejněno i něco, kde nebyl primární záměr ublížit.</a:t>
            </a:r>
          </a:p>
          <a:p>
            <a:r>
              <a:rPr lang="cs-CZ" dirty="0" smtClean="0"/>
              <a:t>Dostat se v rozhovoru i na tématiku sexuálních obsahů na </a:t>
            </a:r>
            <a:r>
              <a:rPr lang="cs-CZ" dirty="0" err="1" smtClean="0"/>
              <a:t>netu</a:t>
            </a:r>
            <a:r>
              <a:rPr lang="cs-CZ" dirty="0" smtClean="0"/>
              <a:t>, možnosti zneužití fotografií apod. </a:t>
            </a:r>
          </a:p>
          <a:p>
            <a:r>
              <a:rPr lang="cs-CZ" dirty="0" smtClean="0"/>
              <a:t>Rizika zneužití webové kamery.</a:t>
            </a:r>
          </a:p>
          <a:p>
            <a:r>
              <a:rPr lang="cs-CZ" dirty="0" smtClean="0"/>
              <a:t>Ověřit si technické zabezpečení domácích počítačů.</a:t>
            </a:r>
          </a:p>
          <a:p>
            <a:r>
              <a:rPr lang="cs-CZ" dirty="0" smtClean="0"/>
              <a:t>Stanovení (domluvení) vlastních rodinných pravidel ohledně využívání počítače, internetu, sociálních sítí včetně stanovení jasných časových hranic.</a:t>
            </a:r>
          </a:p>
          <a:p>
            <a:r>
              <a:rPr lang="cs-CZ" dirty="0" smtClean="0"/>
              <a:t>Umístění počítače – vlastní pokoj dítěte x společný prostor.</a:t>
            </a:r>
          </a:p>
          <a:p>
            <a:r>
              <a:rPr lang="cs-CZ" dirty="0" smtClean="0"/>
              <a:t>Průběžně čas od času sledovat sociální sítě, blogy, apod., na nichž se dítě vyskytuje.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Kowalski</a:t>
            </a:r>
            <a:r>
              <a:rPr lang="cs-CZ" sz="2000" dirty="0" smtClean="0"/>
              <a:t>, </a:t>
            </a:r>
            <a:r>
              <a:rPr lang="cs-CZ" sz="2000" dirty="0" err="1" smtClean="0"/>
              <a:t>Limber</a:t>
            </a:r>
            <a:r>
              <a:rPr lang="cs-CZ" sz="2000" dirty="0" smtClean="0"/>
              <a:t>, </a:t>
            </a:r>
            <a:r>
              <a:rPr lang="cs-CZ" sz="2000" dirty="0" err="1" smtClean="0"/>
              <a:t>Agatston</a:t>
            </a:r>
            <a:r>
              <a:rPr lang="cs-CZ" sz="2000" dirty="0" smtClean="0"/>
              <a:t> (2008). </a:t>
            </a:r>
            <a:r>
              <a:rPr lang="cs-CZ" sz="2000" dirty="0" err="1" smtClean="0"/>
              <a:t>Cyber</a:t>
            </a:r>
            <a:r>
              <a:rPr lang="cs-CZ" sz="2000" dirty="0" smtClean="0"/>
              <a:t> </a:t>
            </a:r>
            <a:r>
              <a:rPr lang="cs-CZ" sz="2000" dirty="0" err="1" smtClean="0"/>
              <a:t>Bullying</a:t>
            </a:r>
            <a:r>
              <a:rPr lang="cs-CZ" sz="2000" dirty="0" smtClean="0"/>
              <a:t>. </a:t>
            </a:r>
            <a:r>
              <a:rPr lang="cs-CZ" sz="2000" dirty="0" err="1" smtClean="0"/>
              <a:t>Blackwell</a:t>
            </a:r>
            <a:r>
              <a:rPr lang="cs-CZ" sz="2000" dirty="0" smtClean="0"/>
              <a:t> </a:t>
            </a:r>
            <a:r>
              <a:rPr lang="cs-CZ" sz="2000" dirty="0" err="1" smtClean="0"/>
              <a:t>Publishing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Lidická, Jana (2009). </a:t>
            </a:r>
            <a:r>
              <a:rPr lang="cs-CZ" sz="2000" dirty="0" err="1" smtClean="0"/>
              <a:t>Kyberšikana</a:t>
            </a:r>
            <a:r>
              <a:rPr lang="cs-CZ" sz="2000" dirty="0" smtClean="0"/>
              <a:t>. Dostupné z </a:t>
            </a:r>
            <a:r>
              <a:rPr lang="cs-CZ" sz="2000" dirty="0" smtClean="0">
                <a:hlinkClick r:id="rId2"/>
              </a:rPr>
              <a:t>http://tarantula.</a:t>
            </a:r>
            <a:r>
              <a:rPr lang="cs-CZ" sz="2000" dirty="0" err="1" smtClean="0">
                <a:hlinkClick r:id="rId2"/>
              </a:rPr>
              <a:t>ruk.cuni.cz</a:t>
            </a:r>
            <a:r>
              <a:rPr lang="cs-CZ" sz="2000" dirty="0" smtClean="0">
                <a:hlinkClick r:id="rId2"/>
              </a:rPr>
              <a:t>/KKP-14-version1-</a:t>
            </a:r>
            <a:r>
              <a:rPr lang="cs-CZ" sz="2000" dirty="0" err="1" smtClean="0">
                <a:hlinkClick r:id="rId2"/>
              </a:rPr>
              <a:t>Lidicka.pdf</a:t>
            </a:r>
            <a:endParaRPr lang="cs-CZ" sz="2000" dirty="0" smtClean="0"/>
          </a:p>
          <a:p>
            <a:r>
              <a:rPr lang="cs-CZ" sz="2000" dirty="0" smtClean="0"/>
              <a:t>Otavová, Mlada (2009). Adolescenti a psychologický kontext </a:t>
            </a:r>
            <a:r>
              <a:rPr lang="cs-CZ" sz="2000" dirty="0" err="1" smtClean="0"/>
              <a:t>kyberšikany</a:t>
            </a:r>
            <a:r>
              <a:rPr lang="cs-CZ" sz="2000" dirty="0" smtClean="0"/>
              <a:t> pohledem obětí. Bakalářská práce FSS MU.</a:t>
            </a:r>
          </a:p>
          <a:p>
            <a:r>
              <a:rPr lang="cs-CZ" sz="2000" dirty="0" smtClean="0"/>
              <a:t>Vybíral, Zbyněk (2002).Výzkum </a:t>
            </a:r>
            <a:r>
              <a:rPr lang="cs-CZ" sz="2000" dirty="0" err="1" smtClean="0"/>
              <a:t>disinhibice</a:t>
            </a:r>
            <a:r>
              <a:rPr lang="cs-CZ" sz="2000" dirty="0" smtClean="0"/>
              <a:t> u mladých uživatelů </a:t>
            </a:r>
            <a:r>
              <a:rPr lang="cs-CZ" sz="2000" dirty="0" err="1" smtClean="0"/>
              <a:t>chatů</a:t>
            </a:r>
            <a:r>
              <a:rPr lang="cs-CZ" sz="2000" dirty="0" smtClean="0"/>
              <a:t>. Sborník Děti, mládež a rodiny. Brno: </a:t>
            </a:r>
            <a:r>
              <a:rPr lang="cs-CZ" sz="2000" dirty="0" err="1" smtClean="0"/>
              <a:t>Barrister</a:t>
            </a:r>
            <a:r>
              <a:rPr lang="cs-CZ" sz="2000" dirty="0" smtClean="0"/>
              <a:t>&amp;</a:t>
            </a:r>
            <a:r>
              <a:rPr lang="cs-CZ" sz="2000" dirty="0" err="1" smtClean="0"/>
              <a:t>Principal</a:t>
            </a:r>
            <a:r>
              <a:rPr lang="cs-CZ" sz="2000" dirty="0" smtClean="0"/>
              <a:t>, strany 275 – 288.</a:t>
            </a:r>
          </a:p>
          <a:p>
            <a:pPr lvl="0">
              <a:defRPr/>
            </a:pPr>
            <a:r>
              <a:rPr lang="cs-CZ" sz="2000" dirty="0" smtClean="0">
                <a:hlinkClick r:id="rId3"/>
              </a:rPr>
              <a:t>http://www.</a:t>
            </a:r>
            <a:r>
              <a:rPr lang="cs-CZ" sz="2000" dirty="0" err="1" smtClean="0">
                <a:hlinkClick r:id="rId3"/>
              </a:rPr>
              <a:t>youtube.com</a:t>
            </a:r>
            <a:r>
              <a:rPr lang="cs-CZ" sz="2000" dirty="0" smtClean="0">
                <a:hlinkClick r:id="rId3"/>
              </a:rPr>
              <a:t>/</a:t>
            </a:r>
            <a:r>
              <a:rPr lang="cs-CZ" sz="2000" dirty="0" err="1" smtClean="0">
                <a:hlinkClick r:id="rId3"/>
              </a:rPr>
              <a:t>watch</a:t>
            </a:r>
            <a:r>
              <a:rPr lang="cs-CZ" sz="2000" dirty="0" smtClean="0">
                <a:hlinkClick r:id="rId3"/>
              </a:rPr>
              <a:t>?v=HPPj6viIBmU</a:t>
            </a:r>
            <a:endParaRPr lang="cs-CZ" sz="2000" dirty="0" smtClean="0"/>
          </a:p>
          <a:p>
            <a:pPr lvl="0">
              <a:defRPr/>
            </a:pPr>
            <a:r>
              <a:rPr lang="cs-CZ" sz="2000" dirty="0" smtClean="0">
                <a:hlinkClick r:id="rId4"/>
              </a:rPr>
              <a:t>http://www.</a:t>
            </a:r>
            <a:r>
              <a:rPr lang="cs-CZ" sz="2000" dirty="0" err="1" smtClean="0">
                <a:hlinkClick r:id="rId4"/>
              </a:rPr>
              <a:t>youtube.com</a:t>
            </a:r>
            <a:r>
              <a:rPr lang="cs-CZ" sz="2000" dirty="0" smtClean="0">
                <a:hlinkClick r:id="rId4"/>
              </a:rPr>
              <a:t>/</a:t>
            </a:r>
            <a:r>
              <a:rPr lang="cs-CZ" sz="2000" dirty="0" err="1" smtClean="0">
                <a:hlinkClick r:id="rId4"/>
              </a:rPr>
              <a:t>watch</a:t>
            </a:r>
            <a:r>
              <a:rPr lang="cs-CZ" sz="2000" dirty="0" smtClean="0">
                <a:hlinkClick r:id="rId4"/>
              </a:rPr>
              <a:t>?v=3GJOVPjhXMY</a:t>
            </a:r>
            <a:endParaRPr lang="cs-CZ" sz="2000" dirty="0" smtClean="0"/>
          </a:p>
          <a:p>
            <a:r>
              <a:rPr lang="cs-CZ" sz="2000" dirty="0" smtClean="0">
                <a:hlinkClick r:id="rId5"/>
              </a:rPr>
              <a:t>http://www.</a:t>
            </a:r>
            <a:r>
              <a:rPr lang="cs-CZ" sz="2000" dirty="0" err="1" smtClean="0">
                <a:hlinkClick r:id="rId5"/>
              </a:rPr>
              <a:t>ryanpatrickhalligan.com</a:t>
            </a:r>
            <a:r>
              <a:rPr lang="cs-CZ" sz="2000" dirty="0" smtClean="0">
                <a:hlinkClick r:id="rId5"/>
              </a:rPr>
              <a:t>/</a:t>
            </a:r>
            <a:endParaRPr lang="cs-CZ" sz="2000" dirty="0" smtClean="0"/>
          </a:p>
          <a:p>
            <a:r>
              <a:rPr lang="cs-CZ" sz="2000" dirty="0" smtClean="0">
                <a:hlinkClick r:id="rId6"/>
              </a:rPr>
              <a:t>http://chronicle.com/article/The-End-of </a:t>
            </a:r>
            <a:r>
              <a:rPr lang="cs-CZ" sz="2000" dirty="0" err="1" smtClean="0">
                <a:hlinkClick r:id="rId6"/>
              </a:rPr>
              <a:t>Solitude</a:t>
            </a:r>
            <a:r>
              <a:rPr lang="cs-CZ" sz="2000" dirty="0" smtClean="0">
                <a:hlinkClick r:id="rId6"/>
              </a:rPr>
              <a:t>/3708</a:t>
            </a:r>
            <a:endParaRPr lang="cs-CZ" sz="2000" dirty="0" smtClean="0"/>
          </a:p>
          <a:p>
            <a:r>
              <a:rPr lang="cs-CZ" sz="2000" dirty="0" smtClean="0">
                <a:hlinkClick r:id="rId7"/>
              </a:rPr>
              <a:t>http://chronicle.com/article/Faux-Friendship/49308/</a:t>
            </a:r>
            <a:endParaRPr lang="cs-CZ" sz="2000" dirty="0" smtClean="0"/>
          </a:p>
          <a:p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Děkuji za pozornost!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</a:t>
            </a:r>
            <a:r>
              <a:rPr lang="cs-CZ" dirty="0" err="1" smtClean="0"/>
              <a:t>kyberšikana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trýznění, hrozby, obtěžování, ponižování, ztrapňování a další útoky pomocí internetu, interaktivních a digitálních technologií nebo mobilních telefonů</a:t>
            </a:r>
          </a:p>
          <a:p>
            <a:r>
              <a:rPr lang="cs-CZ" dirty="0" smtClean="0"/>
              <a:t>aspekt věku – v USA pouze děti a mladiství, obdobné chování v dospělosti je řazeno do jiných kategorií</a:t>
            </a:r>
          </a:p>
          <a:p>
            <a:r>
              <a:rPr lang="cs-CZ" dirty="0" smtClean="0"/>
              <a:t>probíhá opakovaně, obsahuje psychické násilí, je záměrná  (může se objevit jednorázový akt s dlouhodobým dopadem)</a:t>
            </a:r>
          </a:p>
          <a:p>
            <a:r>
              <a:rPr lang="cs-CZ" dirty="0" smtClean="0"/>
              <a:t>20%-30% mladistvých se s nějakou formou setkalo v roli oběti, 15%-20% přiznává zneužití technologie k ubližování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Nejčastější projevy </a:t>
            </a:r>
            <a:r>
              <a:rPr lang="cs-CZ" sz="3200" dirty="0" err="1" smtClean="0"/>
              <a:t>kyberšikany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18697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Zasílání SMS s výhrůžkami, nenávistným či obscénním obsahem</a:t>
            </a:r>
          </a:p>
          <a:p>
            <a:r>
              <a:rPr lang="cs-CZ" dirty="0" smtClean="0"/>
              <a:t>Obtěžování prostřednictvím e-mailu</a:t>
            </a:r>
          </a:p>
          <a:p>
            <a:r>
              <a:rPr lang="cs-CZ" dirty="0" smtClean="0"/>
              <a:t>Obtěžování prostřednictvím Instant </a:t>
            </a:r>
            <a:r>
              <a:rPr lang="cs-CZ" dirty="0" err="1" smtClean="0"/>
              <a:t>Messangerů</a:t>
            </a:r>
            <a:r>
              <a:rPr lang="cs-CZ" dirty="0" smtClean="0"/>
              <a:t> – ICQ, </a:t>
            </a:r>
            <a:r>
              <a:rPr lang="cs-CZ" dirty="0" err="1" smtClean="0"/>
              <a:t>Skype</a:t>
            </a:r>
            <a:r>
              <a:rPr lang="cs-CZ" dirty="0" smtClean="0"/>
              <a:t>, </a:t>
            </a:r>
            <a:r>
              <a:rPr lang="cs-CZ" dirty="0" err="1" smtClean="0"/>
              <a:t>Miranda</a:t>
            </a:r>
            <a:r>
              <a:rPr lang="cs-CZ" dirty="0" smtClean="0"/>
              <a:t>, </a:t>
            </a:r>
            <a:r>
              <a:rPr lang="cs-CZ" dirty="0" err="1" smtClean="0"/>
              <a:t>Yahoo</a:t>
            </a:r>
            <a:r>
              <a:rPr lang="cs-CZ" dirty="0" smtClean="0"/>
              <a:t> m.)</a:t>
            </a:r>
          </a:p>
          <a:p>
            <a:r>
              <a:rPr lang="cs-CZ" dirty="0" smtClean="0"/>
              <a:t>Blogy, webové stránky – zveřejnění hanlivého obsahu týkajícího se oběti</a:t>
            </a:r>
          </a:p>
          <a:p>
            <a:r>
              <a:rPr lang="cs-CZ" dirty="0" smtClean="0"/>
              <a:t>Rozesílání obrázků, videí či odkazů na ně s cílem uškodit oběti </a:t>
            </a:r>
          </a:p>
          <a:p>
            <a:r>
              <a:rPr lang="cs-CZ" dirty="0" smtClean="0"/>
              <a:t>Internetové ankety – O nejhnusnějšího kluka školy apod.</a:t>
            </a:r>
          </a:p>
          <a:p>
            <a:r>
              <a:rPr lang="cs-CZ" dirty="0" smtClean="0"/>
              <a:t>Převzetí identity oběti (pouze </a:t>
            </a:r>
            <a:r>
              <a:rPr lang="cs-CZ" dirty="0" err="1" smtClean="0"/>
              <a:t>nick</a:t>
            </a:r>
            <a:r>
              <a:rPr lang="cs-CZ" dirty="0" smtClean="0"/>
              <a:t>, fotka, nebo komplexněji ukradením hesla apod.)</a:t>
            </a:r>
          </a:p>
          <a:p>
            <a:r>
              <a:rPr lang="cs-CZ" dirty="0" smtClean="0"/>
              <a:t>Zasílání nevyžádaných mailů obvykle s problematickým obsahem (přihlášení do skupin, odebírání pornografického materiálu apod.)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Kyberšikana</a:t>
            </a:r>
            <a:r>
              <a:rPr lang="cs-CZ" dirty="0" smtClean="0"/>
              <a:t>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šikanování: </a:t>
            </a:r>
          </a:p>
          <a:p>
            <a:pPr lvl="1"/>
            <a:r>
              <a:rPr lang="cs-CZ" dirty="0" smtClean="0"/>
              <a:t>zasílání zpráv oběti </a:t>
            </a:r>
          </a:p>
          <a:p>
            <a:pPr lvl="1"/>
            <a:r>
              <a:rPr lang="cs-CZ" dirty="0" smtClean="0"/>
              <a:t>rozšiřování hanlivého obsahu o oběti (případně obsahu, který oběť i vytvořila, ale nebyl určen ke zveřejnění)</a:t>
            </a:r>
          </a:p>
          <a:p>
            <a:pPr lvl="1"/>
            <a:r>
              <a:rPr lang="cs-CZ" dirty="0" smtClean="0"/>
              <a:t>ukradená identita</a:t>
            </a:r>
          </a:p>
          <a:p>
            <a:r>
              <a:rPr lang="cs-CZ" dirty="0" smtClean="0"/>
              <a:t>Kombinace s klasickou šikanou</a:t>
            </a:r>
          </a:p>
          <a:p>
            <a:r>
              <a:rPr lang="cs-CZ" dirty="0" smtClean="0"/>
              <a:t>Anonymita působce – ví oběť, kdo stojí za šikanováním? Cca 40% neví a uvádí to jako velmi trýznivý aspekt, obzvlášť když podezírá někoho z blízkého okolí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/>
          <a:lstStyle/>
          <a:p>
            <a:r>
              <a:rPr lang="cs-CZ" dirty="0" smtClean="0"/>
              <a:t>Star </a:t>
            </a:r>
            <a:r>
              <a:rPr lang="cs-CZ" dirty="0" err="1" smtClean="0"/>
              <a:t>wars</a:t>
            </a:r>
            <a:r>
              <a:rPr lang="cs-CZ" dirty="0" smtClean="0"/>
              <a:t> </a:t>
            </a:r>
            <a:r>
              <a:rPr lang="cs-CZ" dirty="0" err="1" smtClean="0"/>
              <a:t>kid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5832648" cy="2448272"/>
          </a:xfrm>
        </p:spPr>
        <p:txBody>
          <a:bodyPr>
            <a:noAutofit/>
          </a:bodyPr>
          <a:lstStyle/>
          <a:p>
            <a:r>
              <a:rPr lang="cs-CZ" sz="2000" dirty="0" smtClean="0"/>
              <a:t>první celosvětově rozšířený příběh </a:t>
            </a:r>
            <a:r>
              <a:rPr lang="cs-CZ" sz="2000" dirty="0" err="1" smtClean="0"/>
              <a:t>kyberšikany</a:t>
            </a:r>
            <a:endParaRPr lang="cs-CZ" sz="2000" dirty="0" smtClean="0"/>
          </a:p>
          <a:p>
            <a:r>
              <a:rPr lang="cs-CZ" sz="2000" dirty="0" smtClean="0"/>
              <a:t>rok 2002/2003, kanadský chlapec </a:t>
            </a:r>
            <a:r>
              <a:rPr lang="cs-CZ" sz="2000" dirty="0" err="1" smtClean="0"/>
              <a:t>Ghyslain</a:t>
            </a:r>
            <a:r>
              <a:rPr lang="cs-CZ" sz="2000" dirty="0" smtClean="0"/>
              <a:t> </a:t>
            </a:r>
            <a:r>
              <a:rPr lang="cs-CZ" sz="2000" dirty="0" err="1" smtClean="0"/>
              <a:t>Raza</a:t>
            </a:r>
            <a:endParaRPr lang="cs-CZ" sz="2000" dirty="0" smtClean="0"/>
          </a:p>
          <a:p>
            <a:r>
              <a:rPr lang="cs-CZ" sz="2000" dirty="0" smtClean="0"/>
              <a:t>domácí videonahrávka, na níž ztvárňuje oblíbeného hrdinu z Hvězdných válek, odkrývá jeho nemotornost, nadváhu apod., ukradena spolužáky a zveřejněna na internetu</a:t>
            </a:r>
          </a:p>
        </p:txBody>
      </p:sp>
      <p:pic>
        <p:nvPicPr>
          <p:cNvPr id="4" name="Obrázek 3" descr="star-wars-kid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260648"/>
            <a:ext cx="2887450" cy="3240360"/>
          </a:xfrm>
          <a:prstGeom prst="rect">
            <a:avLst/>
          </a:prstGeom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323528" y="3645024"/>
            <a:ext cx="7239000" cy="26642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stala se nečekaným hitem, několik milionů stáhnutí, mnoho nelichotivých komentářů, nápodob, sestřihů…, parodováno i v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South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Park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chlapec se zhroutil, dlouhodobá léčba, opakované hospitalizace v psychiatrické léčebně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http://www.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youtube.com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/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watch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?v=HPPj6viIBmU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http://www.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youtube.com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/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watch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?v=3GJOVPjhXMY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r>
              <a:rPr lang="cs-CZ" sz="3200" dirty="0" err="1" smtClean="0"/>
              <a:t>Ryan</a:t>
            </a:r>
            <a:r>
              <a:rPr lang="cs-CZ" sz="3200" dirty="0" smtClean="0"/>
              <a:t> </a:t>
            </a:r>
            <a:r>
              <a:rPr lang="cs-CZ" sz="3200" dirty="0" err="1" smtClean="0"/>
              <a:t>patrick</a:t>
            </a:r>
            <a:r>
              <a:rPr lang="cs-CZ" sz="3200" dirty="0" smtClean="0"/>
              <a:t> </a:t>
            </a:r>
            <a:r>
              <a:rPr lang="cs-CZ" sz="3200" dirty="0" err="1" smtClean="0"/>
              <a:t>halligan</a:t>
            </a:r>
            <a:r>
              <a:rPr lang="cs-CZ" sz="3200" dirty="0" smtClean="0"/>
              <a:t> (1989-2003)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5122912" cy="2808312"/>
          </a:xfrm>
        </p:spPr>
        <p:txBody>
          <a:bodyPr>
            <a:noAutofit/>
          </a:bodyPr>
          <a:lstStyle/>
          <a:p>
            <a:r>
              <a:rPr lang="cs-CZ" sz="2000" dirty="0" smtClean="0">
                <a:hlinkClick r:id="rId2"/>
              </a:rPr>
              <a:t>http://www.</a:t>
            </a:r>
            <a:r>
              <a:rPr lang="cs-CZ" sz="2000" dirty="0" err="1" smtClean="0">
                <a:hlinkClick r:id="rId2"/>
              </a:rPr>
              <a:t>ryanpatrickhalligan.com</a:t>
            </a:r>
            <a:r>
              <a:rPr lang="cs-CZ" sz="2000" dirty="0" smtClean="0">
                <a:hlinkClick r:id="rId2"/>
              </a:rPr>
              <a:t>/</a:t>
            </a:r>
            <a:endParaRPr lang="cs-CZ" sz="2000" dirty="0" smtClean="0"/>
          </a:p>
          <a:p>
            <a:pPr>
              <a:spcBef>
                <a:spcPts val="1800"/>
              </a:spcBef>
            </a:pPr>
            <a:r>
              <a:rPr lang="cs-CZ" sz="2200" dirty="0" smtClean="0"/>
              <a:t>zřejmě první oběť </a:t>
            </a:r>
            <a:r>
              <a:rPr lang="cs-CZ" sz="2200" dirty="0" err="1" smtClean="0"/>
              <a:t>kyberšikany</a:t>
            </a:r>
            <a:r>
              <a:rPr lang="cs-CZ" sz="2200" dirty="0" smtClean="0"/>
              <a:t>, která spáchala sebevraždu (7. 10. 2003)</a:t>
            </a:r>
          </a:p>
          <a:p>
            <a:r>
              <a:rPr lang="cs-CZ" sz="2200" dirty="0" smtClean="0"/>
              <a:t>nepopulární ve třídě, nešťastné zamilování</a:t>
            </a:r>
          </a:p>
          <a:p>
            <a:r>
              <a:rPr lang="cs-CZ" sz="2200" dirty="0" smtClean="0"/>
              <a:t>zveřejnění obsahu milostného chatu a následného odmítnutí</a:t>
            </a:r>
          </a:p>
        </p:txBody>
      </p:sp>
      <p:pic>
        <p:nvPicPr>
          <p:cNvPr id="4" name="Obrázek 3" descr="RyanHallig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1196752"/>
            <a:ext cx="3326037" cy="3027441"/>
          </a:xfrm>
          <a:prstGeom prst="rect">
            <a:avLst/>
          </a:prstGeom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4293096"/>
            <a:ext cx="7239000" cy="237626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velký popud veřejnosti zabývat se touto tématikou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angažovaní rodiče, zajímali se, jak syn tráví svůj volný čas, měli hesla k jeho účtům, apod.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Proč je </a:t>
            </a:r>
            <a:r>
              <a:rPr lang="cs-CZ" sz="2800" dirty="0" err="1" smtClean="0"/>
              <a:t>kyberšikana</a:t>
            </a:r>
            <a:r>
              <a:rPr lang="cs-CZ" sz="2800" dirty="0" smtClean="0"/>
              <a:t> tak nebezpečná?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Může ji provádět každý bez toho, že by stál tváří v tvář své oběti. „…Nepotřebujete být silní ani rychlí, stačí obyčejný mobil či počítač a ochota zastrašovat či ubližovat…“ (King, 2006)</a:t>
            </a:r>
          </a:p>
          <a:p>
            <a:r>
              <a:rPr lang="cs-CZ" dirty="0" smtClean="0"/>
              <a:t>Všudypřítomná 24 hodin denně, 7 dní v týdnu, 12 měsíců v roce, není před ní úniku.</a:t>
            </a:r>
          </a:p>
          <a:p>
            <a:r>
              <a:rPr lang="cs-CZ" dirty="0" smtClean="0"/>
              <a:t>Změna mobilů, účtů, e-</a:t>
            </a:r>
            <a:r>
              <a:rPr lang="cs-CZ" dirty="0" err="1" smtClean="0"/>
              <a:t>mailových</a:t>
            </a:r>
            <a:r>
              <a:rPr lang="cs-CZ" dirty="0" smtClean="0"/>
              <a:t> adres</a:t>
            </a:r>
          </a:p>
          <a:p>
            <a:r>
              <a:rPr lang="cs-CZ" dirty="0" smtClean="0"/>
              <a:t>Extrém - změna jména při dosažení plnoletosti</a:t>
            </a:r>
          </a:p>
          <a:p>
            <a:r>
              <a:rPr lang="cs-CZ" dirty="0" smtClean="0"/>
              <a:t>Problematika elektronické stopy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Efekt </a:t>
            </a:r>
            <a:r>
              <a:rPr lang="cs-CZ" sz="2800" dirty="0" err="1" smtClean="0"/>
              <a:t>disinhibice</a:t>
            </a:r>
            <a:r>
              <a:rPr lang="cs-CZ" sz="2800" dirty="0" smtClean="0"/>
              <a:t> v on-line prostředí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Disinhibice</a:t>
            </a:r>
            <a:r>
              <a:rPr lang="cs-CZ" dirty="0" smtClean="0"/>
              <a:t> v komunikaci - odložení zábran a skrupulí, ztráta nebo překonání nesmělosti, plachosti a ostychu. Jev známý při intoxikaci alkoholem, apod.</a:t>
            </a:r>
          </a:p>
          <a:p>
            <a:r>
              <a:rPr lang="cs-CZ" dirty="0" smtClean="0"/>
              <a:t>V extrémních podobách může jít o obcházení tabu a zákazů, tedy o jistou </a:t>
            </a:r>
            <a:r>
              <a:rPr lang="cs-CZ" dirty="0" err="1" smtClean="0"/>
              <a:t>odvázanost</a:t>
            </a:r>
            <a:r>
              <a:rPr lang="cs-CZ" dirty="0" smtClean="0"/>
              <a:t> či nevázanost na normy.</a:t>
            </a:r>
          </a:p>
          <a:p>
            <a:r>
              <a:rPr lang="cs-CZ" dirty="0" err="1" smtClean="0"/>
              <a:t>Disinhibice</a:t>
            </a:r>
            <a:r>
              <a:rPr lang="cs-CZ" dirty="0" smtClean="0"/>
              <a:t> jako jev je neutrální, může mít pozitivní i negativní důsledky. Pozitivní konotace zahrnují slova jako otevřený, uvolněný, smělý, bez zábran.</a:t>
            </a:r>
          </a:p>
          <a:p>
            <a:r>
              <a:rPr lang="cs-CZ" dirty="0" err="1" smtClean="0"/>
              <a:t>Disinhibice</a:t>
            </a:r>
            <a:r>
              <a:rPr lang="cs-CZ" dirty="0" smtClean="0"/>
              <a:t>, kterou můžeme sledovat při internetové komunikaci jak v e-mailech, tak na </a:t>
            </a:r>
            <a:r>
              <a:rPr lang="cs-CZ" dirty="0" err="1" smtClean="0"/>
              <a:t>chatech</a:t>
            </a:r>
            <a:r>
              <a:rPr lang="cs-CZ" dirty="0" smtClean="0"/>
              <a:t>,</a:t>
            </a:r>
            <a:r>
              <a:rPr lang="cs-CZ" i="1" dirty="0" smtClean="0"/>
              <a:t> </a:t>
            </a:r>
            <a:r>
              <a:rPr lang="cs-CZ" dirty="0" smtClean="0"/>
              <a:t>je nejzjevnější a nejspecifičtější znak elektronické komunikace (</a:t>
            </a:r>
            <a:r>
              <a:rPr lang="cs-CZ" dirty="0" err="1" smtClean="0"/>
              <a:t>Šmahel</a:t>
            </a:r>
            <a:r>
              <a:rPr lang="cs-CZ" dirty="0" smtClean="0"/>
              <a:t>, 2002, Dušková, Vaculík 2002, Vybíral, 2001).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Faktory </a:t>
            </a:r>
            <a:r>
              <a:rPr lang="cs-CZ" sz="2800" dirty="0" err="1" smtClean="0"/>
              <a:t>desinhibice</a:t>
            </a:r>
            <a:r>
              <a:rPr lang="cs-CZ" sz="2800" dirty="0" smtClean="0"/>
              <a:t> dle </a:t>
            </a:r>
            <a:r>
              <a:rPr lang="cs-CZ" sz="2800" dirty="0" err="1" smtClean="0"/>
              <a:t>sulera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anonymita (druhý neví, kdo jsem, já tedy mohu skrýt svou identitu)</a:t>
            </a:r>
          </a:p>
          <a:p>
            <a:pPr lvl="0"/>
            <a:r>
              <a:rPr lang="cs-CZ" dirty="0" smtClean="0"/>
              <a:t>neviditelnost (druhý nemůže vidět, jak vypadám, jak se tvářím)</a:t>
            </a:r>
          </a:p>
          <a:p>
            <a:pPr lvl="0"/>
            <a:r>
              <a:rPr lang="cs-CZ" dirty="0" err="1" smtClean="0"/>
              <a:t>asynchronicita</a:t>
            </a:r>
            <a:r>
              <a:rPr lang="cs-CZ" dirty="0" smtClean="0"/>
              <a:t> komunikace (reakci si mohu promyslet, protože ji mohu odložit, není nutné reagovat ihned)</a:t>
            </a:r>
          </a:p>
          <a:p>
            <a:pPr lvl="0"/>
            <a:r>
              <a:rPr lang="cs-CZ" dirty="0" smtClean="0"/>
              <a:t>solipsistické introjekce (vše je v podstatě v mé hlavě, vytvářím si fantazie o tom, jak druhý vypadá, jak zní jeho hlas, takže si vytvářím fantazijní, nereálný svět)</a:t>
            </a:r>
          </a:p>
          <a:p>
            <a:pPr lvl="0"/>
            <a:r>
              <a:rPr lang="cs-CZ" dirty="0" smtClean="0"/>
              <a:t>neutralizace statusu (stává se vedlejším a nepodstatným, jaké postavení v reálném světě má on-line komunikující)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226</TotalTime>
  <Words>1062</Words>
  <Application>Microsoft Office PowerPoint</Application>
  <PresentationFormat>Předvádění na obrazovce (4:3)</PresentationFormat>
  <Paragraphs>105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Trebuchet MS</vt:lpstr>
      <vt:lpstr>Wingdings</vt:lpstr>
      <vt:lpstr>Wingdings 2</vt:lpstr>
      <vt:lpstr>Bohatý</vt:lpstr>
      <vt:lpstr>KyberŠikana</vt:lpstr>
      <vt:lpstr>Co je to kyberšikana</vt:lpstr>
      <vt:lpstr>Nejčastější projevy kyberšikany</vt:lpstr>
      <vt:lpstr>Kyberšikana obecně</vt:lpstr>
      <vt:lpstr>Star wars kid</vt:lpstr>
      <vt:lpstr>Ryan patrick halligan (1989-2003)</vt:lpstr>
      <vt:lpstr>Proč je kyberšikana tak nebezpečná?</vt:lpstr>
      <vt:lpstr>Efekt disinhibice v on-line prostředí</vt:lpstr>
      <vt:lpstr>Faktory desinhibice dle sulera</vt:lpstr>
      <vt:lpstr>Projevy disinhibice dle vybírala</vt:lpstr>
      <vt:lpstr>Kyberšikana a disinhibice</vt:lpstr>
      <vt:lpstr>Sociální sítě</vt:lpstr>
      <vt:lpstr>Doporučení pro rodiče a další dospělé</vt:lpstr>
      <vt:lpstr>Doporučení pro rodiče a další dospělé</vt:lpstr>
      <vt:lpstr>Zdroje</vt:lpstr>
      <vt:lpstr> Děkuji za pozornost!</vt:lpstr>
    </vt:vector>
  </TitlesOfParts>
  <Company>Pedagogická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KyberŠikana</dc:title>
  <dc:creator>Your User Name</dc:creator>
  <cp:lastModifiedBy>Hewlett-Packard Company</cp:lastModifiedBy>
  <cp:revision>24</cp:revision>
  <dcterms:created xsi:type="dcterms:W3CDTF">2010-10-19T15:44:47Z</dcterms:created>
  <dcterms:modified xsi:type="dcterms:W3CDTF">2017-10-13T17:49:21Z</dcterms:modified>
</cp:coreProperties>
</file>