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02" r:id="rId2"/>
    <p:sldId id="256" r:id="rId3"/>
    <p:sldId id="306" r:id="rId4"/>
    <p:sldId id="307" r:id="rId5"/>
    <p:sldId id="330" r:id="rId6"/>
    <p:sldId id="331" r:id="rId7"/>
    <p:sldId id="312" r:id="rId8"/>
    <p:sldId id="313" r:id="rId9"/>
    <p:sldId id="303" r:id="rId10"/>
    <p:sldId id="315" r:id="rId11"/>
    <p:sldId id="314" r:id="rId12"/>
    <p:sldId id="311" r:id="rId13"/>
    <p:sldId id="304" r:id="rId14"/>
    <p:sldId id="321" r:id="rId15"/>
    <p:sldId id="318" r:id="rId16"/>
    <p:sldId id="310" r:id="rId17"/>
    <p:sldId id="322" r:id="rId18"/>
    <p:sldId id="323" r:id="rId19"/>
    <p:sldId id="324" r:id="rId20"/>
    <p:sldId id="281" r:id="rId21"/>
    <p:sldId id="326" r:id="rId22"/>
    <p:sldId id="316" r:id="rId23"/>
    <p:sldId id="282" r:id="rId24"/>
    <p:sldId id="283" r:id="rId25"/>
    <p:sldId id="317" r:id="rId26"/>
    <p:sldId id="257" r:id="rId27"/>
    <p:sldId id="284" r:id="rId28"/>
    <p:sldId id="258" r:id="rId29"/>
    <p:sldId id="259" r:id="rId30"/>
    <p:sldId id="289" r:id="rId31"/>
    <p:sldId id="288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19" r:id="rId45"/>
    <p:sldId id="328" r:id="rId46"/>
    <p:sldId id="320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8281" autoAdjust="0"/>
  </p:normalViewPr>
  <p:slideViewPr>
    <p:cSldViewPr>
      <p:cViewPr varScale="1">
        <p:scale>
          <a:sx n="108" d="100"/>
          <a:sy n="108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jako složitá skládačka</a:t>
            </a:r>
            <a:endParaRPr lang="cs-CZ" dirty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0" r="6200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72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3200" dirty="0" smtClean="0"/>
              <a:t>Osobnost jako složitá skládačka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Nekonzistence mezi různými systémy</a:t>
            </a:r>
          </a:p>
          <a:p>
            <a:endParaRPr lang="cs-CZ" sz="2400" dirty="0" smtClean="0"/>
          </a:p>
          <a:p>
            <a:r>
              <a:rPr lang="cs-CZ" sz="2400" dirty="0" smtClean="0"/>
              <a:t>Komplikovanost celého systému – neznáme všechny vstupní údaje (fyziologie mozku, podíl dědičnosti, výchovy a vůle na utváření osobnosti, kauzalita mezi tělesným a duševním)</a:t>
            </a:r>
          </a:p>
          <a:p>
            <a:endParaRPr lang="cs-CZ" sz="2400" dirty="0" smtClean="0"/>
          </a:p>
          <a:p>
            <a:r>
              <a:rPr lang="cs-CZ" sz="2400" dirty="0" smtClean="0"/>
              <a:t>Nemožnost předpovědět, kdy, proč, za jakých okolností člověk jedná, jak jedná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8332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Psychologie osobnosti – </a:t>
            </a:r>
            <a:r>
              <a:rPr lang="cs-CZ" sz="3200" dirty="0" err="1" smtClean="0"/>
              <a:t>Mission</a:t>
            </a:r>
            <a:r>
              <a:rPr lang="cs-CZ" sz="3200" dirty="0" smtClean="0"/>
              <a:t> </a:t>
            </a:r>
            <a:r>
              <a:rPr lang="cs-CZ" sz="3200" dirty="0" err="1" smtClean="0"/>
              <a:t>impossible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Tři otázky psychologie osobnosti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1. Co?</a:t>
            </a:r>
          </a:p>
          <a:p>
            <a:r>
              <a:rPr lang="cs-CZ" sz="2400" dirty="0" smtClean="0"/>
              <a:t>2. Jak?</a:t>
            </a:r>
          </a:p>
          <a:p>
            <a:r>
              <a:rPr lang="cs-CZ" sz="2400" dirty="0" smtClean="0"/>
              <a:t>3. Proč?</a:t>
            </a:r>
          </a:p>
          <a:p>
            <a:endParaRPr lang="cs-CZ" sz="2400" dirty="0" smtClean="0"/>
          </a:p>
          <a:p>
            <a:r>
              <a:rPr lang="cs-CZ" sz="2400" dirty="0" smtClean="0"/>
              <a:t>Zahlcení různými odpověďmi</a:t>
            </a:r>
          </a:p>
          <a:p>
            <a:r>
              <a:rPr lang="cs-CZ" sz="2400" dirty="0" smtClean="0"/>
              <a:t>Nelze vše zaráz – hledat šablonu,  čočku, vzorec, algoritmus, mapu, postup, které nás zorientuje a zaměří – </a:t>
            </a:r>
            <a:r>
              <a:rPr lang="cs-CZ" sz="2400" b="1" dirty="0" smtClean="0"/>
              <a:t>základní paradigma v psychologii osobnosti</a:t>
            </a:r>
          </a:p>
        </p:txBody>
      </p:sp>
    </p:spTree>
    <p:extLst>
      <p:ext uri="{BB962C8B-B14F-4D97-AF65-F5344CB8AC3E}">
        <p14:creationId xmlns:p14="http://schemas.microsoft.com/office/powerpoint/2010/main" val="2931783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Psychologie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dirty="0" smtClean="0"/>
              <a:t>Dvě rozdílné cesty:</a:t>
            </a:r>
          </a:p>
          <a:p>
            <a:endParaRPr lang="cs-CZ" altLang="cs-CZ" sz="2000" b="1" dirty="0" smtClean="0"/>
          </a:p>
          <a:p>
            <a:r>
              <a:rPr lang="cs-CZ" altLang="cs-CZ" sz="1800" b="1" dirty="0" smtClean="0"/>
              <a:t>zkoumání jednotlivých složek osobnosti: temperament, charakter, sebepojetí, motivace</a:t>
            </a:r>
            <a:r>
              <a:rPr lang="cs-CZ" altLang="cs-CZ" sz="2000" b="1" dirty="0" smtClean="0"/>
              <a:t>…</a:t>
            </a:r>
          </a:p>
          <a:p>
            <a:endParaRPr lang="cs-CZ" altLang="cs-CZ" sz="1800" b="1" dirty="0" smtClean="0"/>
          </a:p>
          <a:p>
            <a:pPr marL="0" indent="0">
              <a:buNone/>
            </a:pPr>
            <a:r>
              <a:rPr lang="cs-CZ" altLang="cs-CZ" sz="1800" b="1" dirty="0" smtClean="0"/>
              <a:t>DRUHÁ CESTA JE PRO NÁS:</a:t>
            </a:r>
            <a:endParaRPr lang="cs-CZ" altLang="cs-CZ" sz="1800" b="1" dirty="0"/>
          </a:p>
          <a:p>
            <a:r>
              <a:rPr lang="cs-CZ" altLang="cs-CZ" sz="1800" b="1" dirty="0" smtClean="0"/>
              <a:t>pohled na osobnost prostřednictvím 3 základních směrů a koncepcí různých autorů:</a:t>
            </a:r>
          </a:p>
          <a:p>
            <a:pPr lvl="2"/>
            <a:r>
              <a:rPr lang="cs-CZ" altLang="cs-CZ" sz="1800" b="1" dirty="0" smtClean="0"/>
              <a:t>behaviorismus – Watson, </a:t>
            </a:r>
            <a:r>
              <a:rPr lang="cs-CZ" altLang="cs-CZ" sz="1800" b="1" dirty="0" err="1" smtClean="0"/>
              <a:t>Skinner</a:t>
            </a:r>
            <a:r>
              <a:rPr lang="cs-CZ" altLang="cs-CZ" sz="1800" b="1" dirty="0" smtClean="0"/>
              <a:t>, Bandura</a:t>
            </a:r>
          </a:p>
          <a:p>
            <a:pPr lvl="2"/>
            <a:r>
              <a:rPr lang="cs-CZ" altLang="cs-CZ" sz="1800" b="1" dirty="0" smtClean="0"/>
              <a:t>psychoanalýza – Freud, Jung, Adler, Horneyová,…</a:t>
            </a:r>
          </a:p>
          <a:p>
            <a:pPr lvl="2"/>
            <a:r>
              <a:rPr lang="cs-CZ" altLang="cs-CZ" sz="1800" b="1" dirty="0" smtClean="0"/>
              <a:t>humanistická – </a:t>
            </a:r>
            <a:r>
              <a:rPr lang="cs-CZ" altLang="cs-CZ" sz="1800" b="1" dirty="0" err="1" smtClean="0"/>
              <a:t>Rogers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Maslow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Frankl</a:t>
            </a:r>
            <a:r>
              <a:rPr lang="cs-CZ" altLang="cs-CZ" sz="1800" b="1" dirty="0" smtClean="0"/>
              <a:t>, </a:t>
            </a:r>
            <a:r>
              <a:rPr lang="cs-CZ" altLang="cs-CZ" sz="1800" b="1" dirty="0" err="1" smtClean="0"/>
              <a:t>Kelly</a:t>
            </a:r>
            <a:endParaRPr lang="cs-CZ" altLang="cs-CZ" sz="1800" b="1" dirty="0" smtClean="0"/>
          </a:p>
          <a:p>
            <a:pPr marL="914400" lvl="2" indent="0">
              <a:buNone/>
            </a:pPr>
            <a:endParaRPr lang="cs-CZ" altLang="cs-CZ" sz="1800" b="1" dirty="0" smtClean="0"/>
          </a:p>
          <a:p>
            <a:pPr lvl="2"/>
            <a:endParaRPr lang="cs-CZ" altLang="cs-CZ" sz="18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Paradigma</a:t>
            </a:r>
            <a:r>
              <a:rPr lang="cs-CZ" sz="1800" dirty="0"/>
              <a:t> – zásadní teorie, </a:t>
            </a:r>
            <a:r>
              <a:rPr lang="cs-CZ" sz="1800" dirty="0" err="1"/>
              <a:t>supermodel</a:t>
            </a:r>
            <a:r>
              <a:rPr lang="cs-CZ" sz="1800" dirty="0"/>
              <a:t>, univerzálně přijímaný – psychologie osobnosti ho </a:t>
            </a:r>
            <a:r>
              <a:rPr lang="cs-CZ" sz="1800" dirty="0" smtClean="0"/>
              <a:t>nemá</a:t>
            </a:r>
          </a:p>
          <a:p>
            <a:endParaRPr lang="cs-CZ" sz="1800" dirty="0"/>
          </a:p>
          <a:p>
            <a:pPr lvl="0"/>
            <a:r>
              <a:rPr lang="cs-CZ" sz="1800" dirty="0" err="1" smtClean="0"/>
              <a:t>One</a:t>
            </a:r>
            <a:r>
              <a:rPr lang="cs-CZ" sz="1800" dirty="0" smtClean="0"/>
              <a:t> </a:t>
            </a:r>
            <a:r>
              <a:rPr lang="cs-CZ" sz="1800" dirty="0"/>
              <a:t>Big </a:t>
            </a:r>
            <a:r>
              <a:rPr lang="cs-CZ" sz="1800" dirty="0" err="1"/>
              <a:t>Theory</a:t>
            </a:r>
            <a:r>
              <a:rPr lang="cs-CZ" sz="1800" dirty="0"/>
              <a:t> (OBT)</a:t>
            </a:r>
          </a:p>
          <a:p>
            <a:r>
              <a:rPr lang="cs-CZ" sz="1800" dirty="0" smtClean="0"/>
              <a:t>Každý </a:t>
            </a:r>
            <a:r>
              <a:rPr lang="cs-CZ" sz="1800" dirty="0"/>
              <a:t>si myslí, že je to ta jeho (Freud x Jung x </a:t>
            </a:r>
            <a:r>
              <a:rPr lang="cs-CZ" sz="1800" dirty="0" err="1"/>
              <a:t>Skinner</a:t>
            </a:r>
            <a:r>
              <a:rPr lang="cs-CZ" sz="1800" dirty="0"/>
              <a:t>)</a:t>
            </a:r>
          </a:p>
          <a:p>
            <a:r>
              <a:rPr lang="cs-CZ" sz="1800" dirty="0"/>
              <a:t>V </a:t>
            </a:r>
            <a:r>
              <a:rPr lang="cs-CZ" sz="1800" dirty="0" smtClean="0"/>
              <a:t>psychologii (natož. Psychologii osobnosti) </a:t>
            </a:r>
            <a:r>
              <a:rPr lang="cs-CZ" sz="1800" dirty="0"/>
              <a:t>chybí – a možná nikdy </a:t>
            </a:r>
            <a:r>
              <a:rPr lang="cs-CZ" sz="1800" dirty="0" smtClean="0"/>
              <a:t>nebude</a:t>
            </a:r>
          </a:p>
          <a:p>
            <a:r>
              <a:rPr lang="cs-CZ" sz="1800" dirty="0" smtClean="0"/>
              <a:t>DŮVODY:</a:t>
            </a:r>
          </a:p>
          <a:p>
            <a:r>
              <a:rPr lang="cs-CZ" sz="1800" dirty="0" smtClean="0"/>
              <a:t>Co </a:t>
            </a:r>
            <a:r>
              <a:rPr lang="cs-CZ" sz="1800" dirty="0"/>
              <a:t>jedné teorii jde dobře – zcela opomíjí něco jiného (kávovar a </a:t>
            </a:r>
            <a:r>
              <a:rPr lang="cs-CZ" sz="1800" dirty="0" err="1"/>
              <a:t>toastovač</a:t>
            </a:r>
            <a:r>
              <a:rPr lang="cs-CZ" sz="1800" dirty="0"/>
              <a:t>)</a:t>
            </a:r>
          </a:p>
          <a:p>
            <a:r>
              <a:rPr lang="cs-CZ" sz="1800" dirty="0"/>
              <a:t>A ještě hůř: kávovar a </a:t>
            </a:r>
            <a:r>
              <a:rPr lang="cs-CZ" sz="1800" dirty="0" err="1"/>
              <a:t>toastovač</a:t>
            </a:r>
            <a:r>
              <a:rPr lang="cs-CZ" sz="1800" dirty="0"/>
              <a:t> a rádio v kombinaci dohromady – k čemu je to dobré?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94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4078783"/>
          </a:xfrm>
        </p:spPr>
        <p:txBody>
          <a:bodyPr/>
          <a:lstStyle/>
          <a:p>
            <a:r>
              <a:rPr lang="cs-CZ" dirty="0" smtClean="0"/>
              <a:t>Teorie a </a:t>
            </a:r>
            <a:r>
              <a:rPr lang="cs-CZ" smtClean="0"/>
              <a:t>definice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659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Tři základní přístupy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Psychoanalýza</a:t>
            </a:r>
          </a:p>
          <a:p>
            <a:r>
              <a:rPr lang="cs-CZ" sz="2400" b="1" dirty="0" smtClean="0"/>
              <a:t>Behaviorismus</a:t>
            </a:r>
          </a:p>
          <a:p>
            <a:r>
              <a:rPr lang="cs-CZ" sz="2400" b="1" dirty="0" smtClean="0"/>
              <a:t>Humanistická psychologie</a:t>
            </a:r>
          </a:p>
          <a:p>
            <a:r>
              <a:rPr lang="cs-CZ" sz="2400" b="1" dirty="0" smtClean="0"/>
              <a:t>A  pak moderní přístupy: kognitivní, rysový…</a:t>
            </a:r>
          </a:p>
          <a:p>
            <a:endParaRPr lang="cs-CZ" sz="2400" b="1" dirty="0"/>
          </a:p>
          <a:p>
            <a:r>
              <a:rPr lang="cs-CZ" sz="2400" dirty="0"/>
              <a:t>Různé </a:t>
            </a:r>
            <a:r>
              <a:rPr lang="cs-CZ" sz="2400" dirty="0" smtClean="0"/>
              <a:t>zdroje – biologie, filosofie, experimentální, </a:t>
            </a:r>
            <a:r>
              <a:rPr lang="cs-CZ" sz="2400" dirty="0" err="1" smtClean="0"/>
              <a:t>gestalt</a:t>
            </a:r>
            <a:r>
              <a:rPr lang="cs-CZ" sz="2400" dirty="0" smtClean="0"/>
              <a:t>…</a:t>
            </a:r>
            <a:endParaRPr lang="cs-CZ" sz="2400" dirty="0"/>
          </a:p>
          <a:p>
            <a:r>
              <a:rPr lang="cs-CZ" sz="2400" dirty="0" smtClean="0"/>
              <a:t>Historické souvislosti</a:t>
            </a:r>
          </a:p>
          <a:p>
            <a:r>
              <a:rPr lang="cs-CZ" sz="2400" dirty="0" smtClean="0"/>
              <a:t>Liší se právě v pohledu na osobnost člověka</a:t>
            </a:r>
            <a:endParaRPr lang="cs-CZ" sz="2400" dirty="0"/>
          </a:p>
          <a:p>
            <a:r>
              <a:rPr lang="cs-CZ" sz="2400" dirty="0" smtClean="0"/>
              <a:t>Mnoho z nich vycházejících  různých teorií…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Kterou teorii </a:t>
            </a:r>
            <a:r>
              <a:rPr lang="cs-CZ" sz="3200" dirty="0"/>
              <a:t>vybrat?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2167" y="2060848"/>
            <a:ext cx="7772400" cy="4114800"/>
          </a:xfrm>
        </p:spPr>
        <p:txBody>
          <a:bodyPr/>
          <a:lstStyle/>
          <a:p>
            <a:r>
              <a:rPr lang="cs-CZ" sz="1800" dirty="0" smtClean="0"/>
              <a:t>Mít </a:t>
            </a:r>
            <a:r>
              <a:rPr lang="cs-CZ" sz="1800" dirty="0"/>
              <a:t>v paměti tzv. </a:t>
            </a:r>
            <a:r>
              <a:rPr lang="cs-CZ" sz="1800" dirty="0" err="1"/>
              <a:t>Funderovo</a:t>
            </a:r>
            <a:r>
              <a:rPr lang="cs-CZ" sz="1800" dirty="0"/>
              <a:t> pravidlo: </a:t>
            </a:r>
          </a:p>
          <a:p>
            <a:r>
              <a:rPr lang="cs-CZ" sz="1800" b="1" dirty="0"/>
              <a:t>Nejsilnější stránky čehokoliv jsou zároveň slabou stránkou též věci a překvapivě někdy bývají pravdivé oba protikladné výroky.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b="1" dirty="0"/>
              <a:t>Osobnost</a:t>
            </a:r>
            <a:r>
              <a:rPr lang="cs-CZ" sz="1800" dirty="0"/>
              <a:t> </a:t>
            </a:r>
            <a:r>
              <a:rPr lang="cs-CZ" sz="1800" dirty="0" smtClean="0"/>
              <a:t>JE </a:t>
            </a:r>
            <a:r>
              <a:rPr lang="cs-CZ" sz="1800" dirty="0"/>
              <a:t>koherentní a konzistentní, ale představuje jen možnost, různě využitelnou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Silné stránky každého hlavního </a:t>
            </a:r>
            <a:r>
              <a:rPr lang="cs-CZ" sz="1800" b="1" dirty="0" smtClean="0"/>
              <a:t>SMĚRU </a:t>
            </a:r>
            <a:r>
              <a:rPr lang="cs-CZ" sz="1800" dirty="0" smtClean="0"/>
              <a:t>jsou </a:t>
            </a:r>
            <a:r>
              <a:rPr lang="cs-CZ" sz="1800" dirty="0"/>
              <a:t>i jeho slabými (tzn. jsou těsně vázány se slabými stránkami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dirty="0"/>
              <a:t>(Př. Psychologie osobnosti</a:t>
            </a:r>
            <a:r>
              <a:rPr lang="cs-CZ" sz="1800" dirty="0" smtClean="0"/>
              <a:t>, </a:t>
            </a:r>
            <a:r>
              <a:rPr lang="cs-CZ" sz="1800" dirty="0" err="1" smtClean="0"/>
              <a:t>behaviorsimus</a:t>
            </a:r>
            <a:r>
              <a:rPr lang="cs-CZ" sz="1800" dirty="0" smtClean="0"/>
              <a:t>, </a:t>
            </a:r>
            <a:r>
              <a:rPr lang="cs-CZ" sz="1800" dirty="0"/>
              <a:t>prezident </a:t>
            </a:r>
            <a:r>
              <a:rPr lang="cs-CZ" sz="1800" dirty="0" err="1"/>
              <a:t>Nixon</a:t>
            </a:r>
            <a:r>
              <a:rPr lang="cs-CZ" sz="1800" dirty="0"/>
              <a:t>, princezna Diana)</a:t>
            </a:r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358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						</a:t>
            </a:r>
            <a:r>
              <a:rPr lang="cs-CZ" sz="3200" dirty="0" smtClean="0"/>
              <a:t>Ale </a:t>
            </a:r>
            <a:r>
              <a:rPr lang="cs-CZ" sz="3200" dirty="0"/>
              <a:t>přesto – znaky dobré teorie: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Teorie</a:t>
            </a:r>
            <a:r>
              <a:rPr lang="cs-CZ" sz="1800" b="1" dirty="0"/>
              <a:t>:</a:t>
            </a:r>
            <a:r>
              <a:rPr lang="cs-CZ" sz="1800" dirty="0"/>
              <a:t>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</a:t>
            </a:r>
            <a:r>
              <a:rPr lang="cs-CZ" sz="1800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sz="1800" dirty="0" smtClean="0"/>
              <a:t>b</a:t>
            </a:r>
            <a:r>
              <a:rPr lang="cs-CZ" sz="1800" dirty="0"/>
              <a:t>) soubor definic, které dávají premisy do vztahu pozorovatelných skutečností</a:t>
            </a:r>
          </a:p>
          <a:p>
            <a:pPr marL="0" indent="0">
              <a:buNone/>
            </a:pPr>
            <a:r>
              <a:rPr lang="cs-CZ" sz="1800" dirty="0" smtClean="0"/>
              <a:t>PRAVIDLA:</a:t>
            </a:r>
            <a:r>
              <a:rPr lang="cs-CZ" sz="1800" dirty="0"/>
              <a:t> </a:t>
            </a:r>
          </a:p>
          <a:p>
            <a:r>
              <a:rPr lang="cs-CZ" sz="1800" dirty="0"/>
              <a:t>Musí být jasná syntax. Musí být </a:t>
            </a:r>
            <a:r>
              <a:rPr lang="cs-CZ" sz="1800" dirty="0" smtClean="0"/>
              <a:t>operacionalizované pojmy, definice.</a:t>
            </a:r>
            <a:endParaRPr lang="cs-CZ" sz="1800" dirty="0"/>
          </a:p>
          <a:p>
            <a:pPr marL="0" indent="0">
              <a:buNone/>
            </a:pPr>
            <a:r>
              <a:rPr lang="cs-CZ" sz="1600" dirty="0"/>
              <a:t>Př. Vztah úzkosti x motoriky a sebehodnocení</a:t>
            </a:r>
          </a:p>
          <a:p>
            <a:r>
              <a:rPr lang="cs-CZ" sz="1800" b="1" dirty="0"/>
              <a:t>Nutné vlastnosti:</a:t>
            </a:r>
          </a:p>
          <a:p>
            <a:r>
              <a:rPr lang="cs-CZ" sz="1800" dirty="0"/>
              <a:t>Verifikovatelnost. </a:t>
            </a:r>
            <a:r>
              <a:rPr lang="cs-CZ" sz="1800" dirty="0" smtClean="0"/>
              <a:t>(schopnost teorie predikovat)</a:t>
            </a:r>
            <a:endParaRPr lang="cs-CZ" sz="1800" dirty="0"/>
          </a:p>
          <a:p>
            <a:r>
              <a:rPr lang="cs-CZ" sz="1800" dirty="0"/>
              <a:t>Obsažnost (jak velké pole zasahují?)</a:t>
            </a:r>
          </a:p>
          <a:p>
            <a:r>
              <a:rPr lang="cs-CZ" sz="1800" dirty="0"/>
              <a:t>Heuristika (jaký mají dopad na realitu?)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199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Teorie osobnosti v protikladech: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Každá </a:t>
            </a:r>
            <a:r>
              <a:rPr lang="cs-CZ" sz="1800" b="1" dirty="0"/>
              <a:t>teorie osobnosti je soubor tvrzení o lidském chování, které odpovídají na hlavní otázky po povaze lidské osobnosti</a:t>
            </a:r>
            <a:r>
              <a:rPr lang="cs-CZ" sz="1800" b="1" dirty="0" smtClean="0"/>
              <a:t>.</a:t>
            </a:r>
          </a:p>
          <a:p>
            <a:pPr lvl="0"/>
            <a:r>
              <a:rPr lang="cs-CZ" sz="1800" dirty="0" smtClean="0"/>
              <a:t>Teorie se mohou (vzhledem k těm tvrzením) </a:t>
            </a:r>
            <a:r>
              <a:rPr lang="cs-CZ" sz="1800" dirty="0"/>
              <a:t>nacházet na kontinuu:</a:t>
            </a:r>
          </a:p>
          <a:p>
            <a:r>
              <a:rPr lang="cs-CZ" sz="1800" dirty="0"/>
              <a:t>Vědomé ………………………… nevědomé procesy</a:t>
            </a:r>
          </a:p>
          <a:p>
            <a:r>
              <a:rPr lang="cs-CZ" sz="1800" dirty="0"/>
              <a:t>Výsledky učení …………………. proces učení</a:t>
            </a:r>
          </a:p>
          <a:p>
            <a:r>
              <a:rPr lang="cs-CZ" sz="1800" dirty="0"/>
              <a:t>Dědičnost………………………….. prostředí</a:t>
            </a:r>
          </a:p>
          <a:p>
            <a:r>
              <a:rPr lang="cs-CZ" sz="1800" dirty="0"/>
              <a:t>Minulost…………………………přítomnost</a:t>
            </a:r>
          </a:p>
          <a:p>
            <a:r>
              <a:rPr lang="cs-CZ" sz="1800" dirty="0"/>
              <a:t>Holistický přístup…………………………analytický přístup</a:t>
            </a:r>
          </a:p>
          <a:p>
            <a:r>
              <a:rPr lang="cs-CZ" sz="1800" dirty="0"/>
              <a:t>Osoba …………………………situace</a:t>
            </a:r>
          </a:p>
          <a:p>
            <a:r>
              <a:rPr lang="cs-CZ" sz="1800" dirty="0"/>
              <a:t>Účelové ……………………mechanistické chování</a:t>
            </a:r>
          </a:p>
          <a:p>
            <a:r>
              <a:rPr lang="cs-CZ" sz="1800" dirty="0"/>
              <a:t>Několik ……………………mnoho </a:t>
            </a:r>
            <a:r>
              <a:rPr lang="cs-CZ" sz="1800" dirty="0" smtClean="0"/>
              <a:t>motivů</a:t>
            </a:r>
          </a:p>
          <a:p>
            <a:r>
              <a:rPr lang="cs-CZ" sz="1800" dirty="0"/>
              <a:t>Normální …………………nenormální</a:t>
            </a:r>
          </a:p>
          <a:p>
            <a:endParaRPr lang="cs-CZ" sz="1800" dirty="0" smtClean="0"/>
          </a:p>
          <a:p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22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361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chemeClr val="tx2"/>
                </a:solidFill>
              </a:rPr>
              <a:t>Psychologie osobnosti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93037" cy="911225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09813"/>
            <a:ext cx="7772400" cy="4579937"/>
          </a:xfrm>
        </p:spPr>
        <p:txBody>
          <a:bodyPr/>
          <a:lstStyle/>
          <a:p>
            <a:pPr eaLnBrk="1" hangingPunct="1">
              <a:buNone/>
            </a:pPr>
            <a:r>
              <a:rPr lang="cs-CZ" sz="1800" b="1" dirty="0"/>
              <a:t>Filozofická otázka:</a:t>
            </a:r>
          </a:p>
          <a:p>
            <a:pPr eaLnBrk="1" hangingPunct="1">
              <a:buNone/>
            </a:pPr>
            <a:r>
              <a:rPr lang="cs-CZ" sz="1800" dirty="0"/>
              <a:t>Je osobnost tedy</a:t>
            </a:r>
            <a:r>
              <a:rPr lang="cs-CZ" sz="1800" b="1" dirty="0"/>
              <a:t> souhrn různých složek, </a:t>
            </a:r>
            <a:r>
              <a:rPr lang="cs-CZ" sz="1800" dirty="0"/>
              <a:t>které jsme si vyjmenovali a které spolu tvoří složitý funkční systém? </a:t>
            </a:r>
          </a:p>
          <a:p>
            <a:pPr eaLnBrk="1" hangingPunct="1">
              <a:buNone/>
            </a:pPr>
            <a:r>
              <a:rPr lang="cs-CZ" sz="1800" dirty="0"/>
              <a:t>Anebo je osobnost tím,</a:t>
            </a:r>
            <a:r>
              <a:rPr lang="cs-CZ" sz="1800" b="1" dirty="0"/>
              <a:t> co to všechno propojuje určitým specifickým způsobem? </a:t>
            </a:r>
            <a:r>
              <a:rPr lang="cs-CZ" sz="1800" dirty="0"/>
              <a:t>Takže vlastně:</a:t>
            </a:r>
            <a:r>
              <a:rPr lang="cs-CZ" sz="1800" b="1" dirty="0"/>
              <a:t> je moje osobnost příčinou nebo výsledkem? </a:t>
            </a:r>
            <a:endParaRPr lang="cs-CZ" altLang="cs-CZ" sz="1800" b="1" dirty="0"/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Osobnost v laickém slova smyslu – „…osobnosti Superstar jsou rychlokvašky…“„Václav Havel je osobnost“ – </a:t>
            </a:r>
            <a:r>
              <a:rPr lang="cs-CZ" altLang="cs-CZ" sz="1800" b="1" dirty="0" smtClean="0"/>
              <a:t>hodnotící definice</a:t>
            </a:r>
          </a:p>
          <a:p>
            <a:pPr eaLnBrk="1" hangingPunct="1">
              <a:buNone/>
            </a:pPr>
            <a:endParaRPr lang="cs-CZ" altLang="cs-CZ" sz="1800" dirty="0" smtClean="0"/>
          </a:p>
          <a:p>
            <a:pPr eaLnBrk="1" hangingPunct="1">
              <a:buNone/>
            </a:pPr>
            <a:r>
              <a:rPr lang="cs-CZ" altLang="cs-CZ" sz="1800" dirty="0" smtClean="0"/>
              <a:t>V psychologii osobnosti je osobností každý: </a:t>
            </a:r>
            <a:r>
              <a:rPr lang="cs-CZ" sz="1800" dirty="0" smtClean="0"/>
              <a:t>nejen Sestra Tereza či John Lennon…  Martin je komplikovaná osobnost… </a:t>
            </a:r>
            <a:r>
              <a:rPr lang="cs-CZ" sz="1800" b="1" dirty="0" smtClean="0"/>
              <a:t>deskriptivní definice</a:t>
            </a:r>
          </a:p>
          <a:p>
            <a:pPr eaLnBrk="1" hangingPunct="1"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 smtClean="0"/>
              <a:t>Teorie a definice osobnosti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32821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Definice osobnosti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smtClean="0"/>
              <a:t>V psychologii složitější  a komplexní pohled:</a:t>
            </a:r>
          </a:p>
          <a:p>
            <a:pPr marL="0" indent="0">
              <a:buNone/>
            </a:pPr>
            <a:r>
              <a:rPr lang="cs-CZ" sz="1800" dirty="0" err="1" smtClean="0"/>
              <a:t>Allport</a:t>
            </a:r>
            <a:r>
              <a:rPr lang="cs-CZ" sz="1800" dirty="0" smtClean="0"/>
              <a:t> sesbíral 50 definic osobnosti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Biosociální</a:t>
            </a:r>
            <a:r>
              <a:rPr lang="cs-CZ" sz="1800" dirty="0" smtClean="0"/>
              <a:t> definice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Souhrnná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Integrativní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u="sng" dirty="0" smtClean="0"/>
              <a:t>A jaká je Vaše definice osobnosti?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Osobnost je…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454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Definice osobnosti</a:t>
            </a:r>
            <a:endParaRPr lang="en-US" altLang="cs-CZ" sz="3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jednotná psychofyziologická celost, integrace dynamických vztahů mezi biologickými (konstitučními) a sociálními momenty. (</a:t>
            </a:r>
            <a:r>
              <a:rPr lang="cs-CZ" altLang="cs-CZ" sz="1800" dirty="0" err="1" smtClean="0"/>
              <a:t>K.Gotschaldt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(J. B. Watson)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7186" y="260648"/>
            <a:ext cx="7793037" cy="1462087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Definice osobnosti (Smékal, 2002)</a:t>
            </a:r>
            <a:endParaRPr lang="en-US" altLang="cs-CZ" sz="2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konvergencí všech podstatných kulturních tendencí v psychice. Čím kulturnější člověk je, tím méně může být jedinečnou osobností. (</a:t>
            </a:r>
            <a:r>
              <a:rPr lang="cs-CZ" altLang="cs-CZ" sz="1800" dirty="0" err="1" smtClean="0"/>
              <a:t>Vernon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(</a:t>
            </a:r>
            <a:r>
              <a:rPr lang="cs-CZ" altLang="cs-CZ" sz="1800" dirty="0" err="1" smtClean="0"/>
              <a:t>Peters</a:t>
            </a:r>
            <a:r>
              <a:rPr lang="cs-CZ" altLang="cs-CZ" sz="1800" dirty="0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to, čím se jeden člověk odlišuje od druhého z hlediska kvantitativního i kvalitativního. (H. J. Smith)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dirty="0" smtClean="0"/>
              <a:t>	Osobnost je sumou </a:t>
            </a:r>
            <a:r>
              <a:rPr lang="cs-CZ" altLang="cs-CZ" sz="1800" dirty="0" err="1" smtClean="0"/>
              <a:t>psychickýcch</a:t>
            </a:r>
            <a:r>
              <a:rPr lang="cs-CZ" altLang="cs-CZ" sz="1800" dirty="0" smtClean="0"/>
              <a:t> reakcí člověka na mínění, které má o něm jeho okolí. (Ch. H. </a:t>
            </a:r>
            <a:r>
              <a:rPr lang="cs-CZ" altLang="cs-CZ" sz="1800" dirty="0" err="1" smtClean="0"/>
              <a:t>Cooley</a:t>
            </a:r>
            <a:r>
              <a:rPr lang="cs-CZ" altLang="cs-CZ" sz="1800" dirty="0" smtClean="0"/>
              <a:t>)</a:t>
            </a:r>
            <a:endParaRPr lang="en-US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Psychoanalýza x Behaviorismus x humanistický přístup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Test srovnání paradigmat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009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63466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chemeClr val="tx2"/>
                </a:solidFill>
              </a:rPr>
              <a:t>Psychoanalýza, </a:t>
            </a:r>
            <a:r>
              <a:rPr lang="cs-CZ" altLang="cs-CZ" sz="2800" b="1" dirty="0" err="1" smtClean="0">
                <a:solidFill>
                  <a:schemeClr val="tx2"/>
                </a:solidFill>
              </a:rPr>
              <a:t>neopsychoanalýza</a:t>
            </a:r>
            <a:endParaRPr lang="cs-CZ" altLang="cs-CZ" sz="2800" b="1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</a:rPr>
              <a:t>Hlubinné teorie osobnosti</a:t>
            </a:r>
            <a:endParaRPr lang="en-US" altLang="cs-CZ" sz="2800" b="1" dirty="0">
              <a:solidFill>
                <a:schemeClr val="tx2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07505" y="2492896"/>
            <a:ext cx="9001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Sigmund </a:t>
            </a:r>
            <a:r>
              <a:rPr lang="cs-CZ" altLang="cs-CZ" sz="1800" b="1" dirty="0" smtClean="0">
                <a:solidFill>
                  <a:schemeClr val="folHlink"/>
                </a:solidFill>
              </a:rPr>
              <a:t>Freud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První ucelená teorie osobnosti, převratný moment – „já ztratilo vládu“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Všichni vychází z Freuda, lidová slovesnost, košilaté vtipy a říkačky…Freude, Freude, Freude…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Nebezpečná metoda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Id, Ego, Superego /Vědomí </a:t>
            </a:r>
            <a:r>
              <a:rPr lang="cs-CZ" altLang="cs-CZ" sz="1800" dirty="0"/>
              <a:t>x předvědomí x </a:t>
            </a:r>
            <a:r>
              <a:rPr lang="cs-CZ" altLang="cs-CZ" sz="1800" dirty="0" smtClean="0"/>
              <a:t>nevědomí/ Obranné mechanismy/Vývojová stadia osobnosti/ Neurózy a úzkosti/ Sny a </a:t>
            </a:r>
            <a:r>
              <a:rPr lang="cs-CZ" altLang="cs-CZ" sz="1800" dirty="0" err="1" smtClean="0"/>
              <a:t>Parapraxe</a:t>
            </a:r>
            <a:endParaRPr lang="cs-CZ" altLang="cs-CZ" sz="1800" dirty="0" smtClean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Ale především – sex!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C. G. Jung, A. Adler, K. Horneyová, H. S.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Sullivan</a:t>
            </a:r>
            <a:r>
              <a:rPr lang="cs-CZ" altLang="cs-CZ" sz="1800" b="1" dirty="0">
                <a:solidFill>
                  <a:schemeClr val="folHlink"/>
                </a:solidFill>
              </a:rPr>
              <a:t>, 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Fromm</a:t>
            </a:r>
            <a:r>
              <a:rPr lang="cs-CZ" altLang="cs-CZ" sz="1800" b="1" dirty="0">
                <a:solidFill>
                  <a:schemeClr val="folHlink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chemeClr val="folHlink"/>
                </a:solidFill>
              </a:rPr>
              <a:t>E. </a:t>
            </a:r>
            <a:r>
              <a:rPr lang="cs-CZ" altLang="cs-CZ" sz="1800" b="1" dirty="0" err="1">
                <a:solidFill>
                  <a:schemeClr val="folHlink"/>
                </a:solidFill>
              </a:rPr>
              <a:t>Erikson</a:t>
            </a:r>
            <a:r>
              <a:rPr lang="cs-CZ" altLang="cs-CZ" sz="1800" b="1" dirty="0">
                <a:solidFill>
                  <a:schemeClr val="folHlink"/>
                </a:solidFill>
              </a:rPr>
              <a:t>,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Behaviorismus, neobehaviorismus</a:t>
            </a:r>
            <a:endParaRPr lang="en-US" altLang="cs-CZ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>
                <a:solidFill>
                  <a:schemeClr val="folHlink"/>
                </a:solidFill>
              </a:rPr>
              <a:t>Otec behaviorismu J. B. Watson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/>
              <a:t>	</a:t>
            </a:r>
            <a:r>
              <a:rPr lang="cs-CZ" altLang="cs-CZ" sz="1800" dirty="0" smtClean="0"/>
              <a:t>„…Dejte mi tucet zdravých dobře rostlých dětí a vlastní specifický svět, v němž bych je vychovával, a já vám ručím za to, že z každého z nich vychovám specialistu podle objednávky: lékaře, právníka, umělce, vedoucího prodejny, ba dokonce i žebráka a zloděje, bez zřetele k jeho vlohám, sklonům, tendencím, schopnostem, zájmům a výbavě jeho předků…“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283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Behaviorismus, neobehaviorismus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11188" y="2276475"/>
            <a:ext cx="822904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Důraz na chování, viditelné projevy organismu.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Reakce (jednání) člověka je funkcí prostředí (stimulu) a osobnosti (</a:t>
            </a:r>
            <a:r>
              <a:rPr lang="cs-CZ" altLang="cs-CZ" sz="1800" dirty="0" err="1"/>
              <a:t>black</a:t>
            </a:r>
            <a:r>
              <a:rPr lang="cs-CZ" altLang="cs-CZ" sz="1800" dirty="0"/>
              <a:t> box</a:t>
            </a:r>
            <a:r>
              <a:rPr lang="cs-CZ" altLang="cs-CZ" sz="1800" dirty="0" smtClean="0"/>
              <a:t>).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/>
              <a:t>Pokusy na lidech a </a:t>
            </a:r>
            <a:r>
              <a:rPr lang="cs-CZ" altLang="cs-CZ" sz="1800" dirty="0" smtClean="0"/>
              <a:t>zvířatech: krysy,  </a:t>
            </a:r>
            <a:r>
              <a:rPr lang="cs-CZ" altLang="cs-CZ" sz="1800" dirty="0"/>
              <a:t>Malý </a:t>
            </a:r>
            <a:r>
              <a:rPr lang="cs-CZ" altLang="cs-CZ" sz="1800" dirty="0" smtClean="0"/>
              <a:t>Albert. </a:t>
            </a:r>
            <a:r>
              <a:rPr lang="cs-CZ" altLang="cs-CZ" sz="1800" dirty="0" err="1" smtClean="0"/>
              <a:t>Skinnerův</a:t>
            </a:r>
            <a:r>
              <a:rPr lang="cs-CZ" altLang="cs-CZ" sz="1800" dirty="0" smtClean="0"/>
              <a:t> box, Pavlovovi psi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cs-CZ" altLang="cs-CZ" sz="1800" dirty="0" smtClean="0"/>
              <a:t>Etika!</a:t>
            </a:r>
            <a:endParaRPr lang="en-US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>
                <a:solidFill>
                  <a:schemeClr val="folHlink"/>
                </a:solidFill>
              </a:rPr>
              <a:t>Ivan </a:t>
            </a:r>
            <a:r>
              <a:rPr lang="cs-CZ" altLang="cs-CZ" sz="1800" dirty="0">
                <a:solidFill>
                  <a:schemeClr val="folHlink"/>
                </a:solidFill>
              </a:rPr>
              <a:t>P. Pavlov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Teorie klasického podmiňování – nepodmíněný x podmíněný podnět.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err="1">
                <a:solidFill>
                  <a:schemeClr val="folHlink"/>
                </a:solidFill>
              </a:rPr>
              <a:t>Clark</a:t>
            </a:r>
            <a:r>
              <a:rPr lang="cs-CZ" altLang="cs-CZ" sz="1800" dirty="0">
                <a:solidFill>
                  <a:schemeClr val="folHlink"/>
                </a:solidFill>
              </a:rPr>
              <a:t> L. </a:t>
            </a:r>
            <a:r>
              <a:rPr lang="cs-CZ" altLang="cs-CZ" sz="1800" dirty="0" err="1">
                <a:solidFill>
                  <a:schemeClr val="folHlink"/>
                </a:solidFill>
              </a:rPr>
              <a:t>Hull</a:t>
            </a:r>
            <a:r>
              <a:rPr lang="cs-CZ" altLang="cs-CZ" sz="1800" dirty="0">
                <a:solidFill>
                  <a:schemeClr val="folHlink"/>
                </a:solidFill>
              </a:rPr>
              <a:t>, B. F. </a:t>
            </a:r>
            <a:r>
              <a:rPr lang="cs-CZ" altLang="cs-CZ" sz="1800" dirty="0" err="1">
                <a:solidFill>
                  <a:schemeClr val="folHlink"/>
                </a:solidFill>
              </a:rPr>
              <a:t>Skinner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Rozvíjeli teorii podmiňování, zamýšleli se nad zamezením vyhasnutí podmíněné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odezvy.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John </a:t>
            </a:r>
            <a:r>
              <a:rPr lang="cs-CZ" altLang="cs-CZ" sz="1800" dirty="0" err="1">
                <a:solidFill>
                  <a:schemeClr val="folHlink"/>
                </a:solidFill>
              </a:rPr>
              <a:t>Dollard</a:t>
            </a:r>
            <a:r>
              <a:rPr lang="cs-CZ" altLang="cs-CZ" sz="1800" dirty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>
                <a:solidFill>
                  <a:schemeClr val="folHlink"/>
                </a:solidFill>
              </a:rPr>
              <a:t>Neal</a:t>
            </a:r>
            <a:r>
              <a:rPr lang="cs-CZ" altLang="cs-CZ" sz="1800" dirty="0">
                <a:solidFill>
                  <a:schemeClr val="folHlink"/>
                </a:solidFill>
              </a:rPr>
              <a:t> E. Miller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Zabývali se procesem učení, vymezovali jeho složky.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 </a:t>
            </a:r>
            <a:endParaRPr lang="en-US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484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Humanistická psychologie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576" y="2348880"/>
            <a:ext cx="813690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folHlink"/>
                </a:solidFill>
              </a:rPr>
              <a:t>Abraham </a:t>
            </a:r>
            <a:r>
              <a:rPr lang="cs-CZ" altLang="cs-CZ" sz="1800" dirty="0" err="1">
                <a:solidFill>
                  <a:schemeClr val="folHlink"/>
                </a:solidFill>
              </a:rPr>
              <a:t>Maslow</a:t>
            </a:r>
            <a:r>
              <a:rPr lang="cs-CZ" altLang="cs-CZ" sz="1800" dirty="0">
                <a:solidFill>
                  <a:schemeClr val="folHlink"/>
                </a:solidFill>
              </a:rPr>
              <a:t>, Carl R.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Rogers</a:t>
            </a:r>
            <a:r>
              <a:rPr lang="cs-CZ" altLang="cs-CZ" sz="1800" dirty="0" smtClean="0">
                <a:solidFill>
                  <a:schemeClr val="folHlink"/>
                </a:solidFill>
              </a:rPr>
              <a:t>, </a:t>
            </a:r>
            <a:r>
              <a:rPr lang="cs-CZ" altLang="cs-CZ" sz="1800" dirty="0" err="1" smtClean="0">
                <a:solidFill>
                  <a:schemeClr val="folHlink"/>
                </a:solidFill>
              </a:rPr>
              <a:t>V.Frankl</a:t>
            </a:r>
            <a:endParaRPr lang="cs-CZ" altLang="cs-CZ" sz="1800" dirty="0">
              <a:solidFill>
                <a:schemeClr val="fol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Opozice vůči behaviorismu i proti „pudovým“ silám psychoanalýzy.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Zdůraznění svobody a individuality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Hodnota člověka – člověk v obtížných situacích.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Duchovní stránky člověka.</a:t>
            </a: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Optimistický pohled na </a:t>
            </a:r>
            <a:r>
              <a:rPr lang="cs-CZ" altLang="cs-CZ" sz="1800" dirty="0" smtClean="0"/>
              <a:t>organismus - může </a:t>
            </a:r>
            <a:r>
              <a:rPr lang="cs-CZ" altLang="cs-CZ" sz="1800" dirty="0"/>
              <a:t>být moudřejší než vědomí.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Vůle k seberealizaci, mohou jí být postaveny překážky.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 smtClean="0"/>
              <a:t>Pojmy: Smysl života, Hodnoty, Potřeby. Vůle, </a:t>
            </a:r>
            <a:r>
              <a:rPr lang="cs-CZ" altLang="cs-CZ" sz="1800" dirty="0" err="1" smtClean="0"/>
              <a:t>Self</a:t>
            </a:r>
            <a:r>
              <a:rPr lang="cs-CZ" altLang="cs-CZ" sz="1800" dirty="0" smtClean="0"/>
              <a:t>, Sebepojetí, Sebeurčení, </a:t>
            </a:r>
            <a:r>
              <a:rPr lang="cs-CZ" altLang="cs-CZ" sz="1800" dirty="0" err="1" smtClean="0"/>
              <a:t>Kongruence</a:t>
            </a:r>
            <a:r>
              <a:rPr lang="cs-CZ" altLang="cs-CZ" sz="1800" dirty="0" smtClean="0"/>
              <a:t>, Autenticita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obecné psychologie a ostatních oborů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Názor na lidskou povahu</a:t>
            </a:r>
            <a:endParaRPr lang="en-US" altLang="cs-CZ" sz="36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negativní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neutrální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pozitivní</a:t>
            </a:r>
            <a:endParaRPr lang="en-US" altLang="cs-CZ" sz="22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svobodná volba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sex a agrese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popudy různého druhu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sebeaktualizace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id, ego, super ego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zvyky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self (jáství)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maximalizovaná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prakticky neexistující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minimalizovaná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45" y="2060848"/>
            <a:ext cx="590073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psychologie versus psychologie osobnosti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51520" y="1676400"/>
            <a:ext cx="8703568" cy="5181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3609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psychosexuální stádia</a:t>
            </a:r>
            <a:r>
              <a:rPr lang="cs-CZ" altLang="cs-CZ" sz="2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kritické situace, učení – identifikace a imitace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vývoj  obrazu sebe sama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nevědomé konflikty, fixace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maladaptivní zvyky, patologické prostředí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podmínky hodnoty, inkongruence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0" y="300701"/>
            <a:ext cx="8229600" cy="1472115"/>
          </a:xfrm>
        </p:spPr>
        <p:txBody>
          <a:bodyPr/>
          <a:lstStyle/>
          <a:p>
            <a:r>
              <a:rPr lang="cs-CZ" sz="3200" dirty="0" smtClean="0"/>
              <a:t>Úkol pro skupiny:</a:t>
            </a:r>
            <a:br>
              <a:rPr lang="cs-CZ" sz="3200" dirty="0" smtClean="0"/>
            </a:br>
            <a:r>
              <a:rPr lang="cs-CZ" sz="3200" dirty="0" smtClean="0"/>
              <a:t>Sehrajte nebo popište interakci klient a terapeut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/>
          <a:p>
            <a:r>
              <a:rPr lang="cs-CZ" dirty="0" smtClean="0"/>
              <a:t>Fobie z myší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Alkoholismus</a:t>
            </a:r>
          </a:p>
          <a:p>
            <a:r>
              <a:rPr lang="cs-CZ" dirty="0" smtClean="0"/>
              <a:t>Nevěra- partnerská terapie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6"/>
          </a:xfrm>
        </p:spPr>
        <p:txBody>
          <a:bodyPr/>
          <a:lstStyle/>
          <a:p>
            <a:r>
              <a:rPr lang="cs-CZ" dirty="0" smtClean="0"/>
              <a:t>Behaviorismus a přidružené přístupy</a:t>
            </a:r>
          </a:p>
          <a:p>
            <a:r>
              <a:rPr lang="cs-CZ" dirty="0" smtClean="0"/>
              <a:t>Psychoanalýza, různé druhy</a:t>
            </a:r>
          </a:p>
          <a:p>
            <a:r>
              <a:rPr lang="cs-CZ" dirty="0" smtClean="0"/>
              <a:t>Humanistický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16629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/>
              <a:t>Zadání úkolu:</a:t>
            </a:r>
          </a:p>
          <a:p>
            <a:pPr lvl="0"/>
            <a:r>
              <a:rPr lang="cs-CZ" sz="1400" b="1" dirty="0" smtClean="0"/>
              <a:t>1. Determinovanost </a:t>
            </a:r>
            <a:r>
              <a:rPr lang="cs-CZ" sz="1400" b="1" dirty="0"/>
              <a:t>homosexuality.</a:t>
            </a:r>
          </a:p>
          <a:p>
            <a:pPr lvl="0"/>
            <a:r>
              <a:rPr lang="cs-CZ" sz="1400" b="1" dirty="0" smtClean="0"/>
              <a:t>2. Determinovanost </a:t>
            </a:r>
            <a:r>
              <a:rPr lang="cs-CZ" sz="1400" b="1" dirty="0"/>
              <a:t>školního neúspěchu Romských dětí.</a:t>
            </a:r>
          </a:p>
          <a:p>
            <a:r>
              <a:rPr lang="cs-CZ" sz="1400" dirty="0"/>
              <a:t>Rozsah: 3 stránky (+/- 20 procent; tzn. cca 5400 znaků)  - je nutné dodržet rozsah</a:t>
            </a:r>
          </a:p>
          <a:p>
            <a:r>
              <a:rPr lang="cs-CZ" sz="1400" b="1" dirty="0"/>
              <a:t>Téma/problém:</a:t>
            </a:r>
          </a:p>
          <a:p>
            <a:r>
              <a:rPr lang="cs-CZ" sz="1400" dirty="0"/>
              <a:t>Ad 1. Vysvětlete pojem z různých hledisek. Je homosexualita dědičná (vrozená) nebo je získaná? Pokud je dědičná, popište možný mechanismus a způsob, jak a kdy se projevuje na osobnosti lidského jedince. Pokud je získaná – tedy jak a v kterém období vývoje? Jaký vliv na osobnost má fakt, že jde o získanou/vrozenou vlastnost osobnosti (rys)</a:t>
            </a:r>
          </a:p>
          <a:p>
            <a:r>
              <a:rPr lang="cs-CZ" sz="1400" dirty="0"/>
              <a:t>Ad 2. Výchova a vzdělání romských dětí – neprospívání je faktem. Jaké jsou příčiny tohoto jevu, jaký může být vliv biologické determinace osobnosti? Jak, na základě poznatků přistupovat k výchově romských dětí, jaká opatření přijmout.</a:t>
            </a:r>
          </a:p>
          <a:p>
            <a:r>
              <a:rPr lang="cs-CZ" sz="1400" b="1" u="sng" dirty="0"/>
              <a:t>Struktura práce:</a:t>
            </a:r>
          </a:p>
          <a:p>
            <a:pPr lvl="0"/>
            <a:r>
              <a:rPr lang="cs-CZ" sz="1400" dirty="0"/>
              <a:t>Teoretický úvod, představení různých aspektů jevu (historické souvislosti, aktuální situace atd.)</a:t>
            </a:r>
          </a:p>
          <a:p>
            <a:pPr lvl="0"/>
            <a:r>
              <a:rPr lang="cs-CZ" sz="1400" dirty="0"/>
              <a:t>Argumenty pro a proti biologickou determinaci fenoménu</a:t>
            </a:r>
          </a:p>
          <a:p>
            <a:pPr lvl="0"/>
            <a:r>
              <a:rPr lang="cs-CZ" sz="1400" dirty="0"/>
              <a:t>Syntéza – jaký je možné udělat závěr?</a:t>
            </a:r>
          </a:p>
          <a:p>
            <a:pPr lvl="0"/>
            <a:r>
              <a:rPr lang="cs-CZ" sz="1400" dirty="0"/>
              <a:t>Jaké jsou důsledky tohoto závěru – pro teorii pro praxi?</a:t>
            </a:r>
          </a:p>
          <a:p>
            <a:r>
              <a:rPr lang="cs-CZ" sz="1400" dirty="0" smtClean="0"/>
              <a:t>Každý </a:t>
            </a:r>
            <a:r>
              <a:rPr lang="cs-CZ" sz="1400" dirty="0"/>
              <a:t>argument musí být podložen citací odborné literatury – minimálně citovat 3 různorodé zdroje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621094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Příště: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HODNOCENÍ, SHRNUTÍ</a:t>
            </a:r>
          </a:p>
          <a:p>
            <a:r>
              <a:rPr lang="cs-CZ" sz="2400" dirty="0" smtClean="0"/>
              <a:t>Jaké mají teorie vlastnosti a vady ??</a:t>
            </a:r>
          </a:p>
          <a:p>
            <a:r>
              <a:rPr lang="cs-CZ" sz="2400" dirty="0" smtClean="0"/>
              <a:t>Které jsou špatné a které nejlepší ??</a:t>
            </a:r>
          </a:p>
          <a:p>
            <a:r>
              <a:rPr lang="cs-CZ" sz="2400" dirty="0" smtClean="0"/>
              <a:t>DÁLE:</a:t>
            </a:r>
            <a:endParaRPr lang="cs-CZ" sz="2400" dirty="0"/>
          </a:p>
          <a:p>
            <a:r>
              <a:rPr lang="cs-CZ" sz="2400" dirty="0" smtClean="0"/>
              <a:t>Biologická determinace psychiky</a:t>
            </a:r>
          </a:p>
          <a:p>
            <a:r>
              <a:rPr lang="cs-CZ" sz="2400" dirty="0" smtClean="0"/>
              <a:t>Hlubinné teorie osobnosti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9372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Psychologie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smtClean="0"/>
              <a:t>Dvě rozdílné cesty:</a:t>
            </a:r>
          </a:p>
          <a:p>
            <a:r>
              <a:rPr lang="cs-CZ" altLang="cs-CZ" sz="1800" b="1" smtClean="0"/>
              <a:t>zkoumání jednotlivých složek osobnosti: temperament, charakter, sebepojetí, motivace</a:t>
            </a:r>
            <a:r>
              <a:rPr lang="cs-CZ" altLang="cs-CZ" sz="2000" b="1" smtClean="0"/>
              <a:t>…</a:t>
            </a:r>
          </a:p>
          <a:p>
            <a:r>
              <a:rPr lang="cs-CZ" altLang="cs-CZ" b="1" smtClean="0"/>
              <a:t> </a:t>
            </a:r>
            <a:r>
              <a:rPr lang="cs-CZ" altLang="cs-CZ" sz="1800" b="1" smtClean="0"/>
              <a:t>pohled na osobnost prostřednictvím koncepcí různých autorů</a:t>
            </a:r>
          </a:p>
          <a:p>
            <a:pPr lvl="2"/>
            <a:r>
              <a:rPr lang="cs-CZ" altLang="cs-CZ" sz="1800" b="1" smtClean="0"/>
              <a:t>behaviorismus – Watson, Skinner,…</a:t>
            </a:r>
          </a:p>
          <a:p>
            <a:pPr lvl="2"/>
            <a:r>
              <a:rPr lang="cs-CZ" altLang="cs-CZ" sz="1800" b="1" smtClean="0"/>
              <a:t>psychoanalýza – Freud, Jung, Adler, Horneyová,…</a:t>
            </a:r>
          </a:p>
          <a:p>
            <a:pPr lvl="2"/>
            <a:r>
              <a:rPr lang="cs-CZ" altLang="cs-CZ" sz="1800" b="1" smtClean="0"/>
              <a:t>humanistická – Roger, Maslow</a:t>
            </a:r>
          </a:p>
        </p:txBody>
      </p:sp>
    </p:spTree>
    <p:extLst>
      <p:ext uri="{BB962C8B-B14F-4D97-AF65-F5344CB8AC3E}">
        <p14:creationId xmlns:p14="http://schemas.microsoft.com/office/powerpoint/2010/main" val="285733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Namalujte si člověka…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148" y="2217478"/>
            <a:ext cx="4153480" cy="37152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710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Psychologie osobnosti - Triáda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 věnuje všem třem složkám tzv. psychologické triády – tedy tomu jak </a:t>
            </a:r>
            <a:r>
              <a:rPr lang="cs-CZ" sz="2400" b="1" dirty="0" smtClean="0"/>
              <a:t>člověk myslí, cítí a chová se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Každá složka zvlášť</a:t>
            </a:r>
          </a:p>
          <a:p>
            <a:r>
              <a:rPr lang="cs-CZ" sz="2400" dirty="0" smtClean="0"/>
              <a:t>Tyto složky v kombinaci</a:t>
            </a:r>
          </a:p>
          <a:p>
            <a:r>
              <a:rPr lang="cs-CZ" sz="2400" dirty="0" smtClean="0"/>
              <a:t>Tyto složky v rozporu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666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Emoce</a:t>
            </a:r>
            <a:r>
              <a:rPr lang="cs-CZ" sz="2400" dirty="0" smtClean="0"/>
              <a:t> jsou složkou osobnosti, která z velké části zahrnuje vnitřní procesy v člověku, co by se stalo, kdyby ale ze světa vymizely?</a:t>
            </a:r>
          </a:p>
          <a:p>
            <a:r>
              <a:rPr lang="cs-CZ" sz="2400" dirty="0" smtClean="0"/>
              <a:t>Jmenujte příklady z praxe/psychický fenomén, ze svého života, kdy se člověk</a:t>
            </a:r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b="1" dirty="0" smtClean="0"/>
              <a:t>chová</a:t>
            </a:r>
            <a:r>
              <a:rPr lang="cs-CZ" sz="2400" dirty="0" smtClean="0"/>
              <a:t> v rozporu se svým přesvědčením</a:t>
            </a:r>
          </a:p>
          <a:p>
            <a:pPr marL="0" indent="0">
              <a:buNone/>
            </a:pPr>
            <a:r>
              <a:rPr lang="cs-CZ" sz="2400" dirty="0" smtClean="0"/>
              <a:t> - </a:t>
            </a:r>
            <a:r>
              <a:rPr lang="cs-CZ" sz="2400" b="1" dirty="0" smtClean="0"/>
              <a:t>chová</a:t>
            </a:r>
            <a:r>
              <a:rPr lang="cs-CZ" sz="2400" dirty="0" smtClean="0"/>
              <a:t> v rozporu se svými emocemi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-  jeho emoce a myšlení jsou v rozporu</a:t>
            </a:r>
          </a:p>
          <a:p>
            <a:pPr marL="0" indent="0">
              <a:buNone/>
            </a:pPr>
            <a:r>
              <a:rPr lang="cs-CZ" sz="2400" dirty="0" smtClean="0"/>
              <a:t>Proč??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2087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dirty="0" smtClean="0"/>
              <a:t>Tři 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dirty="0" smtClean="0"/>
              <a:t>Biologické faktory (vliv na vlohy, temperament)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smtClean="0"/>
              <a:t>Sociální faktory (charakter…)</a:t>
            </a:r>
          </a:p>
          <a:p>
            <a:endParaRPr lang="cs-CZ" altLang="cs-CZ" sz="1800" b="1" dirty="0" smtClean="0"/>
          </a:p>
          <a:p>
            <a:r>
              <a:rPr lang="cs-CZ" altLang="cs-CZ" sz="1800" b="1" dirty="0" err="1" smtClean="0"/>
              <a:t>Sebeutváření</a:t>
            </a:r>
            <a:r>
              <a:rPr lang="cs-CZ" altLang="cs-CZ" sz="1800" b="1" dirty="0" smtClean="0"/>
              <a:t> ( moje vlastní cesta, sebevýchova, sebeurčení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r>
              <a:rPr lang="cs-CZ" altLang="cs-CZ" sz="1800" u="sng" dirty="0" smtClean="0"/>
              <a:t>Věčná otázka: Co má největší vliv na utváření osobnosti?</a:t>
            </a:r>
          </a:p>
          <a:p>
            <a:r>
              <a:rPr lang="cs-CZ" altLang="cs-CZ" sz="1800" dirty="0"/>
              <a:t>Výzkumy dvojčat – výchova x genetika</a:t>
            </a:r>
          </a:p>
          <a:p>
            <a:r>
              <a:rPr lang="cs-CZ" altLang="cs-CZ" sz="1800" dirty="0" smtClean="0"/>
              <a:t>Rasové </a:t>
            </a:r>
            <a:r>
              <a:rPr lang="cs-CZ" altLang="cs-CZ" sz="1800" dirty="0"/>
              <a:t>teorie – biologická podmíněnost některých složek osobnosti</a:t>
            </a:r>
          </a:p>
          <a:p>
            <a:endParaRPr lang="cs-CZ" altLang="cs-CZ" sz="1800" u="sng" dirty="0" smtClean="0"/>
          </a:p>
          <a:p>
            <a:endParaRPr lang="cs-CZ" altLang="cs-CZ" u="sng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1104</TotalTime>
  <Words>1136</Words>
  <Application>Microsoft Office PowerPoint</Application>
  <PresentationFormat>Předvádění na obrazovce (4:3)</PresentationFormat>
  <Paragraphs>365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Calibri</vt:lpstr>
      <vt:lpstr>Tahoma</vt:lpstr>
      <vt:lpstr>Wingdings</vt:lpstr>
      <vt:lpstr>Směsice</vt:lpstr>
      <vt:lpstr>Úvod do studia psychologie  osobnosti</vt:lpstr>
      <vt:lpstr>Prezentace aplikace PowerPoint</vt:lpstr>
      <vt:lpstr>Postavení obecné psychologie a ostatních oborů</vt:lpstr>
      <vt:lpstr>Obecná psychologie versus psychologie osobnosti</vt:lpstr>
      <vt:lpstr>Psychologie osobnosti</vt:lpstr>
      <vt:lpstr>Namalujte si člověka…</vt:lpstr>
      <vt:lpstr>Psychologie osobnosti - Triáda</vt:lpstr>
      <vt:lpstr>Otázky:</vt:lpstr>
      <vt:lpstr>Tři pilíře utváření osobnosti</vt:lpstr>
      <vt:lpstr>Osobnost jako složitá skládačka</vt:lpstr>
      <vt:lpstr> Osobnost jako složitá skládačka</vt:lpstr>
      <vt:lpstr>Psychologie osobnosti – Mission impossible</vt:lpstr>
      <vt:lpstr>Psychologie osobnosti</vt:lpstr>
      <vt:lpstr>OBT</vt:lpstr>
      <vt:lpstr>Teorie a definice osobnosti</vt:lpstr>
      <vt:lpstr>Tři základní přístupy…</vt:lpstr>
      <vt:lpstr>Kterou teorii vybrat? </vt:lpstr>
      <vt:lpstr>         Ale přesto – znaky dobré teorie: </vt:lpstr>
      <vt:lpstr>Teorie osobnosti v protikladech: </vt:lpstr>
      <vt:lpstr>Definice osobnosti</vt:lpstr>
      <vt:lpstr>Prezentace aplikace PowerPoint</vt:lpstr>
      <vt:lpstr>Definice osobnosti</vt:lpstr>
      <vt:lpstr>Definice osobnosti</vt:lpstr>
      <vt:lpstr>Definice osobnosti (Smékal, 2002)</vt:lpstr>
      <vt:lpstr>Psychoanalýza x Behaviorismus x humanistický přístup</vt:lpstr>
      <vt:lpstr>Prezentace aplikace PowerPoint</vt:lpstr>
      <vt:lpstr>Behaviorismus, neobehaviorismus</vt:lpstr>
      <vt:lpstr>Prezentace aplikace PowerPoint</vt:lpstr>
      <vt:lpstr>Prezentace aplikace PowerPoint</vt:lpstr>
      <vt:lpstr>Názor na lidskou povahu</vt:lpstr>
      <vt:lpstr>Názor na lidskou povahu</vt:lpstr>
      <vt:lpstr>Je chování svobodné nebo determinované?</vt:lpstr>
      <vt:lpstr>Je chování svobodné nebo determinované?</vt:lpstr>
      <vt:lpstr>Základní motivy</vt:lpstr>
      <vt:lpstr>Základní motivy</vt:lpstr>
      <vt:lpstr>Struktura osobnosti</vt:lpstr>
      <vt:lpstr>Struktura osobnosti</vt:lpstr>
      <vt:lpstr>Role nevědomí</vt:lpstr>
      <vt:lpstr>Role nevědomí</vt:lpstr>
      <vt:lpstr>Vývojový důraz</vt:lpstr>
      <vt:lpstr>Vývojový důraz</vt:lpstr>
      <vt:lpstr>Bariéry osobního růstu</vt:lpstr>
      <vt:lpstr>Bariéry osobního růstu</vt:lpstr>
      <vt:lpstr>Úkol pro skupiny: Sehrajte nebo popište interakci klient a terapeut</vt:lpstr>
      <vt:lpstr>ÚKOL Č. 1</vt:lpstr>
      <vt:lpstr>Příště:</vt:lpstr>
    </vt:vector>
  </TitlesOfParts>
  <Company>PsÚ AV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Denglerova</cp:lastModifiedBy>
  <cp:revision>42</cp:revision>
  <dcterms:created xsi:type="dcterms:W3CDTF">2005-11-07T11:33:20Z</dcterms:created>
  <dcterms:modified xsi:type="dcterms:W3CDTF">2017-11-27T10:08:51Z</dcterms:modified>
</cp:coreProperties>
</file>