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316" r:id="rId4"/>
    <p:sldId id="317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275" r:id="rId23"/>
    <p:sldId id="283" r:id="rId24"/>
    <p:sldId id="284" r:id="rId25"/>
    <p:sldId id="285" r:id="rId26"/>
    <p:sldId id="286" r:id="rId27"/>
    <p:sldId id="28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566D3-9499-4D27-9EF3-9FFA308FE04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ED26BA5-2FDE-4298-8E9A-07FCEF995371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Sluchová pozornost </a:t>
          </a:r>
          <a:endParaRPr lang="cs-CZ" dirty="0">
            <a:solidFill>
              <a:schemeClr val="tx1"/>
            </a:solidFill>
          </a:endParaRPr>
        </a:p>
      </dgm:t>
    </dgm:pt>
    <dgm:pt modelId="{0F1FC09A-D34F-4A67-9F99-491CDE31B50C}" type="parTrans" cxnId="{5F5593EE-E349-4FE8-93D1-400D4C04A59B}">
      <dgm:prSet/>
      <dgm:spPr/>
      <dgm:t>
        <a:bodyPr/>
        <a:lstStyle/>
        <a:p>
          <a:endParaRPr lang="cs-CZ"/>
        </a:p>
      </dgm:t>
    </dgm:pt>
    <dgm:pt modelId="{7040AC02-D84F-4E56-A446-25A5BA79C2EA}" type="sibTrans" cxnId="{5F5593EE-E349-4FE8-93D1-400D4C04A59B}">
      <dgm:prSet/>
      <dgm:spPr/>
      <dgm:t>
        <a:bodyPr/>
        <a:lstStyle/>
        <a:p>
          <a:endParaRPr lang="cs-CZ"/>
        </a:p>
      </dgm:t>
    </dgm:pt>
    <dgm:pt modelId="{8852E6F9-4320-4898-8BF9-866CB6E24196}">
      <dgm:prSet phldrT="[Text]" custT="1"/>
      <dgm:spPr>
        <a:solidFill>
          <a:srgbClr val="FFFF00"/>
        </a:solidFill>
      </dgm:spPr>
      <dgm:t>
        <a:bodyPr/>
        <a:lstStyle/>
        <a:p>
          <a:r>
            <a:rPr lang="cs-CZ" sz="2000" dirty="0" smtClean="0">
              <a:solidFill>
                <a:schemeClr val="tx1"/>
              </a:solidFill>
            </a:rPr>
            <a:t>Lokalizace a </a:t>
          </a:r>
          <a:r>
            <a:rPr lang="cs-CZ" sz="2000" dirty="0" err="1" smtClean="0">
              <a:solidFill>
                <a:schemeClr val="tx1"/>
              </a:solidFill>
            </a:rPr>
            <a:t>lateralizace</a:t>
          </a:r>
          <a:endParaRPr lang="cs-CZ" sz="2000" dirty="0" smtClean="0">
            <a:solidFill>
              <a:schemeClr val="tx1"/>
            </a:solidFill>
          </a:endParaRPr>
        </a:p>
        <a:p>
          <a:r>
            <a:rPr lang="cs-CZ" sz="2000" dirty="0" smtClean="0">
              <a:solidFill>
                <a:schemeClr val="tx1"/>
              </a:solidFill>
            </a:rPr>
            <a:t>zvuku</a:t>
          </a:r>
          <a:endParaRPr lang="cs-CZ" sz="2000" dirty="0">
            <a:solidFill>
              <a:schemeClr val="tx1"/>
            </a:solidFill>
          </a:endParaRPr>
        </a:p>
      </dgm:t>
    </dgm:pt>
    <dgm:pt modelId="{A0DDC497-723C-42C7-81F5-E55EBE14DFB5}" type="parTrans" cxnId="{12CFDC9A-7D7B-4DDD-B405-4FE04D5632E1}">
      <dgm:prSet/>
      <dgm:spPr/>
      <dgm:t>
        <a:bodyPr/>
        <a:lstStyle/>
        <a:p>
          <a:endParaRPr lang="cs-CZ"/>
        </a:p>
      </dgm:t>
    </dgm:pt>
    <dgm:pt modelId="{8E5FD880-A3EF-4627-8116-E9CD8D4730BD}" type="sibTrans" cxnId="{12CFDC9A-7D7B-4DDD-B405-4FE04D5632E1}">
      <dgm:prSet/>
      <dgm:spPr>
        <a:solidFill>
          <a:schemeClr val="tx1"/>
        </a:solidFill>
      </dgm:spPr>
      <dgm:t>
        <a:bodyPr/>
        <a:lstStyle/>
        <a:p>
          <a:endParaRPr lang="cs-CZ"/>
        </a:p>
      </dgm:t>
    </dgm:pt>
    <dgm:pt modelId="{68C2EB2E-A9B8-4036-833D-1DB0448539F2}">
      <dgm:prSet phldrT="[Text]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>
              <a:solidFill>
                <a:schemeClr val="tx1"/>
              </a:solidFill>
            </a:rPr>
            <a:t>Sluchové sekvenční zpracování </a:t>
          </a:r>
        </a:p>
      </dgm:t>
    </dgm:pt>
    <dgm:pt modelId="{D045C739-4D45-493D-8AF2-C210C6BD500B}" type="parTrans" cxnId="{9F463428-DAEC-4445-A592-7DF386AC5382}">
      <dgm:prSet/>
      <dgm:spPr/>
      <dgm:t>
        <a:bodyPr/>
        <a:lstStyle/>
        <a:p>
          <a:endParaRPr lang="cs-CZ"/>
        </a:p>
      </dgm:t>
    </dgm:pt>
    <dgm:pt modelId="{58D65DE5-AA71-4259-BB82-1A3CF736D908}" type="sibTrans" cxnId="{9F463428-DAEC-4445-A592-7DF386AC5382}">
      <dgm:prSet/>
      <dgm:spPr>
        <a:solidFill>
          <a:schemeClr val="tx1"/>
        </a:solidFill>
      </dgm:spPr>
      <dgm:t>
        <a:bodyPr/>
        <a:lstStyle/>
        <a:p>
          <a:endParaRPr lang="cs-CZ"/>
        </a:p>
      </dgm:t>
    </dgm:pt>
    <dgm:pt modelId="{30AF7B61-801A-4881-A72C-42C31EB90F5D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Sluchová paměť </a:t>
          </a:r>
          <a:endParaRPr lang="cs-CZ" dirty="0">
            <a:solidFill>
              <a:schemeClr val="tx1"/>
            </a:solidFill>
          </a:endParaRPr>
        </a:p>
      </dgm:t>
    </dgm:pt>
    <dgm:pt modelId="{756E87E1-46B4-4D9F-B15D-465AE692C073}" type="parTrans" cxnId="{0C3094E0-BCCA-4935-9F58-20C2F662C53F}">
      <dgm:prSet/>
      <dgm:spPr/>
      <dgm:t>
        <a:bodyPr/>
        <a:lstStyle/>
        <a:p>
          <a:endParaRPr lang="cs-CZ"/>
        </a:p>
      </dgm:t>
    </dgm:pt>
    <dgm:pt modelId="{0492CD7B-0F47-4C95-86BF-419569F11116}" type="sibTrans" cxnId="{0C3094E0-BCCA-4935-9F58-20C2F662C53F}">
      <dgm:prSet/>
      <dgm:spPr>
        <a:solidFill>
          <a:schemeClr val="tx1"/>
        </a:solidFill>
      </dgm:spPr>
      <dgm:t>
        <a:bodyPr/>
        <a:lstStyle/>
        <a:p>
          <a:endParaRPr lang="cs-CZ"/>
        </a:p>
      </dgm:t>
    </dgm:pt>
    <dgm:pt modelId="{3FEED035-6E70-4A31-96AE-36DDC2B9E2DC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Sluchová diskriminace</a:t>
          </a:r>
          <a:endParaRPr lang="cs-CZ" dirty="0">
            <a:solidFill>
              <a:schemeClr val="tx1"/>
            </a:solidFill>
          </a:endParaRPr>
        </a:p>
      </dgm:t>
    </dgm:pt>
    <dgm:pt modelId="{16983DB7-BCDF-4D0F-978A-C9A04DF27D17}" type="parTrans" cxnId="{B038E01A-5554-4399-A7D5-486822C90A5F}">
      <dgm:prSet/>
      <dgm:spPr/>
      <dgm:t>
        <a:bodyPr/>
        <a:lstStyle/>
        <a:p>
          <a:endParaRPr lang="cs-CZ"/>
        </a:p>
      </dgm:t>
    </dgm:pt>
    <dgm:pt modelId="{FA64D3A0-2BCA-4D9E-BD08-ABBCD12505F9}" type="sibTrans" cxnId="{B038E01A-5554-4399-A7D5-486822C90A5F}">
      <dgm:prSet/>
      <dgm:spPr>
        <a:solidFill>
          <a:schemeClr val="tx1"/>
        </a:solidFill>
      </dgm:spPr>
      <dgm:t>
        <a:bodyPr/>
        <a:lstStyle/>
        <a:p>
          <a:endParaRPr lang="cs-CZ"/>
        </a:p>
      </dgm:t>
    </dgm:pt>
    <dgm:pt modelId="{B29F14C8-F81F-40DA-A2A4-868AC38E6BF9}" type="pres">
      <dgm:prSet presAssocID="{E5A566D3-9499-4D27-9EF3-9FFA308FE04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6A7C843-CEB8-47D2-8D85-05A6BBA14272}" type="pres">
      <dgm:prSet presAssocID="{6ED26BA5-2FDE-4298-8E9A-07FCEF995371}" presName="centerShape" presStyleLbl="node0" presStyleIdx="0" presStyleCnt="1"/>
      <dgm:spPr/>
      <dgm:t>
        <a:bodyPr/>
        <a:lstStyle/>
        <a:p>
          <a:endParaRPr lang="cs-CZ"/>
        </a:p>
      </dgm:t>
    </dgm:pt>
    <dgm:pt modelId="{27965F51-5F34-4525-ADF1-D05DE47E2984}" type="pres">
      <dgm:prSet presAssocID="{8852E6F9-4320-4898-8BF9-866CB6E24196}" presName="node" presStyleLbl="node1" presStyleIdx="0" presStyleCnt="4" custScaleX="131193" custScaleY="1420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4CC6E7-A488-4613-899F-C8353C279166}" type="pres">
      <dgm:prSet presAssocID="{8852E6F9-4320-4898-8BF9-866CB6E24196}" presName="dummy" presStyleCnt="0"/>
      <dgm:spPr/>
    </dgm:pt>
    <dgm:pt modelId="{CF7DE8BF-F1D6-4D72-983C-CF55DB84E5AC}" type="pres">
      <dgm:prSet presAssocID="{8E5FD880-A3EF-4627-8116-E9CD8D4730BD}" presName="sibTrans" presStyleLbl="sibTrans2D1" presStyleIdx="0" presStyleCnt="4"/>
      <dgm:spPr/>
      <dgm:t>
        <a:bodyPr/>
        <a:lstStyle/>
        <a:p>
          <a:endParaRPr lang="cs-CZ"/>
        </a:p>
      </dgm:t>
    </dgm:pt>
    <dgm:pt modelId="{B28BFBC0-8007-4101-BBFD-966B4C5B2E7D}" type="pres">
      <dgm:prSet presAssocID="{68C2EB2E-A9B8-4036-833D-1DB0448539F2}" presName="node" presStyleLbl="node1" presStyleIdx="1" presStyleCnt="4" custScaleX="152296" custScaleY="140367" custRadScaleRad="102811" custRadScaleInc="51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57A81C-EA1C-41BE-ACE8-BB06F886D858}" type="pres">
      <dgm:prSet presAssocID="{68C2EB2E-A9B8-4036-833D-1DB0448539F2}" presName="dummy" presStyleCnt="0"/>
      <dgm:spPr/>
    </dgm:pt>
    <dgm:pt modelId="{E118A2C7-3A23-499F-A6E1-6EC1F5AF6D04}" type="pres">
      <dgm:prSet presAssocID="{58D65DE5-AA71-4259-BB82-1A3CF736D908}" presName="sibTrans" presStyleLbl="sibTrans2D1" presStyleIdx="1" presStyleCnt="4"/>
      <dgm:spPr/>
      <dgm:t>
        <a:bodyPr/>
        <a:lstStyle/>
        <a:p>
          <a:endParaRPr lang="cs-CZ"/>
        </a:p>
      </dgm:t>
    </dgm:pt>
    <dgm:pt modelId="{3485190C-71F0-44D6-88ED-7B6952F586D7}" type="pres">
      <dgm:prSet presAssocID="{30AF7B61-801A-4881-A72C-42C31EB90F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4C2E18-45F7-4C63-AC7E-6913F4A4BA1C}" type="pres">
      <dgm:prSet presAssocID="{30AF7B61-801A-4881-A72C-42C31EB90F5D}" presName="dummy" presStyleCnt="0"/>
      <dgm:spPr/>
    </dgm:pt>
    <dgm:pt modelId="{FEFA64E3-B1CC-4F54-A4EF-861780002BEA}" type="pres">
      <dgm:prSet presAssocID="{0492CD7B-0F47-4C95-86BF-419569F11116}" presName="sibTrans" presStyleLbl="sibTrans2D1" presStyleIdx="2" presStyleCnt="4"/>
      <dgm:spPr/>
      <dgm:t>
        <a:bodyPr/>
        <a:lstStyle/>
        <a:p>
          <a:endParaRPr lang="cs-CZ"/>
        </a:p>
      </dgm:t>
    </dgm:pt>
    <dgm:pt modelId="{6018AF1A-9CF5-49C1-80B2-3DB2E72F5D0C}" type="pres">
      <dgm:prSet presAssocID="{3FEED035-6E70-4A31-96AE-36DDC2B9E2DC}" presName="node" presStyleLbl="node1" presStyleIdx="3" presStyleCnt="4" custScaleX="160550" custScaleY="160634" custRadScaleRad="106706" custRadScaleInc="9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C65C6B-BF1F-42E4-903D-054537FDE7D1}" type="pres">
      <dgm:prSet presAssocID="{3FEED035-6E70-4A31-96AE-36DDC2B9E2DC}" presName="dummy" presStyleCnt="0"/>
      <dgm:spPr/>
    </dgm:pt>
    <dgm:pt modelId="{5F13906A-E683-46BE-A921-C66A31EB96BB}" type="pres">
      <dgm:prSet presAssocID="{FA64D3A0-2BCA-4D9E-BD08-ABBCD12505F9}" presName="sibTrans" presStyleLbl="sibTrans2D1" presStyleIdx="3" presStyleCnt="4"/>
      <dgm:spPr/>
      <dgm:t>
        <a:bodyPr/>
        <a:lstStyle/>
        <a:p>
          <a:endParaRPr lang="cs-CZ"/>
        </a:p>
      </dgm:t>
    </dgm:pt>
  </dgm:ptLst>
  <dgm:cxnLst>
    <dgm:cxn modelId="{61586646-923C-4B4F-8570-CAC1B1465F7C}" type="presOf" srcId="{8E5FD880-A3EF-4627-8116-E9CD8D4730BD}" destId="{CF7DE8BF-F1D6-4D72-983C-CF55DB84E5AC}" srcOrd="0" destOrd="0" presId="urn:microsoft.com/office/officeart/2005/8/layout/radial6"/>
    <dgm:cxn modelId="{7350F9A2-48EB-4790-B234-2A1A8924F870}" type="presOf" srcId="{3FEED035-6E70-4A31-96AE-36DDC2B9E2DC}" destId="{6018AF1A-9CF5-49C1-80B2-3DB2E72F5D0C}" srcOrd="0" destOrd="0" presId="urn:microsoft.com/office/officeart/2005/8/layout/radial6"/>
    <dgm:cxn modelId="{62F3FC45-C74D-4E4D-B824-A8325103EDD7}" type="presOf" srcId="{30AF7B61-801A-4881-A72C-42C31EB90F5D}" destId="{3485190C-71F0-44D6-88ED-7B6952F586D7}" srcOrd="0" destOrd="0" presId="urn:microsoft.com/office/officeart/2005/8/layout/radial6"/>
    <dgm:cxn modelId="{10439528-970B-4996-A72F-ACECA9878BD4}" type="presOf" srcId="{58D65DE5-AA71-4259-BB82-1A3CF736D908}" destId="{E118A2C7-3A23-499F-A6E1-6EC1F5AF6D04}" srcOrd="0" destOrd="0" presId="urn:microsoft.com/office/officeart/2005/8/layout/radial6"/>
    <dgm:cxn modelId="{12CFDC9A-7D7B-4DDD-B405-4FE04D5632E1}" srcId="{6ED26BA5-2FDE-4298-8E9A-07FCEF995371}" destId="{8852E6F9-4320-4898-8BF9-866CB6E24196}" srcOrd="0" destOrd="0" parTransId="{A0DDC497-723C-42C7-81F5-E55EBE14DFB5}" sibTransId="{8E5FD880-A3EF-4627-8116-E9CD8D4730BD}"/>
    <dgm:cxn modelId="{43029A7B-72B3-4BF3-9AD9-694BE032AFA9}" type="presOf" srcId="{6ED26BA5-2FDE-4298-8E9A-07FCEF995371}" destId="{A6A7C843-CEB8-47D2-8D85-05A6BBA14272}" srcOrd="0" destOrd="0" presId="urn:microsoft.com/office/officeart/2005/8/layout/radial6"/>
    <dgm:cxn modelId="{9F463428-DAEC-4445-A592-7DF386AC5382}" srcId="{6ED26BA5-2FDE-4298-8E9A-07FCEF995371}" destId="{68C2EB2E-A9B8-4036-833D-1DB0448539F2}" srcOrd="1" destOrd="0" parTransId="{D045C739-4D45-493D-8AF2-C210C6BD500B}" sibTransId="{58D65DE5-AA71-4259-BB82-1A3CF736D908}"/>
    <dgm:cxn modelId="{F1E13E61-47A1-442A-979F-6F925BE04BC2}" type="presOf" srcId="{E5A566D3-9499-4D27-9EF3-9FFA308FE04C}" destId="{B29F14C8-F81F-40DA-A2A4-868AC38E6BF9}" srcOrd="0" destOrd="0" presId="urn:microsoft.com/office/officeart/2005/8/layout/radial6"/>
    <dgm:cxn modelId="{0C3094E0-BCCA-4935-9F58-20C2F662C53F}" srcId="{6ED26BA5-2FDE-4298-8E9A-07FCEF995371}" destId="{30AF7B61-801A-4881-A72C-42C31EB90F5D}" srcOrd="2" destOrd="0" parTransId="{756E87E1-46B4-4D9F-B15D-465AE692C073}" sibTransId="{0492CD7B-0F47-4C95-86BF-419569F11116}"/>
    <dgm:cxn modelId="{322B1FE5-2E3F-46F4-9488-7C3A3236E135}" type="presOf" srcId="{8852E6F9-4320-4898-8BF9-866CB6E24196}" destId="{27965F51-5F34-4525-ADF1-D05DE47E2984}" srcOrd="0" destOrd="0" presId="urn:microsoft.com/office/officeart/2005/8/layout/radial6"/>
    <dgm:cxn modelId="{B038E01A-5554-4399-A7D5-486822C90A5F}" srcId="{6ED26BA5-2FDE-4298-8E9A-07FCEF995371}" destId="{3FEED035-6E70-4A31-96AE-36DDC2B9E2DC}" srcOrd="3" destOrd="0" parTransId="{16983DB7-BCDF-4D0F-978A-C9A04DF27D17}" sibTransId="{FA64D3A0-2BCA-4D9E-BD08-ABBCD12505F9}"/>
    <dgm:cxn modelId="{9B85B446-C15A-49FF-8922-1C036535CF93}" type="presOf" srcId="{FA64D3A0-2BCA-4D9E-BD08-ABBCD12505F9}" destId="{5F13906A-E683-46BE-A921-C66A31EB96BB}" srcOrd="0" destOrd="0" presId="urn:microsoft.com/office/officeart/2005/8/layout/radial6"/>
    <dgm:cxn modelId="{7AABAAC2-1A4D-4832-AB40-46129634CD60}" type="presOf" srcId="{68C2EB2E-A9B8-4036-833D-1DB0448539F2}" destId="{B28BFBC0-8007-4101-BBFD-966B4C5B2E7D}" srcOrd="0" destOrd="0" presId="urn:microsoft.com/office/officeart/2005/8/layout/radial6"/>
    <dgm:cxn modelId="{5F5593EE-E349-4FE8-93D1-400D4C04A59B}" srcId="{E5A566D3-9499-4D27-9EF3-9FFA308FE04C}" destId="{6ED26BA5-2FDE-4298-8E9A-07FCEF995371}" srcOrd="0" destOrd="0" parTransId="{0F1FC09A-D34F-4A67-9F99-491CDE31B50C}" sibTransId="{7040AC02-D84F-4E56-A446-25A5BA79C2EA}"/>
    <dgm:cxn modelId="{DBB60D67-B24C-48C5-B61C-B819BA279FD6}" type="presOf" srcId="{0492CD7B-0F47-4C95-86BF-419569F11116}" destId="{FEFA64E3-B1CC-4F54-A4EF-861780002BEA}" srcOrd="0" destOrd="0" presId="urn:microsoft.com/office/officeart/2005/8/layout/radial6"/>
    <dgm:cxn modelId="{334C49AC-141E-418E-8D86-AB0AA6FA340C}" type="presParOf" srcId="{B29F14C8-F81F-40DA-A2A4-868AC38E6BF9}" destId="{A6A7C843-CEB8-47D2-8D85-05A6BBA14272}" srcOrd="0" destOrd="0" presId="urn:microsoft.com/office/officeart/2005/8/layout/radial6"/>
    <dgm:cxn modelId="{1847609F-B458-480C-98CF-9B4B1CBD71C0}" type="presParOf" srcId="{B29F14C8-F81F-40DA-A2A4-868AC38E6BF9}" destId="{27965F51-5F34-4525-ADF1-D05DE47E2984}" srcOrd="1" destOrd="0" presId="urn:microsoft.com/office/officeart/2005/8/layout/radial6"/>
    <dgm:cxn modelId="{FD8C094C-453E-4AC6-B29D-37C4962D013F}" type="presParOf" srcId="{B29F14C8-F81F-40DA-A2A4-868AC38E6BF9}" destId="{E04CC6E7-A488-4613-899F-C8353C279166}" srcOrd="2" destOrd="0" presId="urn:microsoft.com/office/officeart/2005/8/layout/radial6"/>
    <dgm:cxn modelId="{41F826D0-E892-41F8-8F6A-B589D6835946}" type="presParOf" srcId="{B29F14C8-F81F-40DA-A2A4-868AC38E6BF9}" destId="{CF7DE8BF-F1D6-4D72-983C-CF55DB84E5AC}" srcOrd="3" destOrd="0" presId="urn:microsoft.com/office/officeart/2005/8/layout/radial6"/>
    <dgm:cxn modelId="{9F7388D5-D144-4F95-8094-8A924ED520E5}" type="presParOf" srcId="{B29F14C8-F81F-40DA-A2A4-868AC38E6BF9}" destId="{B28BFBC0-8007-4101-BBFD-966B4C5B2E7D}" srcOrd="4" destOrd="0" presId="urn:microsoft.com/office/officeart/2005/8/layout/radial6"/>
    <dgm:cxn modelId="{2676F462-FA73-477F-B788-ECD74B75845B}" type="presParOf" srcId="{B29F14C8-F81F-40DA-A2A4-868AC38E6BF9}" destId="{2057A81C-EA1C-41BE-ACE8-BB06F886D858}" srcOrd="5" destOrd="0" presId="urn:microsoft.com/office/officeart/2005/8/layout/radial6"/>
    <dgm:cxn modelId="{44655FD0-2718-4D6E-A451-D38C2F91E07D}" type="presParOf" srcId="{B29F14C8-F81F-40DA-A2A4-868AC38E6BF9}" destId="{E118A2C7-3A23-499F-A6E1-6EC1F5AF6D04}" srcOrd="6" destOrd="0" presId="urn:microsoft.com/office/officeart/2005/8/layout/radial6"/>
    <dgm:cxn modelId="{D6A6B2C3-759F-4346-B8F4-CF6F3D2BDB2D}" type="presParOf" srcId="{B29F14C8-F81F-40DA-A2A4-868AC38E6BF9}" destId="{3485190C-71F0-44D6-88ED-7B6952F586D7}" srcOrd="7" destOrd="0" presId="urn:microsoft.com/office/officeart/2005/8/layout/radial6"/>
    <dgm:cxn modelId="{15E443E4-4DED-474C-A894-214863FD0707}" type="presParOf" srcId="{B29F14C8-F81F-40DA-A2A4-868AC38E6BF9}" destId="{DF4C2E18-45F7-4C63-AC7E-6913F4A4BA1C}" srcOrd="8" destOrd="0" presId="urn:microsoft.com/office/officeart/2005/8/layout/radial6"/>
    <dgm:cxn modelId="{586369C4-C10D-4677-8A86-EEEBD7491EFB}" type="presParOf" srcId="{B29F14C8-F81F-40DA-A2A4-868AC38E6BF9}" destId="{FEFA64E3-B1CC-4F54-A4EF-861780002BEA}" srcOrd="9" destOrd="0" presId="urn:microsoft.com/office/officeart/2005/8/layout/radial6"/>
    <dgm:cxn modelId="{9B23B98B-54BD-4420-B6BD-09BE70DBF8AF}" type="presParOf" srcId="{B29F14C8-F81F-40DA-A2A4-868AC38E6BF9}" destId="{6018AF1A-9CF5-49C1-80B2-3DB2E72F5D0C}" srcOrd="10" destOrd="0" presId="urn:microsoft.com/office/officeart/2005/8/layout/radial6"/>
    <dgm:cxn modelId="{DD82E456-AA64-4544-B454-273F04F08A48}" type="presParOf" srcId="{B29F14C8-F81F-40DA-A2A4-868AC38E6BF9}" destId="{67C65C6B-BF1F-42E4-903D-054537FDE7D1}" srcOrd="11" destOrd="0" presId="urn:microsoft.com/office/officeart/2005/8/layout/radial6"/>
    <dgm:cxn modelId="{E084EDCD-C286-4899-B960-EBEEAC4CAF42}" type="presParOf" srcId="{B29F14C8-F81F-40DA-A2A4-868AC38E6BF9}" destId="{5F13906A-E683-46BE-A921-C66A31EB96B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3906A-E683-46BE-A921-C66A31EB96BB}">
      <dsp:nvSpPr>
        <dsp:cNvPr id="0" name=""/>
        <dsp:cNvSpPr/>
      </dsp:nvSpPr>
      <dsp:spPr>
        <a:xfrm>
          <a:off x="1483677" y="808436"/>
          <a:ext cx="4433973" cy="4433973"/>
        </a:xfrm>
        <a:prstGeom prst="blockArc">
          <a:avLst>
            <a:gd name="adj1" fmla="val 10811182"/>
            <a:gd name="adj2" fmla="val 16430678"/>
            <a:gd name="adj3" fmla="val 4635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A64E3-B1CC-4F54-A4EF-861780002BEA}">
      <dsp:nvSpPr>
        <dsp:cNvPr id="0" name=""/>
        <dsp:cNvSpPr/>
      </dsp:nvSpPr>
      <dsp:spPr>
        <a:xfrm>
          <a:off x="1483624" y="818187"/>
          <a:ext cx="4433973" cy="4433973"/>
        </a:xfrm>
        <a:prstGeom prst="blockArc">
          <a:avLst>
            <a:gd name="adj1" fmla="val 5169237"/>
            <a:gd name="adj2" fmla="val 10826661"/>
            <a:gd name="adj3" fmla="val 4635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8A2C7-3A23-499F-A6E1-6EC1F5AF6D04}">
      <dsp:nvSpPr>
        <dsp:cNvPr id="0" name=""/>
        <dsp:cNvSpPr/>
      </dsp:nvSpPr>
      <dsp:spPr>
        <a:xfrm>
          <a:off x="1689758" y="814165"/>
          <a:ext cx="4433973" cy="4433973"/>
        </a:xfrm>
        <a:prstGeom prst="blockArc">
          <a:avLst>
            <a:gd name="adj1" fmla="val 93096"/>
            <a:gd name="adj2" fmla="val 5496646"/>
            <a:gd name="adj3" fmla="val 4635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DE8BF-F1D6-4D72-983C-CF55DB84E5AC}">
      <dsp:nvSpPr>
        <dsp:cNvPr id="0" name=""/>
        <dsp:cNvSpPr/>
      </dsp:nvSpPr>
      <dsp:spPr>
        <a:xfrm>
          <a:off x="1689805" y="812452"/>
          <a:ext cx="4433973" cy="4433973"/>
        </a:xfrm>
        <a:prstGeom prst="blockArc">
          <a:avLst>
            <a:gd name="adj1" fmla="val 16103279"/>
            <a:gd name="adj2" fmla="val 95816"/>
            <a:gd name="adj3" fmla="val 4635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7C843-CEB8-47D2-8D85-05A6BBA14272}">
      <dsp:nvSpPr>
        <dsp:cNvPr id="0" name=""/>
        <dsp:cNvSpPr/>
      </dsp:nvSpPr>
      <dsp:spPr>
        <a:xfrm>
          <a:off x="2826543" y="2010968"/>
          <a:ext cx="2038656" cy="2038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tx1"/>
              </a:solidFill>
            </a:rPr>
            <a:t>Sluchová pozornost </a:t>
          </a:r>
          <a:endParaRPr lang="cs-CZ" sz="2500" kern="1200" dirty="0">
            <a:solidFill>
              <a:schemeClr val="tx1"/>
            </a:solidFill>
          </a:endParaRPr>
        </a:p>
      </dsp:txBody>
      <dsp:txXfrm>
        <a:off x="3125097" y="2309522"/>
        <a:ext cx="1441548" cy="1441548"/>
      </dsp:txXfrm>
    </dsp:sp>
    <dsp:sp modelId="{27965F51-5F34-4525-ADF1-D05DE47E2984}">
      <dsp:nvSpPr>
        <dsp:cNvPr id="0" name=""/>
        <dsp:cNvSpPr/>
      </dsp:nvSpPr>
      <dsp:spPr>
        <a:xfrm>
          <a:off x="2909770" y="-148799"/>
          <a:ext cx="1872201" cy="2026966"/>
        </a:xfrm>
        <a:prstGeom prst="ellipse">
          <a:avLst/>
        </a:prstGeom>
        <a:solidFill>
          <a:srgbClr val="FFFF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</a:rPr>
            <a:t>Lokalizace a </a:t>
          </a:r>
          <a:r>
            <a:rPr lang="cs-CZ" sz="2000" kern="1200" dirty="0" err="1" smtClean="0">
              <a:solidFill>
                <a:schemeClr val="tx1"/>
              </a:solidFill>
            </a:rPr>
            <a:t>lateralizace</a:t>
          </a:r>
          <a:endParaRPr lang="cs-CZ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</a:rPr>
            <a:t>zvuku</a:t>
          </a:r>
          <a:endParaRPr lang="cs-CZ" sz="2000" kern="1200" dirty="0">
            <a:solidFill>
              <a:schemeClr val="tx1"/>
            </a:solidFill>
          </a:endParaRPr>
        </a:p>
      </dsp:txBody>
      <dsp:txXfrm>
        <a:off x="3183947" y="148043"/>
        <a:ext cx="1323847" cy="1433282"/>
      </dsp:txXfrm>
    </dsp:sp>
    <dsp:sp modelId="{B28BFBC0-8007-4101-BBFD-966B4C5B2E7D}">
      <dsp:nvSpPr>
        <dsp:cNvPr id="0" name=""/>
        <dsp:cNvSpPr/>
      </dsp:nvSpPr>
      <dsp:spPr>
        <a:xfrm>
          <a:off x="4984887" y="2088231"/>
          <a:ext cx="2173354" cy="2003120"/>
        </a:xfrm>
        <a:prstGeom prst="ellipse">
          <a:avLst/>
        </a:prstGeom>
        <a:solidFill>
          <a:srgbClr val="00B0F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100" kern="1200" dirty="0" smtClean="0">
              <a:solidFill>
                <a:schemeClr val="tx1"/>
              </a:solidFill>
            </a:rPr>
            <a:t>Sluchové sekvenční zpracování </a:t>
          </a:r>
        </a:p>
      </dsp:txBody>
      <dsp:txXfrm>
        <a:off x="5303167" y="2381581"/>
        <a:ext cx="1536794" cy="1416420"/>
      </dsp:txXfrm>
    </dsp:sp>
    <dsp:sp modelId="{3485190C-71F0-44D6-88ED-7B6952F586D7}">
      <dsp:nvSpPr>
        <dsp:cNvPr id="0" name=""/>
        <dsp:cNvSpPr/>
      </dsp:nvSpPr>
      <dsp:spPr>
        <a:xfrm>
          <a:off x="3132341" y="4482379"/>
          <a:ext cx="1427059" cy="1427059"/>
        </a:xfrm>
        <a:prstGeom prst="ellipse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solidFill>
                <a:schemeClr val="tx1"/>
              </a:solidFill>
            </a:rPr>
            <a:t>Sluchová paměť </a:t>
          </a:r>
          <a:endParaRPr lang="cs-CZ" sz="2100" kern="1200" dirty="0">
            <a:solidFill>
              <a:schemeClr val="tx1"/>
            </a:solidFill>
          </a:endParaRPr>
        </a:p>
      </dsp:txBody>
      <dsp:txXfrm>
        <a:off x="3341329" y="4691367"/>
        <a:ext cx="1009083" cy="1009083"/>
      </dsp:txXfrm>
    </dsp:sp>
    <dsp:sp modelId="{6018AF1A-9CF5-49C1-80B2-3DB2E72F5D0C}">
      <dsp:nvSpPr>
        <dsp:cNvPr id="0" name=""/>
        <dsp:cNvSpPr/>
      </dsp:nvSpPr>
      <dsp:spPr>
        <a:xfrm>
          <a:off x="389491" y="1872207"/>
          <a:ext cx="2291143" cy="2292342"/>
        </a:xfrm>
        <a:prstGeom prst="ellipse">
          <a:avLst/>
        </a:prstGeom>
        <a:solidFill>
          <a:srgbClr val="00B05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solidFill>
                <a:schemeClr val="tx1"/>
              </a:solidFill>
            </a:rPr>
            <a:t>Sluchová diskriminace</a:t>
          </a:r>
          <a:endParaRPr lang="cs-CZ" sz="2100" kern="1200" dirty="0">
            <a:solidFill>
              <a:schemeClr val="tx1"/>
            </a:solidFill>
          </a:endParaRPr>
        </a:p>
      </dsp:txBody>
      <dsp:txXfrm>
        <a:off x="725021" y="2207913"/>
        <a:ext cx="1620083" cy="1620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ROVINA FONETICKO-FONOLOGICKÁ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9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Skladba oblastí sledování/rozvoj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Pokračování – analýza a syntéza</a:t>
            </a:r>
          </a:p>
          <a:p>
            <a:pPr marL="457200" lvl="1" indent="0">
              <a:buNone/>
            </a:pPr>
            <a:r>
              <a:rPr lang="cs-CZ" dirty="0" smtClean="0"/>
              <a:t>	- určení poslední samohlásky ve slově (6-7)</a:t>
            </a:r>
          </a:p>
          <a:p>
            <a:pPr marL="457200" lvl="1" indent="0">
              <a:buNone/>
            </a:pPr>
            <a:r>
              <a:rPr lang="cs-CZ" dirty="0" smtClean="0"/>
              <a:t>	- určení, zda slovo danou hlásku obsahuje</a:t>
            </a:r>
            <a:r>
              <a:rPr lang="cs-CZ" dirty="0"/>
              <a:t>(6-7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r>
              <a:rPr lang="cs-CZ" dirty="0" smtClean="0"/>
              <a:t>	- tvorba slov z daných hlásek (</a:t>
            </a:r>
            <a:r>
              <a:rPr lang="cs-CZ" dirty="0"/>
              <a:t>6-7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r>
              <a:rPr lang="cs-CZ" dirty="0" smtClean="0"/>
              <a:t>	- analýza jednoslabičných slov na hlásky </a:t>
            </a:r>
            <a:r>
              <a:rPr lang="cs-CZ" dirty="0"/>
              <a:t>(6-7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- analýza a syntéza dvouslabičného slova (7)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6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Skladba oblastí sledování/rozvoj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Vnímání rytmu</a:t>
            </a:r>
          </a:p>
          <a:p>
            <a:pPr lvl="1"/>
            <a:r>
              <a:rPr lang="cs-CZ" dirty="0" smtClean="0"/>
              <a:t>Rytmická struktura (dle složitosti)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- určí, zda jsou shodné (4)</a:t>
            </a:r>
          </a:p>
          <a:p>
            <a:pPr lvl="1"/>
            <a:r>
              <a:rPr lang="cs-CZ" dirty="0" smtClean="0"/>
              <a:t>Nápodoba rytmu (dle složitosti) – 5-6 let</a:t>
            </a:r>
          </a:p>
          <a:p>
            <a:pPr lvl="1"/>
            <a:r>
              <a:rPr lang="cs-CZ" dirty="0" smtClean="0"/>
              <a:t>Záznam rytmické struktury (5,5-6)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7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Skladba oblastí – sledování/rozvoj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Sluchová paměť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opakování vět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opakování slov</a:t>
            </a:r>
          </a:p>
          <a:p>
            <a:r>
              <a:rPr lang="cs-CZ" dirty="0" smtClean="0"/>
              <a:t>Tříleté dítě – zopakování věty o 3 slovech</a:t>
            </a:r>
          </a:p>
          <a:p>
            <a:r>
              <a:rPr lang="cs-CZ" dirty="0" smtClean="0"/>
              <a:t>Čtyřleté dítě – zopakování věty o 4 slovech</a:t>
            </a:r>
          </a:p>
          <a:p>
            <a:r>
              <a:rPr lang="cs-CZ" dirty="0" smtClean="0"/>
              <a:t>Pětileté dítě – zopakování věty o 5 slovech</a:t>
            </a:r>
          </a:p>
          <a:p>
            <a:r>
              <a:rPr lang="cs-CZ" dirty="0" smtClean="0"/>
              <a:t>Šestileté dítě – delší větný celek</a:t>
            </a:r>
          </a:p>
          <a:p>
            <a:pPr marL="118872" indent="0">
              <a:buNone/>
            </a:pPr>
            <a:endParaRPr lang="cs-CZ" dirty="0"/>
          </a:p>
          <a:p>
            <a:r>
              <a:rPr lang="cs-CZ" dirty="0" smtClean="0"/>
              <a:t>Zopakování nesouvisejících slov (- 1)</a:t>
            </a:r>
          </a:p>
        </p:txBody>
      </p:sp>
    </p:spTree>
    <p:extLst>
      <p:ext uri="{BB962C8B-B14F-4D97-AF65-F5344CB8AC3E}">
        <p14:creationId xmlns:p14="http://schemas.microsoft.com/office/powerpoint/2010/main" val="3301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rozvoje – 3-4 leté dítě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Naslouchání pohádek a příběhů</a:t>
            </a:r>
          </a:p>
          <a:p>
            <a:r>
              <a:rPr lang="cs-CZ" dirty="0" smtClean="0"/>
              <a:t>Lokalizace zvuků</a:t>
            </a:r>
          </a:p>
          <a:p>
            <a:r>
              <a:rPr lang="cs-CZ" dirty="0" smtClean="0"/>
              <a:t>Poznávání záměrně vydávaných zvuků</a:t>
            </a:r>
          </a:p>
          <a:p>
            <a:r>
              <a:rPr lang="cs-CZ" dirty="0" smtClean="0"/>
              <a:t>Naslouchání „tichu“</a:t>
            </a:r>
          </a:p>
          <a:p>
            <a:r>
              <a:rPr lang="cs-CZ" dirty="0" smtClean="0"/>
              <a:t>Poznání písně dle melodie</a:t>
            </a:r>
          </a:p>
          <a:p>
            <a:r>
              <a:rPr lang="cs-CZ" dirty="0" smtClean="0"/>
              <a:t>Zpěv s dítětem</a:t>
            </a:r>
          </a:p>
          <a:p>
            <a:r>
              <a:rPr lang="cs-CZ" dirty="0" smtClean="0"/>
              <a:t>Rozpočitadlo ve spolupráci s dospělým</a:t>
            </a:r>
          </a:p>
          <a:p>
            <a:r>
              <a:rPr lang="cs-CZ" dirty="0" smtClean="0"/>
              <a:t>Rytmizace</a:t>
            </a:r>
          </a:p>
          <a:p>
            <a:r>
              <a:rPr lang="cs-CZ" dirty="0" smtClean="0"/>
              <a:t>Předání krátkého vzkazu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1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rozvoje 4-5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Naslouchání delších pohádek a příběhů</a:t>
            </a:r>
          </a:p>
          <a:p>
            <a:r>
              <a:rPr lang="cs-CZ" dirty="0" smtClean="0"/>
              <a:t>Učení se básniček a písniček</a:t>
            </a:r>
          </a:p>
          <a:p>
            <a:r>
              <a:rPr lang="cs-CZ" dirty="0" smtClean="0"/>
              <a:t>Lokalizace zvuku</a:t>
            </a:r>
          </a:p>
          <a:p>
            <a:r>
              <a:rPr lang="cs-CZ" dirty="0" smtClean="0"/>
              <a:t>Hledání ozvučeného předmětu</a:t>
            </a:r>
          </a:p>
          <a:p>
            <a:r>
              <a:rPr lang="cs-CZ" dirty="0" smtClean="0"/>
              <a:t>Naslouchání a rozlišování zvuků z okolí</a:t>
            </a:r>
          </a:p>
          <a:p>
            <a:r>
              <a:rPr lang="cs-CZ" dirty="0" smtClean="0"/>
              <a:t>Poznávání hudebních nástrojů</a:t>
            </a:r>
          </a:p>
          <a:p>
            <a:r>
              <a:rPr lang="cs-CZ" dirty="0" smtClean="0"/>
              <a:t>Poznávání počtu zvuků</a:t>
            </a:r>
          </a:p>
          <a:p>
            <a:r>
              <a:rPr lang="cs-CZ" dirty="0" smtClean="0"/>
              <a:t>Poznávání počtu slov ve větě</a:t>
            </a:r>
          </a:p>
          <a:p>
            <a:r>
              <a:rPr lang="cs-CZ" dirty="0" smtClean="0"/>
              <a:t>Rozpočitadla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1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rozvoje 4-5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Rozkládání slov na slabiky, vytleskání</a:t>
            </a:r>
          </a:p>
          <a:p>
            <a:r>
              <a:rPr lang="cs-CZ" dirty="0" smtClean="0"/>
              <a:t>Hledání slov podle počáteční slabiky (s opisem)</a:t>
            </a:r>
          </a:p>
          <a:p>
            <a:r>
              <a:rPr lang="cs-CZ" dirty="0" smtClean="0"/>
              <a:t>Hledání a vymýšlení rýmů</a:t>
            </a:r>
          </a:p>
          <a:p>
            <a:r>
              <a:rPr lang="cs-CZ" dirty="0" smtClean="0"/>
              <a:t>Rozlišování slov </a:t>
            </a:r>
          </a:p>
          <a:p>
            <a:r>
              <a:rPr lang="cs-CZ" dirty="0" smtClean="0"/>
              <a:t>Určování délky zvuků (dlouhý/krátký)</a:t>
            </a:r>
          </a:p>
          <a:p>
            <a:r>
              <a:rPr lang="cs-CZ" dirty="0" smtClean="0"/>
              <a:t>Určování rytmických struktur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59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rozvoje 5-6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Sluchová diferenciace</a:t>
            </a:r>
          </a:p>
          <a:p>
            <a:r>
              <a:rPr lang="cs-CZ" dirty="0" smtClean="0"/>
              <a:t>Poznávání hlasů kamarádů</a:t>
            </a:r>
          </a:p>
          <a:p>
            <a:r>
              <a:rPr lang="cs-CZ" dirty="0" smtClean="0"/>
              <a:t>Poznávání zvuků z vyrobených </a:t>
            </a:r>
            <a:r>
              <a:rPr lang="cs-CZ" dirty="0" err="1" smtClean="0"/>
              <a:t>chrastidel</a:t>
            </a:r>
            <a:endParaRPr lang="cs-CZ" dirty="0" smtClean="0"/>
          </a:p>
          <a:p>
            <a:r>
              <a:rPr lang="cs-CZ" dirty="0" smtClean="0"/>
              <a:t>Zvukové pexeso</a:t>
            </a:r>
          </a:p>
          <a:p>
            <a:r>
              <a:rPr lang="cs-CZ" dirty="0" smtClean="0"/>
              <a:t>Poznávání zvuků hudebních nástrojů</a:t>
            </a:r>
          </a:p>
          <a:p>
            <a:r>
              <a:rPr lang="cs-CZ" dirty="0" smtClean="0"/>
              <a:t>Poznávání počtu zvuků</a:t>
            </a:r>
          </a:p>
          <a:p>
            <a:r>
              <a:rPr lang="cs-CZ" dirty="0" smtClean="0"/>
              <a:t>Hra na tichou poštu</a:t>
            </a:r>
          </a:p>
          <a:p>
            <a:r>
              <a:rPr lang="cs-CZ" dirty="0" smtClean="0"/>
              <a:t>Odlišování shodných a neshodných slov – tvorba vět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4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rozvoje 5-6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Sluchová analýza a syntéza</a:t>
            </a:r>
          </a:p>
          <a:p>
            <a:r>
              <a:rPr lang="cs-CZ" dirty="0" smtClean="0"/>
              <a:t>Vyhledávání a tvorba rýmů</a:t>
            </a:r>
          </a:p>
          <a:p>
            <a:r>
              <a:rPr lang="cs-CZ" dirty="0" smtClean="0"/>
              <a:t>Určení počtu slov ve větě</a:t>
            </a:r>
          </a:p>
          <a:p>
            <a:r>
              <a:rPr lang="cs-CZ" dirty="0" smtClean="0"/>
              <a:t>Hledání slov s totožným počtem slabik</a:t>
            </a:r>
          </a:p>
          <a:p>
            <a:r>
              <a:rPr lang="cs-CZ" dirty="0" smtClean="0"/>
              <a:t>Hledání delších a kratších slov</a:t>
            </a:r>
          </a:p>
          <a:p>
            <a:r>
              <a:rPr lang="cs-CZ" dirty="0" smtClean="0"/>
              <a:t>Slovní kopaná (poslední slabika)</a:t>
            </a:r>
          </a:p>
          <a:p>
            <a:r>
              <a:rPr lang="cs-CZ" dirty="0" smtClean="0"/>
              <a:t>Hledání slov podle počáteční hlásky – s příběhem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3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rozvoje 5-6let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Sluchová analýza a syntéza – pokračování </a:t>
            </a:r>
          </a:p>
          <a:p>
            <a:r>
              <a:rPr lang="cs-CZ" dirty="0" smtClean="0"/>
              <a:t>Určení počáteční hlásky</a:t>
            </a:r>
          </a:p>
          <a:p>
            <a:r>
              <a:rPr lang="cs-CZ" dirty="0" smtClean="0"/>
              <a:t>Kolik najdeš slov na tuto hlásku?</a:t>
            </a:r>
          </a:p>
          <a:p>
            <a:r>
              <a:rPr lang="cs-CZ" dirty="0" smtClean="0"/>
              <a:t>Skládání a rozkládání krátkých slov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9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rozvoje 5-6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Sluchová figura a pozadí </a:t>
            </a:r>
          </a:p>
          <a:p>
            <a:r>
              <a:rPr lang="cs-CZ" dirty="0" smtClean="0"/>
              <a:t>„slyšet jako…“</a:t>
            </a:r>
          </a:p>
          <a:p>
            <a:r>
              <a:rPr lang="cs-CZ" dirty="0" smtClean="0"/>
              <a:t>Písmeno P tě vzbudí…</a:t>
            </a:r>
          </a:p>
          <a:p>
            <a:r>
              <a:rPr lang="cs-CZ" dirty="0" smtClean="0"/>
              <a:t>Tleskni, uslyšíš-li dané slovo</a:t>
            </a:r>
          </a:p>
          <a:p>
            <a:r>
              <a:rPr lang="cs-CZ" dirty="0" smtClean="0"/>
              <a:t>Vyhledávání slova ve čteném příběhu</a:t>
            </a:r>
          </a:p>
          <a:p>
            <a:r>
              <a:rPr lang="cs-CZ" dirty="0" smtClean="0"/>
              <a:t>Všechno lítá, co má peří…</a:t>
            </a:r>
          </a:p>
          <a:p>
            <a:r>
              <a:rPr lang="cs-CZ" dirty="0"/>
              <a:t>Tleskni, uslyšíš-li </a:t>
            </a:r>
            <a:r>
              <a:rPr lang="cs-CZ" dirty="0" smtClean="0"/>
              <a:t>danou slabiku – těžké!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5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351088" y="2052638"/>
          <a:ext cx="6711950" cy="444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5975"/>
                <a:gridCol w="3355975"/>
              </a:tblGrid>
              <a:tr h="3708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</a:t>
                      </a:r>
                      <a:r>
                        <a:rPr lang="cs-CZ" sz="1800" baseline="0" dirty="0" smtClean="0"/>
                        <a:t> E I O U OU AU 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ŤĎŇ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 B M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 V 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C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Č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H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Š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CH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Ž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CSZxČŠŽ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G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Ř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BĚ PĚ VĚ MĚ</a:t>
                      </a:r>
                      <a:endParaRPr lang="cs-CZ" sz="1800" dirty="0"/>
                    </a:p>
                  </a:txBody>
                  <a:tcPr marL="78964" marR="78964" marT="45717" marB="45717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78964" marR="78964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3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rozvoje 5-6 let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Sluchová paměť</a:t>
            </a:r>
          </a:p>
          <a:p>
            <a:r>
              <a:rPr lang="cs-CZ" dirty="0" smtClean="0"/>
              <a:t>Učení se básničkám a písničkám</a:t>
            </a:r>
          </a:p>
          <a:p>
            <a:r>
              <a:rPr lang="cs-CZ" dirty="0" smtClean="0"/>
              <a:t>Hry s postupným rozšiřováním slovní řady</a:t>
            </a:r>
          </a:p>
          <a:p>
            <a:r>
              <a:rPr lang="cs-CZ" dirty="0" smtClean="0"/>
              <a:t>Až pojedu na severní pól, vezmu si s sebou…</a:t>
            </a:r>
          </a:p>
          <a:p>
            <a:r>
              <a:rPr lang="cs-CZ" dirty="0" smtClean="0"/>
              <a:t>Rozvíjení vět</a:t>
            </a:r>
          </a:p>
          <a:p>
            <a:r>
              <a:rPr lang="cs-CZ" dirty="0" smtClean="0"/>
              <a:t>Vyhledávání obrázků se slovy, které dítě slyšelo</a:t>
            </a:r>
          </a:p>
          <a:p>
            <a:r>
              <a:rPr lang="cs-CZ" dirty="0" smtClean="0"/>
              <a:t>Opakování řady slov, vět</a:t>
            </a:r>
          </a:p>
          <a:p>
            <a:r>
              <a:rPr lang="cs-CZ" dirty="0" smtClean="0"/>
              <a:t>Předání informace</a:t>
            </a:r>
          </a:p>
          <a:p>
            <a:r>
              <a:rPr lang="cs-CZ" dirty="0" smtClean="0"/>
              <a:t>Plnění instrukcí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2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rozvoje 5-6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Rozvoj vnímání a reprodukce rytmu </a:t>
            </a:r>
          </a:p>
          <a:p>
            <a:r>
              <a:rPr lang="cs-CZ" dirty="0" smtClean="0"/>
              <a:t>Rytmická cvičení, hra na hudební nástroje</a:t>
            </a:r>
          </a:p>
          <a:p>
            <a:r>
              <a:rPr lang="cs-CZ" dirty="0" smtClean="0"/>
              <a:t>Určování a záznam rytmické struktury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2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</a:t>
            </a:r>
            <a:r>
              <a:rPr lang="cs-CZ" altLang="cs-CZ" dirty="0" smtClean="0"/>
              <a:t>yšetření sluchové paměti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 smtClean="0"/>
              <a:t>opakování</a:t>
            </a:r>
          </a:p>
          <a:p>
            <a:pPr>
              <a:defRPr/>
            </a:pPr>
            <a:r>
              <a:rPr lang="cs-CZ" altLang="cs-CZ" dirty="0" smtClean="0"/>
              <a:t>slova</a:t>
            </a:r>
          </a:p>
          <a:p>
            <a:pPr>
              <a:defRPr/>
            </a:pPr>
            <a:r>
              <a:rPr lang="cs-CZ" altLang="cs-CZ" dirty="0" smtClean="0"/>
              <a:t>slovní spojení</a:t>
            </a:r>
          </a:p>
          <a:p>
            <a:pPr>
              <a:defRPr/>
            </a:pPr>
            <a:r>
              <a:rPr lang="cs-CZ" altLang="cs-CZ" dirty="0" smtClean="0"/>
              <a:t>jednoduché věty</a:t>
            </a:r>
          </a:p>
          <a:p>
            <a:pPr>
              <a:defRPr/>
            </a:pPr>
            <a:r>
              <a:rPr lang="cs-CZ" altLang="cs-CZ" dirty="0" smtClean="0"/>
              <a:t>rozvité věty </a:t>
            </a:r>
          </a:p>
          <a:p>
            <a:pPr>
              <a:defRPr/>
            </a:pPr>
            <a:r>
              <a:rPr lang="cs-CZ" altLang="cs-CZ" dirty="0" smtClean="0"/>
              <a:t>souvětí</a:t>
            </a:r>
          </a:p>
          <a:p>
            <a:pPr>
              <a:defRPr/>
            </a:pPr>
            <a:r>
              <a:rPr lang="cs-CZ" altLang="cs-CZ" dirty="0" smtClean="0"/>
              <a:t>důležité pro porozumění řeči </a:t>
            </a:r>
          </a:p>
          <a:p>
            <a:pPr marL="0" indent="0"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                                        i vzdělávání </a:t>
            </a:r>
          </a:p>
        </p:txBody>
      </p:sp>
    </p:spTree>
    <p:extLst>
      <p:ext uri="{BB962C8B-B14F-4D97-AF65-F5344CB8AC3E}">
        <p14:creationId xmlns:p14="http://schemas.microsoft.com/office/powerpoint/2010/main" val="11286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 err="1"/>
              <a:t>Skríning</a:t>
            </a:r>
            <a:r>
              <a:rPr lang="cs-CZ" altLang="cs-CZ" sz="3200" dirty="0"/>
              <a:t> fonematického uvědomování</a:t>
            </a:r>
            <a:br>
              <a:rPr lang="cs-CZ" altLang="cs-CZ" sz="3200" dirty="0"/>
            </a:br>
            <a:r>
              <a:rPr lang="cs-CZ" altLang="cs-CZ" sz="2000" dirty="0"/>
              <a:t>A. Dostálová, M. </a:t>
            </a:r>
            <a:r>
              <a:rPr lang="cs-CZ" altLang="cs-CZ" sz="2000" dirty="0" err="1"/>
              <a:t>Mikulajová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Rozvoj jazykových schopností dle D. B. </a:t>
            </a:r>
            <a:r>
              <a:rPr lang="cs-CZ" altLang="cs-CZ" sz="2000" dirty="0" err="1"/>
              <a:t>Elkonina</a:t>
            </a:r>
            <a:r>
              <a:rPr lang="cs-CZ" altLang="cs-CZ" sz="2000" dirty="0"/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400" i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/>
              <a:t>uvědomování rýmů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čaj – syn    zuby – duby  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/>
              <a:t>produkce rýmů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les - ....  nos - ......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/>
              <a:t>analýza slov na slabiky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lano komár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/>
              <a:t>syntéza slabik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/>
              <a:t>ka</a:t>
            </a:r>
            <a:r>
              <a:rPr lang="cs-CZ" altLang="cs-CZ" sz="2400" dirty="0"/>
              <a:t>-</a:t>
            </a:r>
            <a:r>
              <a:rPr lang="cs-CZ" altLang="cs-CZ" sz="2400" dirty="0" err="1"/>
              <a:t>še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ja</a:t>
            </a:r>
            <a:r>
              <a:rPr lang="cs-CZ" altLang="cs-CZ" sz="2400" dirty="0"/>
              <a:t>-ho-</a:t>
            </a:r>
            <a:r>
              <a:rPr lang="cs-CZ" altLang="cs-CZ" sz="2400" dirty="0" err="1"/>
              <a:t>da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1498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skríning fonematického uvědomování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i="1" dirty="0" smtClean="0"/>
              <a:t>izolace první slabiky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ruka pohár baterka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i="1" dirty="0" smtClean="0"/>
              <a:t>vynechání slabiky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šaty-ty  káva-</a:t>
            </a:r>
            <a:r>
              <a:rPr lang="cs-CZ" altLang="cs-CZ" dirty="0" err="1" smtClean="0"/>
              <a:t>ká</a:t>
            </a:r>
            <a:r>
              <a:rPr lang="cs-CZ" altLang="cs-CZ" dirty="0" smtClean="0"/>
              <a:t>  balon – </a:t>
            </a:r>
            <a:r>
              <a:rPr lang="cs-CZ" altLang="cs-CZ" dirty="0" err="1" smtClean="0"/>
              <a:t>lon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b="1" i="1" dirty="0" smtClean="0"/>
              <a:t>izolace první hlásky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nos led hodiny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i="1" dirty="0" smtClean="0"/>
              <a:t>syntéza hlásek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m-y-š v-o-d-a p-e-ř-i-n-a</a:t>
            </a:r>
          </a:p>
        </p:txBody>
      </p:sp>
    </p:spTree>
    <p:extLst>
      <p:ext uri="{BB962C8B-B14F-4D97-AF65-F5344CB8AC3E}">
        <p14:creationId xmlns:p14="http://schemas.microsoft.com/office/powerpoint/2010/main" val="16570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skríning fonematického uvědomování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 smtClean="0"/>
              <a:t>analýza slov na hlásky</a:t>
            </a:r>
          </a:p>
          <a:p>
            <a:pPr eaLnBrk="1" hangingPunct="1"/>
            <a:r>
              <a:rPr lang="cs-CZ" altLang="cs-CZ" dirty="0" smtClean="0"/>
              <a:t>pomůcky pro vizualizaci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64528" name="Rectangle 18"/>
          <p:cNvSpPr>
            <a:spLocks noChangeArrowheads="1"/>
          </p:cNvSpPr>
          <p:nvPr/>
        </p:nvSpPr>
        <p:spPr bwMode="auto">
          <a:xfrm>
            <a:off x="2135188" y="4868863"/>
            <a:ext cx="806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cs-CZ" altLang="cs-CZ" sz="1800">
              <a:latin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3503712" y="2060848"/>
          <a:ext cx="5640288" cy="7920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0048"/>
                <a:gridCol w="940048"/>
                <a:gridCol w="940048"/>
                <a:gridCol w="940048"/>
                <a:gridCol w="940048"/>
                <a:gridCol w="940048"/>
              </a:tblGrid>
              <a:tr h="79208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ál 2"/>
          <p:cNvSpPr/>
          <p:nvPr/>
        </p:nvSpPr>
        <p:spPr>
          <a:xfrm>
            <a:off x="6167438" y="3139847"/>
            <a:ext cx="648072" cy="6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7337065" y="4245640"/>
            <a:ext cx="648072" cy="6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026697" y="3337791"/>
            <a:ext cx="648072" cy="6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6456040" y="2135285"/>
            <a:ext cx="648072" cy="6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519936" y="2128857"/>
            <a:ext cx="648072" cy="6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4583832" y="2135285"/>
            <a:ext cx="648072" cy="6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647728" y="2137713"/>
            <a:ext cx="648072" cy="6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skrínink fonematického uvědomování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vynechávání hlásek</a:t>
            </a:r>
          </a:p>
          <a:p>
            <a:pPr eaLnBrk="1" hangingPunct="1"/>
            <a:r>
              <a:rPr lang="cs-CZ" altLang="cs-CZ" smtClean="0"/>
              <a:t>myš – m(yš) zem – ze(m)</a:t>
            </a:r>
          </a:p>
          <a:p>
            <a:pPr eaLnBrk="1" hangingPunct="1"/>
            <a:endParaRPr lang="cs-CZ" altLang="cs-CZ" i="1" smtClean="0"/>
          </a:p>
          <a:p>
            <a:pPr eaLnBrk="1" hangingPunct="1"/>
            <a:r>
              <a:rPr lang="cs-CZ" altLang="cs-CZ" i="1" smtClean="0"/>
              <a:t>substituce hlásek</a:t>
            </a:r>
          </a:p>
          <a:p>
            <a:pPr eaLnBrk="1" hangingPunct="1"/>
            <a:r>
              <a:rPr lang="cs-CZ" altLang="cs-CZ" smtClean="0"/>
              <a:t>schéma pro vizualizaci</a:t>
            </a:r>
          </a:p>
          <a:p>
            <a:pPr eaLnBrk="1" hangingPunct="1"/>
            <a:r>
              <a:rPr lang="cs-CZ" altLang="cs-CZ" smtClean="0"/>
              <a:t>dub/zub nos/noc  sud/sad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071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akustické slyšení hlásky ve slově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využívá se od 5</a:t>
            </a:r>
            <a:r>
              <a:rPr lang="en-US" altLang="cs-CZ" dirty="0" smtClean="0">
                <a:cs typeface="Tahoma" pitchFamily="34" charset="0"/>
              </a:rPr>
              <a:t>½</a:t>
            </a:r>
            <a:r>
              <a:rPr lang="cs-CZ" altLang="cs-CZ" dirty="0" smtClean="0">
                <a:cs typeface="Tahoma" pitchFamily="34" charset="0"/>
              </a:rPr>
              <a:t> do 7 let</a:t>
            </a:r>
          </a:p>
          <a:p>
            <a:pPr eaLnBrk="1" hangingPunct="1"/>
            <a:r>
              <a:rPr lang="cs-CZ" altLang="cs-CZ" dirty="0" smtClean="0">
                <a:cs typeface="Tahoma" pitchFamily="34" charset="0"/>
              </a:rPr>
              <a:t>součást školní zralosti</a:t>
            </a:r>
          </a:p>
          <a:p>
            <a:pPr eaLnBrk="1" hangingPunct="1"/>
            <a:r>
              <a:rPr lang="cs-CZ" altLang="cs-CZ" dirty="0" smtClean="0">
                <a:cs typeface="Tahoma" pitchFamily="34" charset="0"/>
              </a:rPr>
              <a:t>zácvik</a:t>
            </a:r>
          </a:p>
          <a:p>
            <a:pPr eaLnBrk="1" hangingPunct="1"/>
            <a:r>
              <a:rPr lang="cs-CZ" altLang="cs-CZ" dirty="0" smtClean="0">
                <a:cs typeface="Tahoma" pitchFamily="34" charset="0"/>
              </a:rPr>
              <a:t>příklady</a:t>
            </a:r>
          </a:p>
          <a:p>
            <a:pPr eaLnBrk="1" hangingPunct="1"/>
            <a:r>
              <a:rPr lang="cs-CZ" altLang="cs-CZ" dirty="0" smtClean="0">
                <a:cs typeface="Tahoma" pitchFamily="34" charset="0"/>
              </a:rPr>
              <a:t>T – TANK          G – LED      L – SŮL </a:t>
            </a:r>
          </a:p>
          <a:p>
            <a:pPr eaLnBrk="1" hangingPunct="1"/>
            <a:r>
              <a:rPr lang="cs-CZ" altLang="cs-CZ" dirty="0" smtClean="0">
                <a:cs typeface="Tahoma" pitchFamily="34" charset="0"/>
              </a:rPr>
              <a:t>O – NOC         E – MYŠ      P - HOP</a:t>
            </a:r>
          </a:p>
          <a:p>
            <a:pPr eaLnBrk="1" hangingPunct="1"/>
            <a:r>
              <a:rPr lang="cs-CZ" altLang="cs-CZ" dirty="0" smtClean="0">
                <a:cs typeface="Tahoma" pitchFamily="34" charset="0"/>
              </a:rPr>
              <a:t>D – HOST         T – SEN </a:t>
            </a:r>
            <a:endParaRPr lang="en-US" altLang="cs-CZ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D. B. </a:t>
            </a:r>
            <a:r>
              <a:rPr lang="cs-CZ" dirty="0" err="1" smtClean="0"/>
              <a:t>Elkonina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Rozvoj jazykových schopností</a:t>
            </a:r>
          </a:p>
          <a:p>
            <a:r>
              <a:rPr lang="cs-CZ" dirty="0" smtClean="0"/>
              <a:t>Skupinová a individuální činnost</a:t>
            </a:r>
          </a:p>
          <a:p>
            <a:r>
              <a:rPr lang="cs-CZ" dirty="0" smtClean="0"/>
              <a:t>Pro děti od 5 let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i="1" dirty="0" smtClean="0"/>
              <a:t>V krajině slov a hlásek</a:t>
            </a:r>
          </a:p>
          <a:p>
            <a:endParaRPr lang="cs-CZ" dirty="0"/>
          </a:p>
          <a:p>
            <a:pPr marL="118872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23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D. B. </a:t>
            </a:r>
            <a:r>
              <a:rPr lang="cs-CZ" dirty="0" err="1"/>
              <a:t>Elkonina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AutoNum type="arabicPeriod"/>
            </a:pPr>
            <a:r>
              <a:rPr lang="cs-CZ" dirty="0"/>
              <a:t>e</a:t>
            </a:r>
            <a:r>
              <a:rPr lang="cs-CZ" dirty="0" smtClean="0"/>
              <a:t>tapa</a:t>
            </a:r>
          </a:p>
          <a:p>
            <a:pPr marL="118872" indent="0">
              <a:buNone/>
            </a:pPr>
            <a:r>
              <a:rPr lang="cs-CZ" dirty="0" smtClean="0"/>
              <a:t>Představa o slově</a:t>
            </a:r>
          </a:p>
          <a:p>
            <a:r>
              <a:rPr lang="cs-CZ" dirty="0" smtClean="0"/>
              <a:t>Slabiková analýza</a:t>
            </a:r>
          </a:p>
          <a:p>
            <a:r>
              <a:rPr lang="cs-CZ" dirty="0" smtClean="0"/>
              <a:t>Rytmizace slabik – kreslení slabikových schémat s obloučky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Mistr Slabika a Mistr Délka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6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luchové                             výkony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847528" y="980728"/>
          <a:ext cx="76328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9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579" y="1774826"/>
            <a:ext cx="6180843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D. B. </a:t>
            </a:r>
            <a:r>
              <a:rPr lang="cs-CZ" dirty="0" err="1"/>
              <a:t>Elkonina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2. etapa</a:t>
            </a:r>
          </a:p>
          <a:p>
            <a:r>
              <a:rPr lang="cs-CZ" dirty="0" smtClean="0"/>
              <a:t>Hlásková analýza slov</a:t>
            </a:r>
          </a:p>
          <a:p>
            <a:r>
              <a:rPr lang="cs-CZ" dirty="0" smtClean="0"/>
              <a:t>Identifikace hlásek ve slovech</a:t>
            </a:r>
          </a:p>
          <a:p>
            <a:r>
              <a:rPr lang="cs-CZ" dirty="0" smtClean="0"/>
              <a:t>Schémata a černé žetony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Hlásulky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8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79" y="1774826"/>
            <a:ext cx="6180843" cy="4625975"/>
          </a:xfrm>
        </p:spPr>
      </p:pic>
    </p:spTree>
    <p:extLst>
      <p:ext uri="{BB962C8B-B14F-4D97-AF65-F5344CB8AC3E}">
        <p14:creationId xmlns:p14="http://schemas.microsoft.com/office/powerpoint/2010/main" val="14714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D. B. </a:t>
            </a:r>
            <a:r>
              <a:rPr lang="cs-CZ" dirty="0" err="1" smtClean="0"/>
              <a:t>Elkonina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3. etapa</a:t>
            </a:r>
          </a:p>
          <a:p>
            <a:r>
              <a:rPr lang="cs-CZ" dirty="0" smtClean="0"/>
              <a:t>Samohlásky a souhlásky</a:t>
            </a:r>
          </a:p>
          <a:p>
            <a:r>
              <a:rPr lang="cs-CZ" dirty="0" smtClean="0"/>
              <a:t>Krátké a dlouhé samohlásky</a:t>
            </a:r>
          </a:p>
          <a:p>
            <a:r>
              <a:rPr lang="cs-CZ" dirty="0" smtClean="0"/>
              <a:t>Červené a žluté žetony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Hláskojedi</a:t>
            </a:r>
            <a:r>
              <a:rPr lang="cs-CZ" dirty="0" smtClean="0"/>
              <a:t> Ham a </a:t>
            </a:r>
            <a:r>
              <a:rPr lang="cs-CZ" dirty="0" err="1" smtClean="0"/>
              <a:t>Mlk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8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579" y="1774826"/>
            <a:ext cx="6180843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D. B. </a:t>
            </a:r>
            <a:r>
              <a:rPr lang="cs-CZ" dirty="0" err="1" smtClean="0"/>
              <a:t>Elkonina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 smtClean="0"/>
              <a:t>4. Etapa </a:t>
            </a:r>
          </a:p>
          <a:p>
            <a:r>
              <a:rPr lang="cs-CZ" dirty="0" smtClean="0"/>
              <a:t>Měkké a tvrdé souhlásky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Tap</a:t>
            </a:r>
            <a:r>
              <a:rPr lang="cs-CZ" dirty="0" smtClean="0"/>
              <a:t> a Ťap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3212977"/>
            <a:ext cx="5004048" cy="37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důležité sluchové výkony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Sluchová soudržnost</a:t>
            </a:r>
          </a:p>
          <a:p>
            <a:r>
              <a:rPr lang="cs-CZ" dirty="0" smtClean="0"/>
              <a:t>Poznání sluchových vzorů</a:t>
            </a:r>
          </a:p>
          <a:p>
            <a:r>
              <a:rPr lang="cs-CZ" dirty="0" smtClean="0"/>
              <a:t>Časové aspekty naslouchání</a:t>
            </a:r>
          </a:p>
          <a:p>
            <a:r>
              <a:rPr lang="cs-CZ" dirty="0" smtClean="0"/>
              <a:t>Sluchová figura a pozadí</a:t>
            </a:r>
          </a:p>
          <a:p>
            <a:r>
              <a:rPr lang="cs-CZ" dirty="0" smtClean="0"/>
              <a:t>Sluchová výkonnost při zhoršených/změněných akustických signálech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9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Uvedené oblasti se navzájem prolínají</a:t>
            </a:r>
          </a:p>
          <a:p>
            <a:r>
              <a:rPr lang="cs-CZ" dirty="0" smtClean="0"/>
              <a:t>Vzájemná podpora jednotlivých složek</a:t>
            </a:r>
          </a:p>
          <a:p>
            <a:r>
              <a:rPr lang="cs-CZ" dirty="0" smtClean="0"/>
              <a:t>Záměrné naslouchání </a:t>
            </a:r>
          </a:p>
        </p:txBody>
      </p:sp>
    </p:spTree>
    <p:extLst>
      <p:ext uri="{BB962C8B-B14F-4D97-AF65-F5344CB8AC3E}">
        <p14:creationId xmlns:p14="http://schemas.microsoft.com/office/powerpoint/2010/main" val="27153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Skladba oblastí – sledování/rozvoj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Naslouchání </a:t>
            </a:r>
          </a:p>
          <a:p>
            <a:pPr marL="118872" indent="0">
              <a:buNone/>
            </a:pPr>
            <a:r>
              <a:rPr lang="cs-CZ" b="1" dirty="0"/>
              <a:t>	</a:t>
            </a:r>
            <a:r>
              <a:rPr lang="cs-CZ" b="1" dirty="0" smtClean="0"/>
              <a:t>- </a:t>
            </a:r>
            <a:r>
              <a:rPr lang="cs-CZ" dirty="0" smtClean="0"/>
              <a:t>lokalizace zvuku (3)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rozlišení předmětů dle zvuku (3-4)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určení písně dle melodie (4)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naslouchání krátkému příběhu, pohádce (4)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0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Skladba oblastí – sledování/rozvoj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Sluchové rozlišování (diferenciace)</a:t>
            </a:r>
          </a:p>
          <a:p>
            <a:pPr marL="118872" indent="0">
              <a:buNone/>
            </a:pPr>
            <a:r>
              <a:rPr lang="cs-CZ" b="1" dirty="0"/>
              <a:t>	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rozlišení slova s vizuálním podnětem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rozlišení slova bez vizuálního podnětu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 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změna hlásky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změna samohlásky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změna znělé/neznělé hlásky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změna sykavek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změna délky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změna měkčení 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cs-CZ" dirty="0" err="1" smtClean="0"/>
              <a:t>bezvýzamové</a:t>
            </a:r>
            <a:r>
              <a:rPr lang="cs-CZ" dirty="0" smtClean="0"/>
              <a:t> slabiky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8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Skladba oblastí sledování/rozvoj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Sluchová analýza a syntéza</a:t>
            </a:r>
          </a:p>
          <a:p>
            <a:pPr marL="118872" indent="0">
              <a:buNone/>
            </a:pPr>
            <a:r>
              <a:rPr lang="cs-CZ" b="1" dirty="0"/>
              <a:t>	</a:t>
            </a:r>
            <a:r>
              <a:rPr lang="cs-CZ" dirty="0" smtClean="0"/>
              <a:t>- rozdělení slova na slabiky (4)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rozpočitadlo (4)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výběr rýmujících se slov (4,5-5)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určení, zda se 2 slova rýmují (4,5-5)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- určení počtu slabik (5)</a:t>
            </a:r>
          </a:p>
          <a:p>
            <a:pPr marL="118872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2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Skladba oblastí sledování/rozvoj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Pokračování – analýza a syntéza</a:t>
            </a:r>
          </a:p>
          <a:p>
            <a:pPr marL="457200" lvl="1" indent="0">
              <a:buNone/>
            </a:pPr>
            <a:r>
              <a:rPr lang="cs-CZ" dirty="0" smtClean="0"/>
              <a:t>	- iniciační hláska slova (5)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- určení slov začínajících danou hláskou (5-5,5)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- určení poslední hlásky ve slově (5,5-6)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- slovní fotbal (6-7)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956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515</TotalTime>
  <Words>716</Words>
  <Application>Microsoft Office PowerPoint</Application>
  <PresentationFormat>Širokoúhlá obrazovka</PresentationFormat>
  <Paragraphs>260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Gill Sans MT</vt:lpstr>
      <vt:lpstr>Tahoma</vt:lpstr>
      <vt:lpstr>Times New Roman</vt:lpstr>
      <vt:lpstr>Wingdings</vt:lpstr>
      <vt:lpstr>Wingdings 2</vt:lpstr>
      <vt:lpstr>Dividenda</vt:lpstr>
      <vt:lpstr>ROVINA FONETICKO-FONOLOGICKÁ </vt:lpstr>
      <vt:lpstr>Prezentace aplikace PowerPoint</vt:lpstr>
      <vt:lpstr>Sluchové                             výkony</vt:lpstr>
      <vt:lpstr>Další důležité sluchové výkony</vt:lpstr>
      <vt:lpstr>Důležité </vt:lpstr>
      <vt:lpstr>Skladba oblastí – sledování/rozvoj </vt:lpstr>
      <vt:lpstr>Skladba oblastí – sledování/rozvoj</vt:lpstr>
      <vt:lpstr>Skladba oblastí sledování/rozvoj</vt:lpstr>
      <vt:lpstr>Skladba oblastí sledování/rozvoj</vt:lpstr>
      <vt:lpstr>Skladba oblastí sledování/rozvoj</vt:lpstr>
      <vt:lpstr>Skladba oblastí sledování/rozvoj</vt:lpstr>
      <vt:lpstr>Skladba oblastí – sledování/rozvoj </vt:lpstr>
      <vt:lpstr>Možnosti rozvoje – 3-4 leté dítě</vt:lpstr>
      <vt:lpstr>Možnosti rozvoje 4-5 let</vt:lpstr>
      <vt:lpstr>Možnosti rozvoje 4-5 let</vt:lpstr>
      <vt:lpstr>Možnosti rozvoje 5-6 let</vt:lpstr>
      <vt:lpstr>Možnosti rozvoje 5-6 let</vt:lpstr>
      <vt:lpstr>Možnosti rozvoje 5-6let</vt:lpstr>
      <vt:lpstr>Možnosti rozvoje 5-6 let</vt:lpstr>
      <vt:lpstr>Možnosti rozvoje 5-6 let </vt:lpstr>
      <vt:lpstr>Možnosti rozvoje 5-6 let</vt:lpstr>
      <vt:lpstr>Vyšetření sluchové paměti</vt:lpstr>
      <vt:lpstr>Skríning fonematického uvědomování A. Dostálová, M. Mikulajová  Rozvoj jazykových schopností dle D. B. Elkonina </vt:lpstr>
      <vt:lpstr>skríning fonematického uvědomování</vt:lpstr>
      <vt:lpstr>skríning fonematického uvědomování</vt:lpstr>
      <vt:lpstr>skrínink fonematického uvědomování</vt:lpstr>
      <vt:lpstr>akustické slyšení hlásky ve slově</vt:lpstr>
      <vt:lpstr>Metodika D. B. Elkonina</vt:lpstr>
      <vt:lpstr>Metodika D. B. Elkonina</vt:lpstr>
      <vt:lpstr>Prezentace aplikace PowerPoint</vt:lpstr>
      <vt:lpstr>Metodika D. B. Elkonina</vt:lpstr>
      <vt:lpstr>Prezentace aplikace PowerPoint</vt:lpstr>
      <vt:lpstr>Metodika D. B. Elkonina</vt:lpstr>
      <vt:lpstr>Prezentace aplikace PowerPoint</vt:lpstr>
      <vt:lpstr>Metodika D. B. Elkonina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ROVINA FONETICKO-FONOLOGICKÁ</dc:title>
  <dc:creator>Bočková</dc:creator>
  <cp:lastModifiedBy>Bočková</cp:lastModifiedBy>
  <cp:revision>12</cp:revision>
  <dcterms:created xsi:type="dcterms:W3CDTF">2016-10-03T09:11:10Z</dcterms:created>
  <dcterms:modified xsi:type="dcterms:W3CDTF">2017-10-06T10:07:50Z</dcterms:modified>
</cp:coreProperties>
</file>