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3" r:id="rId3"/>
    <p:sldId id="262" r:id="rId4"/>
    <p:sldId id="264" r:id="rId5"/>
    <p:sldId id="266" r:id="rId6"/>
    <p:sldId id="290" r:id="rId7"/>
    <p:sldId id="289" r:id="rId8"/>
    <p:sldId id="270" r:id="rId9"/>
    <p:sldId id="291" r:id="rId10"/>
    <p:sldId id="272" r:id="rId11"/>
    <p:sldId id="273" r:id="rId12"/>
    <p:sldId id="275" r:id="rId13"/>
    <p:sldId id="295" r:id="rId14"/>
    <p:sldId id="294" r:id="rId15"/>
    <p:sldId id="296" r:id="rId16"/>
    <p:sldId id="29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>
      <p:cViewPr varScale="1">
        <p:scale>
          <a:sx n="125" d="100"/>
          <a:sy n="125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3CEDD-8AB5-4579-8EE2-DD540D699162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5F3AF-A622-461B-A296-72AFC559E8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44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8866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9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170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2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61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1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10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8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07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4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85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95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76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5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51B5-CE7F-49D0-A310-AF8CD10E4C0D}" type="datetimeFigureOut">
              <a:rPr lang="cs-CZ" smtClean="0"/>
              <a:pPr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go.idnes.bbelements.com/please/redirect/104/1/10/7/?param=153276/146735_0_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228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/>
              <a:t>Metodologie 2</a:t>
            </a:r>
            <a:br>
              <a:rPr lang="cs-CZ" altLang="cs-CZ" sz="4000" smtClean="0"/>
            </a:br>
            <a:r>
              <a:rPr lang="cs-CZ" altLang="cs-CZ" sz="4000" i="1" smtClean="0"/>
              <a:t>Lekce 1</a:t>
            </a:r>
            <a:br>
              <a:rPr lang="cs-CZ" altLang="cs-CZ" sz="4000" i="1" smtClean="0"/>
            </a:b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32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i="1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28509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Pomůže nám experiment?</a:t>
            </a:r>
            <a:endParaRPr lang="sk-SK" altLang="cs-CZ" b="1" smtClean="0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Výzkumník manipuluje s nezávislou proměnnou </a:t>
            </a:r>
            <a:r>
              <a:rPr lang="sk-SK" altLang="cs-CZ" sz="2000" smtClean="0"/>
              <a:t>(např. metoda výuky, tréninkový plán, léčba, vystavení sledování programu s násilným obsahem, intenzita osvětlení)  </a:t>
            </a:r>
            <a:r>
              <a:rPr lang="sk-SK" altLang="cs-CZ" smtClean="0"/>
              <a:t>a zjišťuje, jaký to má důsledek na závisle proměnnou </a:t>
            </a:r>
            <a:r>
              <a:rPr lang="sk-SK" altLang="cs-CZ" sz="2000" smtClean="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 smtClean="0"/>
          </a:p>
        </p:txBody>
      </p:sp>
    </p:spTree>
    <p:extLst>
      <p:ext uri="{BB962C8B-B14F-4D97-AF65-F5344CB8AC3E}">
        <p14:creationId xmlns:p14="http://schemas.microsoft.com/office/powerpoint/2010/main" val="2680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 smtClean="0"/>
              <a:t>Náhodné</a:t>
            </a:r>
            <a:r>
              <a:rPr lang="cs-CZ" sz="2800" dirty="0" smtClean="0"/>
              <a:t> rozdělení do experimentální a kontrolní skupiny </a:t>
            </a:r>
            <a:r>
              <a:rPr lang="cs-CZ" sz="2400" dirty="0" smtClean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Vystavení experimentální skupiny experimentální proměnné (</a:t>
            </a:r>
            <a:r>
              <a:rPr lang="cs-CZ" sz="2800" u="sng" dirty="0" smtClean="0"/>
              <a:t>kontrolované výzkumníkem</a:t>
            </a:r>
            <a:r>
              <a:rPr lang="cs-CZ" sz="2800" dirty="0" smtClean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608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Lze použít experiment?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Vliv dramaterapie na socializaci osob bez domova</a:t>
            </a:r>
          </a:p>
          <a:p>
            <a:pPr eaLnBrk="1" hangingPunct="1"/>
            <a:r>
              <a:rPr lang="cs-CZ" altLang="cs-CZ" smtClean="0"/>
              <a:t>Srovnání lázeňské a medikamentózní léčby epilepsie</a:t>
            </a:r>
          </a:p>
          <a:p>
            <a:pPr eaLnBrk="1" hangingPunct="1"/>
            <a:r>
              <a:rPr lang="cs-CZ" altLang="cs-CZ" smtClean="0"/>
              <a:t>Co lépe působí na rozvoj vědomostí a znalostí žáků: týmové nebo tradiční vyučování?</a:t>
            </a:r>
          </a:p>
          <a:p>
            <a:pPr eaLnBrk="1" hangingPunct="1"/>
            <a:r>
              <a:rPr lang="cs-CZ" altLang="cs-CZ" smtClean="0"/>
              <a:t>Jaké dítě dosahuje lepších školních výsledků, dítě vychované chůvou, nebo rodiči?</a:t>
            </a:r>
          </a:p>
        </p:txBody>
      </p:sp>
    </p:spTree>
    <p:extLst>
      <p:ext uri="{BB962C8B-B14F-4D97-AF65-F5344CB8AC3E}">
        <p14:creationId xmlns:p14="http://schemas.microsoft.com/office/powerpoint/2010/main" val="13928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88" r="27130" b="3908"/>
          <a:stretch/>
        </p:blipFill>
        <p:spPr>
          <a:xfrm>
            <a:off x="951230" y="332656"/>
            <a:ext cx="7483682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„Studie ukazuje korelaci, </a:t>
            </a:r>
            <a:r>
              <a:rPr lang="en-US"/>
              <a:t>nikoli </a:t>
            </a:r>
            <a:r>
              <a:rPr lang="en-US" smtClean="0"/>
              <a:t>kauzalitu“ 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mtClean="0"/>
              <a:t>Dánští výzkumníci s</a:t>
            </a:r>
            <a:r>
              <a:rPr lang="en-US" smtClean="0"/>
              <a:t>ledovali </a:t>
            </a:r>
            <a:r>
              <a:rPr lang="en-US"/>
              <a:t>skupinu žen žen ve věku 15 - 34 let mezi roky 1995 a 2013, dohromady tak měli data o více než milionu žen (přesně 1 061 997).</a:t>
            </a:r>
            <a:r>
              <a:rPr lang="en-US"/>
              <a:t> </a:t>
            </a:r>
            <a:endParaRPr lang="en-US"/>
          </a:p>
          <a:p>
            <a:r>
              <a:rPr lang="en-US"/>
              <a:t>Výsledky ukázaly, že různé typy antikoncepce vedou k různému zvýšení rizika deprese. Vědci porovnávali ženy, které začaly užívat danou</a:t>
            </a:r>
            <a:r>
              <a:rPr lang="en-US"/>
              <a:t> </a:t>
            </a:r>
            <a:r>
              <a:rPr lang="en-US" u="sng" smtClean="0">
                <a:hlinkClick r:id="rId2"/>
              </a:rPr>
              <a:t>metodu</a:t>
            </a:r>
            <a:r>
              <a:rPr lang="cs-CZ" u="sng" smtClean="0"/>
              <a:t> </a:t>
            </a:r>
            <a:r>
              <a:rPr lang="en-US" smtClean="0"/>
              <a:t>antikoncepce</a:t>
            </a:r>
            <a:r>
              <a:rPr lang="en-US"/>
              <a:t>, se „srovnatelnými“ ženami, které ji užívat nezačaly. Měřili, o kolik se u žen, které začaly používat antikoncepci, zvýšila šance, že jim budou předepsána antidepresiva.</a:t>
            </a:r>
          </a:p>
          <a:p>
            <a:r>
              <a:rPr lang="en-US"/>
              <a:t>U žen užívajících kombinovanou perorální antikoncepci stoupla míra rizika (RR) o 23 %.</a:t>
            </a:r>
          </a:p>
          <a:p>
            <a:r>
              <a:rPr lang="en-US"/>
              <a:t>U uživatelek progestogenových pilulek stouplo riziko o 34 %.</a:t>
            </a:r>
          </a:p>
          <a:p>
            <a:r>
              <a:rPr lang="en-US"/>
              <a:t>U uživatelek antikoncepčních náplastí (norgestolmin) stouplo riziko o 100 %.</a:t>
            </a:r>
          </a:p>
          <a:p>
            <a:r>
              <a:rPr lang="en-US"/>
              <a:t>U uživatelek vaginálního implantátu (etonogestrel) stouplo riziko o 60 %.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20570" r="33333" b="33714"/>
          <a:stretch>
            <a:fillRect/>
          </a:stretch>
        </p:blipFill>
        <p:spPr bwMode="auto">
          <a:xfrm>
            <a:off x="0" y="990600"/>
            <a:ext cx="89868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Rekapitulace 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Vztah mezi vědou a zdravým rozumem</a:t>
            </a:r>
          </a:p>
          <a:p>
            <a:r>
              <a:rPr lang="cs-CZ" smtClean="0"/>
              <a:t>Charakteristiky vědeckého zkoumání</a:t>
            </a:r>
          </a:p>
          <a:p>
            <a:r>
              <a:rPr lang="cs-CZ" smtClean="0"/>
              <a:t>Korelace a kauzalita, podmínky kauzality</a:t>
            </a:r>
          </a:p>
          <a:p>
            <a:r>
              <a:rPr lang="cs-CZ" smtClean="0"/>
              <a:t>Specifika výzkumu ve vědách, zabývajících se člověkem (přirozený systém, redukce reality atd.)</a:t>
            </a:r>
          </a:p>
          <a:p>
            <a:r>
              <a:rPr lang="cs-CZ" smtClean="0"/>
              <a:t>Klasický experiment, jeho logika a postup</a:t>
            </a:r>
          </a:p>
          <a:p>
            <a:r>
              <a:rPr lang="cs-CZ" smtClean="0"/>
              <a:t>Použitelnost experimentu ve vědách, zabývajících se člověkem </a:t>
            </a:r>
          </a:p>
          <a:p>
            <a:endParaRPr lang="cs-CZ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         </a:t>
            </a:r>
            <a:r>
              <a:rPr lang="cs-CZ" sz="4800" smtClean="0"/>
              <a:t>Věda versus zdravý rozum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0132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Empirické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smtClean="0"/>
              <a:t>Teorie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smtClean="0"/>
              <a:t>Systém, plán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smtClean="0"/>
              <a:t>Pravidla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smtClean="0"/>
              <a:t>Objektivita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smtClean="0"/>
              <a:t>Opakovatelnost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smtClean="0"/>
              <a:t>Otevřenost kontrole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smtClean="0"/>
              <a:t>Kumulativní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smtClean="0"/>
              <a:t> 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585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pt-BR" altLang="cs-CZ" sz="2400" smtClean="0"/>
              <a:t>4 FeS + 7 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→ 4 SO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+ 2 Fe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O</a:t>
            </a:r>
            <a:r>
              <a:rPr lang="pt-BR" altLang="cs-CZ" sz="2400" baseline="-25000" smtClean="0"/>
              <a:t>3</a:t>
            </a:r>
            <a:r>
              <a:rPr lang="pt-BR" altLang="cs-CZ" sz="2400" smtClean="0"/>
              <a:t>(s)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pt-BR" altLang="cs-CZ" sz="2400" smtClean="0"/>
              <a:t>an = a1 + (n </a:t>
            </a:r>
            <a:r>
              <a:rPr lang="cs-CZ" altLang="cs-CZ" sz="2400" smtClean="0"/>
              <a:t>-</a:t>
            </a:r>
            <a:r>
              <a:rPr lang="pt-BR" altLang="cs-CZ" sz="2400" smtClean="0"/>
              <a:t> 1)d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X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„Jen“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 smtClean="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Omezená platnost závěrů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Obtížné nalezení důkazů o kauzalitě (obtížné naplnění podmínek kauzality)</a:t>
            </a:r>
            <a:r>
              <a:rPr lang="cs-CZ" altLang="cs-CZ" sz="2400" smtClean="0"/>
              <a:t/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							(Disman, 1998:15)</a:t>
            </a:r>
          </a:p>
        </p:txBody>
      </p:sp>
    </p:spTree>
    <p:extLst>
      <p:ext uri="{BB962C8B-B14F-4D97-AF65-F5344CB8AC3E}">
        <p14:creationId xmlns:p14="http://schemas.microsoft.com/office/powerpoint/2010/main" val="11337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467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56177" y="1772816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8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64" t="5704" r="22537" b="6811"/>
          <a:stretch>
            <a:fillRect/>
          </a:stretch>
        </p:blipFill>
        <p:spPr bwMode="auto">
          <a:xfrm>
            <a:off x="2195736" y="548680"/>
            <a:ext cx="4896544" cy="60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Co na to vědci?</a:t>
            </a:r>
          </a:p>
          <a:p>
            <a:pPr fontAlgn="base"/>
            <a:r>
              <a:rPr lang="cs-CZ" b="1" dirty="0" smtClean="0"/>
              <a:t>Výzkumníci z Juan </a:t>
            </a:r>
            <a:r>
              <a:rPr lang="cs-CZ" b="1" dirty="0" err="1" smtClean="0"/>
              <a:t>March</a:t>
            </a:r>
            <a:r>
              <a:rPr lang="cs-CZ" b="1" dirty="0" smtClean="0"/>
              <a:t> institutu v Madridu </a:t>
            </a:r>
            <a:r>
              <a:rPr lang="cs-CZ" b="1" smtClean="0"/>
              <a:t>varují</a:t>
            </a:r>
            <a:r>
              <a:rPr lang="cs-CZ" b="1" smtClean="0"/>
              <a:t>:</a:t>
            </a:r>
          </a:p>
          <a:p>
            <a:pPr marL="0" indent="0" fontAlgn="base">
              <a:buNone/>
            </a:pPr>
            <a:endParaRPr lang="cs-CZ" dirty="0" smtClean="0"/>
          </a:p>
          <a:p>
            <a:pPr fontAlgn="base"/>
            <a:r>
              <a:rPr lang="cs-CZ" dirty="0" smtClean="0"/>
              <a:t>Muži, kteří doma zastávají domácí práce, mají méně sexu s partnerkou.</a:t>
            </a:r>
          </a:p>
          <a:p>
            <a:pPr fontAlgn="base"/>
            <a:r>
              <a:rPr lang="cs-CZ" smtClean="0"/>
              <a:t>Muži</a:t>
            </a:r>
            <a:r>
              <a:rPr lang="cs-CZ" dirty="0" smtClean="0"/>
              <a:t>, kteří se ženským pracím v domácnosti nevěnují, mají sexu téměř dvakrát tolik.</a:t>
            </a:r>
          </a:p>
          <a:p>
            <a:pPr lvl="8">
              <a:buNone/>
            </a:pPr>
            <a:r>
              <a:rPr lang="cs-CZ" dirty="0" smtClean="0"/>
              <a:t>				www.blesk.</a:t>
            </a:r>
            <a:r>
              <a:rPr lang="cs-CZ" dirty="0" err="1" smtClean="0"/>
              <a:t>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Proč to je ve vědách, zabývajících se člověkem, tak složité?</a:t>
            </a:r>
            <a:endParaRPr lang="cs-CZ" altLang="cs-CZ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cs-CZ" altLang="cs-CZ" sz="2800" b="1" smtClean="0"/>
          </a:p>
          <a:p>
            <a:pPr marL="533400" indent="-533400">
              <a:lnSpc>
                <a:spcPct val="90000"/>
              </a:lnSpc>
            </a:pPr>
            <a:r>
              <a:rPr lang="cs-CZ" altLang="cs-CZ" sz="2800" b="1" smtClean="0"/>
              <a:t>Rozsáhlost </a:t>
            </a:r>
            <a:r>
              <a:rPr lang="cs-CZ" altLang="cs-CZ" sz="2800" b="1" dirty="0" smtClean="0"/>
              <a:t>přirozených systémů</a:t>
            </a:r>
            <a:r>
              <a:rPr lang="cs-CZ" altLang="cs-CZ" sz="2800" dirty="0" smtClean="0"/>
              <a:t> v soc. vědách (mnoho faktorů, různé typy </a:t>
            </a:r>
            <a:r>
              <a:rPr lang="cs-CZ" altLang="cs-CZ" sz="2800" smtClean="0"/>
              <a:t>zkreslení</a:t>
            </a:r>
            <a:r>
              <a:rPr lang="cs-CZ" altLang="cs-CZ" sz="2800" smtClean="0"/>
              <a:t>), vždy pracujeme s redukovaným popisem reality. </a:t>
            </a:r>
            <a:r>
              <a:rPr lang="cs-CZ" altLang="cs-CZ" sz="2800">
                <a:sym typeface="Wingdings 3" pitchFamily="18" charset="2"/>
              </a:rPr>
              <a:t>Redukce se týká 4 prvků výzkumu (počtu pozorovaných proměnných, vztahů mezi nimi, časového kontinua na 1 bod, populace na </a:t>
            </a:r>
            <a:r>
              <a:rPr lang="cs-CZ" altLang="cs-CZ" sz="2800">
                <a:sym typeface="Wingdings 3" pitchFamily="18" charset="2"/>
              </a:rPr>
              <a:t>vzorek</a:t>
            </a:r>
            <a:r>
              <a:rPr lang="cs-CZ" altLang="cs-CZ" sz="2800" smtClean="0">
                <a:sym typeface="Wingdings 3" pitchFamily="18" charset="2"/>
              </a:rPr>
              <a:t>)</a:t>
            </a:r>
            <a:endParaRPr lang="cs-CZ" altLang="cs-CZ" sz="28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Aktér</a:t>
            </a:r>
            <a:r>
              <a:rPr lang="cs-CZ" altLang="cs-CZ" sz="2800" dirty="0" smtClean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Výzkumník</a:t>
            </a:r>
            <a:r>
              <a:rPr lang="cs-CZ" altLang="cs-CZ" sz="2800" dirty="0" smtClean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dirty="0" smtClean="0"/>
              <a:t>Většinu jevů nelze zkoumat přímo, </a:t>
            </a:r>
            <a:r>
              <a:rPr lang="cs-CZ" altLang="cs-CZ" sz="2800" smtClean="0"/>
              <a:t>ale </a:t>
            </a:r>
            <a:r>
              <a:rPr lang="cs-CZ" altLang="cs-CZ" sz="2800" b="1" smtClean="0"/>
              <a:t>zprostředkovaně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Nemůžeme </a:t>
            </a:r>
            <a:r>
              <a:rPr lang="cs-CZ" altLang="cs-CZ" sz="2800" b="1" smtClean="0"/>
              <a:t>manipulovat s lidmi </a:t>
            </a:r>
            <a:r>
              <a:rPr lang="cs-CZ" altLang="cs-CZ" sz="2800" smtClean="0"/>
              <a:t>nebo na nich činit pokusy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 3" pitchFamily="18" charset="2"/>
              </a:rPr>
              <a:t>	</a:t>
            </a:r>
            <a:endParaRPr lang="cs-CZ" alt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348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„Abyste </a:t>
            </a:r>
            <a:r>
              <a:rPr lang="cs-CZ" dirty="0"/>
              <a:t>mohli zjistit, co se stane, když něco změníte, je nezbytné to opravdu změnit“. 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	(</a:t>
            </a:r>
            <a:r>
              <a:rPr lang="cs-CZ" dirty="0"/>
              <a:t>Box, </a:t>
            </a:r>
            <a:r>
              <a:rPr lang="cs-CZ" dirty="0" smtClean="0"/>
              <a:t>Hunter, Hunter 1978:3)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471</Words>
  <Application>Microsoft Office PowerPoint</Application>
  <PresentationFormat>Předvádění na obrazovce (4:3)</PresentationFormat>
  <Paragraphs>80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3</vt:lpstr>
      <vt:lpstr>Motiv systému Office</vt:lpstr>
      <vt:lpstr>Metodologie 2 Lekce 1  </vt:lpstr>
      <vt:lpstr>Prezentace aplikace PowerPoint</vt:lpstr>
      <vt:lpstr>Vědecké zkoumání je</vt:lpstr>
      <vt:lpstr>Přírodní vs. sociální věda</vt:lpstr>
      <vt:lpstr>Zvyšování prodeje biopotravin souvisí se zvyšujícím se počtem dětí s autismem</vt:lpstr>
      <vt:lpstr>Prezentace aplikace PowerPoint</vt:lpstr>
      <vt:lpstr>Prezentace aplikace PowerPoint</vt:lpstr>
      <vt:lpstr>Proč to je ve vědách, zabývajících se člověkem, tak složité?</vt:lpstr>
      <vt:lpstr>Experiment</vt:lpstr>
      <vt:lpstr>Pomůže nám experiment?</vt:lpstr>
      <vt:lpstr>Klasický experiment</vt:lpstr>
      <vt:lpstr>Lze použít experiment?</vt:lpstr>
      <vt:lpstr>Prezentace aplikace PowerPoint</vt:lpstr>
      <vt:lpstr>„Studie ukazuje korelaci, nikoli kauzalitu“ </vt:lpstr>
      <vt:lpstr>Prezentace aplikace PowerPoint</vt:lpstr>
      <vt:lpstr>Rekapitulace 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1</dc:title>
  <dc:creator>Lenka Slepičková</dc:creator>
  <cp:lastModifiedBy>Slepickova</cp:lastModifiedBy>
  <cp:revision>12</cp:revision>
  <dcterms:created xsi:type="dcterms:W3CDTF">2015-02-24T08:36:15Z</dcterms:created>
  <dcterms:modified xsi:type="dcterms:W3CDTF">2017-10-06T15:14:29Z</dcterms:modified>
</cp:coreProperties>
</file>