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506" r:id="rId2"/>
    <p:sldId id="624" r:id="rId3"/>
    <p:sldId id="625" r:id="rId4"/>
    <p:sldId id="626" r:id="rId5"/>
    <p:sldId id="627" r:id="rId6"/>
    <p:sldId id="628" r:id="rId7"/>
    <p:sldId id="630" r:id="rId8"/>
    <p:sldId id="631" r:id="rId9"/>
    <p:sldId id="632" r:id="rId10"/>
    <p:sldId id="526" r:id="rId11"/>
    <p:sldId id="449" r:id="rId12"/>
    <p:sldId id="464" r:id="rId13"/>
    <p:sldId id="465" r:id="rId14"/>
    <p:sldId id="429" r:id="rId15"/>
    <p:sldId id="473" r:id="rId16"/>
    <p:sldId id="475" r:id="rId17"/>
    <p:sldId id="476" r:id="rId18"/>
    <p:sldId id="430" r:id="rId19"/>
    <p:sldId id="431" r:id="rId20"/>
    <p:sldId id="480" r:id="rId21"/>
    <p:sldId id="479" r:id="rId22"/>
    <p:sldId id="485" r:id="rId23"/>
    <p:sldId id="486" r:id="rId24"/>
    <p:sldId id="484" r:id="rId25"/>
    <p:sldId id="481" r:id="rId26"/>
    <p:sldId id="487" r:id="rId27"/>
    <p:sldId id="482" r:id="rId28"/>
    <p:sldId id="536" r:id="rId29"/>
    <p:sldId id="645" r:id="rId30"/>
    <p:sldId id="432" r:id="rId31"/>
    <p:sldId id="433" r:id="rId32"/>
    <p:sldId id="607" r:id="rId33"/>
    <p:sldId id="434" r:id="rId34"/>
    <p:sldId id="615" r:id="rId35"/>
    <p:sldId id="500" r:id="rId36"/>
    <p:sldId id="634" r:id="rId37"/>
    <p:sldId id="278" r:id="rId38"/>
    <p:sldId id="635" r:id="rId39"/>
    <p:sldId id="437" r:id="rId40"/>
    <p:sldId id="438" r:id="rId41"/>
    <p:sldId id="637" r:id="rId42"/>
    <p:sldId id="582" r:id="rId43"/>
    <p:sldId id="583" r:id="rId44"/>
    <p:sldId id="491" r:id="rId45"/>
    <p:sldId id="493" r:id="rId46"/>
    <p:sldId id="514" r:id="rId47"/>
    <p:sldId id="638" r:id="rId48"/>
    <p:sldId id="439" r:id="rId49"/>
    <p:sldId id="440" r:id="rId50"/>
    <p:sldId id="545" r:id="rId51"/>
    <p:sldId id="646" r:id="rId52"/>
    <p:sldId id="648" r:id="rId53"/>
    <p:sldId id="639" r:id="rId54"/>
    <p:sldId id="640" r:id="rId55"/>
    <p:sldId id="641" r:id="rId56"/>
    <p:sldId id="642" r:id="rId57"/>
    <p:sldId id="643" r:id="rId58"/>
    <p:sldId id="644" r:id="rId59"/>
    <p:sldId id="557" r:id="rId6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F0B256-E728-4912-8DB9-3AB87D3A523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5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D1F2-B08A-4E69-B133-EF6388DB26C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8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6B9B1A-CA91-4A27-BA31-BB32DA5D8DC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525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1581D-FD15-42CD-9B22-214ED8834F8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400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C3B18F1-0D4F-4E6F-8590-4C1F4D16FF6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2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252A-C81D-4152-AA10-1437031669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7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15BB2-52F8-4FA4-887A-5BE1F894A33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0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1AB-4315-4693-84DC-530792ADF7A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94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313-6E09-49E5-B9EA-BCB3E62EA15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07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A960E48-0CD8-4E80-80C3-E4B448A0956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61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24DF-E42E-4942-9A7C-B9FA5550772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698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661581D-FD15-42CD-9B22-214ED8834F8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46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Diagnostické </a:t>
            </a:r>
            <a:r>
              <a:rPr lang="cs-CZ" dirty="0" err="1" smtClean="0"/>
              <a:t>domény_nks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66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Anamnestické údaje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Rodinná anamnéza RA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 smtClean="0"/>
              <a:t>výskyt NKS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 smtClean="0"/>
              <a:t>v blízkém i širším příbuzenstvu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r</a:t>
            </a:r>
            <a:r>
              <a:rPr lang="cs-CZ" altLang="cs-CZ" dirty="0" smtClean="0"/>
              <a:t>odiče a prarodiče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 smtClean="0"/>
              <a:t>různý charakter </a:t>
            </a:r>
            <a:r>
              <a:rPr lang="cs-CZ" altLang="cs-CZ" dirty="0" smtClean="0"/>
              <a:t>obtíží – projevy komunikačních obtíží v běžném životě, ve vzdělávání 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z</a:t>
            </a:r>
            <a:r>
              <a:rPr lang="cs-CZ" altLang="cs-CZ" dirty="0" smtClean="0"/>
              <a:t>ařazení do logopedické a další péče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Rodinné prostředí - 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b="1" dirty="0" smtClean="0"/>
              <a:t>Matka a otec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jméno, rok narození              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vzdělání, zaměstnání, bydliště</a:t>
            </a:r>
          </a:p>
          <a:p>
            <a:pPr>
              <a:lnSpc>
                <a:spcPct val="80000"/>
              </a:lnSpc>
              <a:defRPr/>
            </a:pPr>
            <a:endParaRPr lang="cs-CZ" b="1" dirty="0" smtClean="0"/>
          </a:p>
          <a:p>
            <a:pPr>
              <a:lnSpc>
                <a:spcPct val="80000"/>
              </a:lnSpc>
              <a:defRPr/>
            </a:pPr>
            <a:r>
              <a:rPr lang="cs-CZ" b="1" dirty="0" smtClean="0"/>
              <a:t>Sourozenci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jméno, rok narození, škola</a:t>
            </a:r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Rodinné prostředí 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Rodinné uspořádání </a:t>
            </a:r>
            <a:r>
              <a:rPr lang="cs-CZ" altLang="cs-CZ" dirty="0" smtClean="0"/>
              <a:t>- </a:t>
            </a:r>
            <a:r>
              <a:rPr lang="cs-CZ" altLang="cs-CZ" dirty="0" smtClean="0"/>
              <a:t>typ rodiny</a:t>
            </a:r>
          </a:p>
          <a:p>
            <a:r>
              <a:rPr lang="cs-CZ" altLang="cs-CZ" dirty="0" smtClean="0"/>
              <a:t>Model </a:t>
            </a:r>
            <a:r>
              <a:rPr lang="cs-CZ" altLang="cs-CZ" dirty="0" smtClean="0"/>
              <a:t>výchovy dítěte – role obou </a:t>
            </a:r>
            <a:r>
              <a:rPr lang="cs-CZ" altLang="cs-CZ" dirty="0" smtClean="0"/>
              <a:t>rodičů, prarodičů</a:t>
            </a:r>
            <a:endParaRPr lang="cs-CZ" altLang="cs-CZ" dirty="0" smtClean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Jazyková specifika – dle oblasti, ze které dítě pochází </a:t>
            </a: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Biligvismus</a:t>
            </a:r>
            <a:endParaRPr lang="cs-CZ" altLang="cs-CZ" dirty="0"/>
          </a:p>
          <a:p>
            <a:pPr marL="64008" indent="0">
              <a:buNone/>
            </a:pPr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dítěte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 smtClean="0"/>
              <a:t>Pořadí a průběh těhotenství</a:t>
            </a: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altLang="cs-CZ" dirty="0" smtClean="0"/>
              <a:t>Průběh </a:t>
            </a:r>
            <a:r>
              <a:rPr lang="cs-CZ" altLang="cs-CZ" dirty="0" smtClean="0"/>
              <a:t>porodu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smtClean="0"/>
              <a:t>Stav dítěte po </a:t>
            </a:r>
            <a:r>
              <a:rPr lang="cs-CZ" altLang="cs-CZ" dirty="0" smtClean="0"/>
              <a:t>narození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onemocnění v raném věku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nejčastější onemocnění</a:t>
            </a:r>
          </a:p>
          <a:p>
            <a:r>
              <a:rPr lang="cs-CZ" altLang="cs-CZ" dirty="0"/>
              <a:t>hospitalizace a </a:t>
            </a:r>
            <a:r>
              <a:rPr lang="cs-CZ" altLang="cs-CZ" dirty="0" smtClean="0"/>
              <a:t>zákroky – závažnost a četnost </a:t>
            </a:r>
            <a:endParaRPr lang="cs-CZ" altLang="cs-CZ" dirty="0"/>
          </a:p>
          <a:p>
            <a:pPr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dítěte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Způsob dýchání </a:t>
            </a:r>
          </a:p>
          <a:p>
            <a:r>
              <a:rPr lang="cs-CZ" altLang="cs-CZ" dirty="0" smtClean="0"/>
              <a:t>Tvorba hlasu</a:t>
            </a:r>
          </a:p>
          <a:p>
            <a:r>
              <a:rPr lang="cs-CZ" altLang="cs-CZ" dirty="0" smtClean="0"/>
              <a:t>Chrup 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dítěte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Péče odborných lékařů</a:t>
            </a:r>
          </a:p>
          <a:p>
            <a:r>
              <a:rPr lang="cs-CZ" altLang="cs-CZ" dirty="0" smtClean="0"/>
              <a:t>Neurolog</a:t>
            </a:r>
          </a:p>
          <a:p>
            <a:r>
              <a:rPr lang="cs-CZ" altLang="cs-CZ" dirty="0" smtClean="0"/>
              <a:t>Alergolog</a:t>
            </a:r>
          </a:p>
          <a:p>
            <a:r>
              <a:rPr lang="cs-CZ" altLang="cs-CZ" dirty="0" smtClean="0"/>
              <a:t>Ortoped</a:t>
            </a:r>
          </a:p>
          <a:p>
            <a:r>
              <a:rPr lang="cs-CZ" altLang="cs-CZ" dirty="0" smtClean="0"/>
              <a:t>F</a:t>
            </a:r>
            <a:r>
              <a:rPr lang="cs-CZ" altLang="cs-CZ" dirty="0" smtClean="0"/>
              <a:t>oniatr</a:t>
            </a:r>
            <a:endParaRPr lang="cs-CZ" altLang="cs-CZ" dirty="0" smtClean="0"/>
          </a:p>
          <a:p>
            <a:r>
              <a:rPr lang="cs-CZ" altLang="cs-CZ" dirty="0" smtClean="0"/>
              <a:t>ORL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Psychiatr</a:t>
            </a:r>
          </a:p>
          <a:p>
            <a:r>
              <a:rPr lang="cs-CZ" altLang="cs-CZ" dirty="0" smtClean="0"/>
              <a:t>Další odborníci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dítěte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Medikace</a:t>
            </a:r>
          </a:p>
          <a:p>
            <a:endParaRPr lang="cs-CZ" altLang="cs-CZ" smtClean="0"/>
          </a:p>
          <a:p>
            <a:r>
              <a:rPr lang="cs-CZ" altLang="cs-CZ" smtClean="0"/>
              <a:t>Oční vada – korekce brýlemi, okluzor</a:t>
            </a:r>
          </a:p>
          <a:p>
            <a:r>
              <a:rPr lang="cs-CZ" altLang="cs-CZ" smtClean="0"/>
              <a:t>Sluchová vada</a:t>
            </a:r>
          </a:p>
          <a:p>
            <a:r>
              <a:rPr lang="cs-CZ" altLang="cs-CZ" smtClean="0"/>
              <a:t>Vyšetření sluchu 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psychomotorický vývoj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z="2400" dirty="0" smtClean="0"/>
              <a:t>podrobnosti raného motorického vývoje</a:t>
            </a:r>
          </a:p>
          <a:p>
            <a:r>
              <a:rPr lang="cs-CZ" altLang="cs-CZ" sz="2400" dirty="0" smtClean="0"/>
              <a:t>rehabilitační </a:t>
            </a:r>
            <a:r>
              <a:rPr lang="cs-CZ" altLang="cs-CZ" sz="2400" dirty="0" smtClean="0"/>
              <a:t>cvičení – indikace cvičení Vojtovou metodou apod. </a:t>
            </a:r>
            <a:endParaRPr lang="cs-CZ" altLang="cs-CZ" sz="2400" dirty="0" smtClean="0"/>
          </a:p>
          <a:p>
            <a:endParaRPr lang="cs-CZ" altLang="cs-CZ" sz="2400" dirty="0"/>
          </a:p>
          <a:p>
            <a:r>
              <a:rPr lang="cs-CZ" altLang="cs-CZ" sz="2400" dirty="0"/>
              <a:t>h</a:t>
            </a:r>
            <a:r>
              <a:rPr lang="cs-CZ" altLang="cs-CZ" sz="2400" dirty="0" smtClean="0"/>
              <a:t>ygienické návyky</a:t>
            </a:r>
          </a:p>
          <a:p>
            <a:r>
              <a:rPr lang="cs-CZ" altLang="cs-CZ" sz="2400" dirty="0"/>
              <a:t>s</a:t>
            </a:r>
            <a:r>
              <a:rPr lang="cs-CZ" altLang="cs-CZ" sz="2400" dirty="0" smtClean="0"/>
              <a:t>ebeobsluha</a:t>
            </a:r>
          </a:p>
          <a:p>
            <a:r>
              <a:rPr lang="cs-CZ" altLang="cs-CZ" sz="2400" dirty="0"/>
              <a:t>ú</a:t>
            </a:r>
            <a:r>
              <a:rPr lang="cs-CZ" altLang="cs-CZ" sz="2400" dirty="0" smtClean="0"/>
              <a:t>roveň jemné a hrubé motoriky</a:t>
            </a:r>
          </a:p>
          <a:p>
            <a:r>
              <a:rPr lang="cs-CZ" altLang="cs-CZ" sz="2400" dirty="0"/>
              <a:t>v</a:t>
            </a:r>
            <a:r>
              <a:rPr lang="cs-CZ" altLang="cs-CZ" sz="2400" dirty="0" smtClean="0"/>
              <a:t>ztah ke kresbě </a:t>
            </a:r>
          </a:p>
          <a:p>
            <a:r>
              <a:rPr lang="cs-CZ" altLang="cs-CZ" sz="2400" dirty="0"/>
              <a:t>l</a:t>
            </a:r>
            <a:r>
              <a:rPr lang="cs-CZ" altLang="cs-CZ" sz="2400" dirty="0" smtClean="0"/>
              <a:t>ateralita </a:t>
            </a:r>
          </a:p>
          <a:p>
            <a:r>
              <a:rPr lang="cs-CZ" altLang="cs-CZ" sz="2400" dirty="0"/>
              <a:t>v</a:t>
            </a:r>
            <a:r>
              <a:rPr lang="cs-CZ" altLang="cs-CZ" sz="2400" dirty="0" smtClean="0"/>
              <a:t>ztah k pohybovým aktivitám 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řečový vývoj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sz="2800" dirty="0" smtClean="0"/>
              <a:t>broukání – žvatlání – nápodoba zvuku</a:t>
            </a:r>
          </a:p>
          <a:p>
            <a:pPr>
              <a:defRPr/>
            </a:pPr>
            <a:r>
              <a:rPr lang="cs-CZ" altLang="cs-CZ" sz="2800" dirty="0" smtClean="0"/>
              <a:t>první slova</a:t>
            </a:r>
          </a:p>
          <a:p>
            <a:pPr>
              <a:defRPr/>
            </a:pPr>
            <a:r>
              <a:rPr lang="cs-CZ" altLang="cs-CZ" sz="2800" dirty="0" smtClean="0"/>
              <a:t>jednoduché věty</a:t>
            </a:r>
          </a:p>
          <a:p>
            <a:pPr>
              <a:defRPr/>
            </a:pPr>
            <a:r>
              <a:rPr lang="cs-CZ" altLang="cs-CZ" sz="2800" dirty="0"/>
              <a:t>a</a:t>
            </a:r>
            <a:r>
              <a:rPr lang="cs-CZ" altLang="cs-CZ" sz="2800" dirty="0" smtClean="0"/>
              <a:t>lespoň přibližné časové zařazení </a:t>
            </a:r>
            <a:r>
              <a:rPr lang="cs-CZ" altLang="cs-CZ" sz="2800" dirty="0" smtClean="0">
                <a:sym typeface="Wingdings" panose="05000000000000000000" pitchFamily="2" charset="2"/>
              </a:rPr>
              <a:t> </a:t>
            </a:r>
          </a:p>
          <a:p>
            <a:pPr>
              <a:defRPr/>
            </a:pPr>
            <a:endParaRPr lang="cs-CZ" altLang="cs-CZ" sz="2800" dirty="0">
              <a:sym typeface="Wingdings" panose="05000000000000000000" pitchFamily="2" charset="2"/>
            </a:endParaRPr>
          </a:p>
          <a:p>
            <a:pPr>
              <a:defRPr/>
            </a:pPr>
            <a:endParaRPr lang="cs-CZ" altLang="cs-CZ" sz="2800" dirty="0" smtClean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cs-CZ" altLang="cs-CZ" sz="2800" b="1" dirty="0">
                <a:sym typeface="Wingdings" panose="05000000000000000000" pitchFamily="2" charset="2"/>
              </a:rPr>
              <a:t>p</a:t>
            </a:r>
            <a:r>
              <a:rPr lang="cs-CZ" altLang="cs-CZ" sz="2800" b="1" dirty="0" smtClean="0">
                <a:sym typeface="Wingdings" panose="05000000000000000000" pitchFamily="2" charset="2"/>
              </a:rPr>
              <a:t>růběh vývoje řeči</a:t>
            </a:r>
          </a:p>
          <a:p>
            <a:pPr>
              <a:defRPr/>
            </a:pPr>
            <a:r>
              <a:rPr lang="cs-CZ" altLang="cs-CZ" sz="2800" dirty="0">
                <a:sym typeface="Wingdings" panose="05000000000000000000" pitchFamily="2" charset="2"/>
              </a:rPr>
              <a:t>s</a:t>
            </a:r>
            <a:r>
              <a:rPr lang="cs-CZ" altLang="cs-CZ" sz="2800" dirty="0" smtClean="0">
                <a:sym typeface="Wingdings" panose="05000000000000000000" pitchFamily="2" charset="2"/>
              </a:rPr>
              <a:t>tagnace</a:t>
            </a:r>
          </a:p>
          <a:p>
            <a:pPr>
              <a:defRPr/>
            </a:pPr>
            <a:r>
              <a:rPr lang="cs-CZ" altLang="cs-CZ" sz="2800" dirty="0" smtClean="0">
                <a:sym typeface="Wingdings" panose="05000000000000000000" pitchFamily="2" charset="2"/>
              </a:rPr>
              <a:t>„rozmluvení“</a:t>
            </a:r>
          </a:p>
          <a:p>
            <a:pPr marL="0" indent="0">
              <a:buFontTx/>
              <a:buNone/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SPECIÁLNÍ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LOGOPEDIE</a:t>
            </a:r>
          </a:p>
          <a:p>
            <a:r>
              <a:rPr lang="cs-CZ" dirty="0" smtClean="0"/>
              <a:t>SURDOPEDIE</a:t>
            </a:r>
          </a:p>
          <a:p>
            <a:r>
              <a:rPr lang="cs-CZ" dirty="0" smtClean="0"/>
              <a:t>OFTALMOPEDIE</a:t>
            </a:r>
          </a:p>
          <a:p>
            <a:r>
              <a:rPr lang="cs-CZ" dirty="0" smtClean="0"/>
              <a:t>PSYCHOPEDIE</a:t>
            </a:r>
          </a:p>
          <a:p>
            <a:r>
              <a:rPr lang="cs-CZ" dirty="0" smtClean="0"/>
              <a:t>SOMATOPEDIE</a:t>
            </a:r>
          </a:p>
          <a:p>
            <a:r>
              <a:rPr lang="cs-CZ" dirty="0" smtClean="0"/>
              <a:t>ETOPEDIE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180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Řečový vývoj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kvalita porozumění řeči</a:t>
            </a:r>
          </a:p>
          <a:p>
            <a:r>
              <a:rPr lang="cs-CZ" altLang="cs-CZ" dirty="0" smtClean="0"/>
              <a:t>srozumitelnost řeči – reakce </a:t>
            </a:r>
            <a:r>
              <a:rPr lang="cs-CZ" altLang="cs-CZ" dirty="0" smtClean="0"/>
              <a:t>dítěte na neporozumění ze strany komunikačního partnera</a:t>
            </a:r>
            <a:endParaRPr lang="cs-CZ" altLang="cs-CZ" dirty="0" smtClean="0"/>
          </a:p>
          <a:p>
            <a:r>
              <a:rPr lang="cs-CZ" altLang="cs-CZ" dirty="0"/>
              <a:t>m</a:t>
            </a:r>
            <a:r>
              <a:rPr lang="cs-CZ" altLang="cs-CZ" dirty="0" smtClean="0"/>
              <a:t>atka, sourozenec </a:t>
            </a:r>
            <a:r>
              <a:rPr lang="cs-CZ" altLang="cs-CZ" dirty="0" smtClean="0"/>
              <a:t>v roli tlumočníka</a:t>
            </a:r>
          </a:p>
          <a:p>
            <a:r>
              <a:rPr lang="cs-CZ" altLang="cs-CZ" dirty="0" smtClean="0"/>
              <a:t>potřeba komunikace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Řečový vývoj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Ze zkušeností a pozorování rodičů: </a:t>
            </a:r>
          </a:p>
          <a:p>
            <a:r>
              <a:rPr lang="cs-CZ" altLang="cs-CZ" dirty="0" smtClean="0"/>
              <a:t>slovní </a:t>
            </a:r>
            <a:r>
              <a:rPr lang="cs-CZ" altLang="cs-CZ" dirty="0" smtClean="0"/>
              <a:t>zásoba</a:t>
            </a:r>
          </a:p>
          <a:p>
            <a:r>
              <a:rPr lang="cs-CZ" altLang="cs-CZ" dirty="0" smtClean="0"/>
              <a:t>vlastní slovní zásoba</a:t>
            </a:r>
          </a:p>
          <a:p>
            <a:r>
              <a:rPr lang="cs-CZ" altLang="cs-CZ" dirty="0"/>
              <a:t>g</a:t>
            </a:r>
            <a:r>
              <a:rPr lang="cs-CZ" altLang="cs-CZ" dirty="0" smtClean="0"/>
              <a:t>ramatika a syntax</a:t>
            </a:r>
          </a:p>
          <a:p>
            <a:r>
              <a:rPr lang="cs-CZ" altLang="cs-CZ" dirty="0" smtClean="0"/>
              <a:t>schopnost </a:t>
            </a:r>
            <a:r>
              <a:rPr lang="cs-CZ" altLang="cs-CZ" dirty="0"/>
              <a:t>větného vyjadřování</a:t>
            </a:r>
          </a:p>
          <a:p>
            <a:r>
              <a:rPr lang="cs-CZ" altLang="cs-CZ" dirty="0"/>
              <a:t>s</a:t>
            </a:r>
            <a:r>
              <a:rPr lang="cs-CZ" altLang="cs-CZ" dirty="0" smtClean="0"/>
              <a:t>právnost </a:t>
            </a:r>
            <a:r>
              <a:rPr lang="cs-CZ" altLang="cs-CZ" dirty="0"/>
              <a:t>větné skladby </a:t>
            </a:r>
          </a:p>
          <a:p>
            <a:r>
              <a:rPr lang="cs-CZ" altLang="cs-CZ" dirty="0"/>
              <a:t>v</a:t>
            </a:r>
            <a:r>
              <a:rPr lang="cs-CZ" altLang="cs-CZ" dirty="0" smtClean="0"/>
              <a:t>ypravování</a:t>
            </a:r>
            <a:r>
              <a:rPr lang="cs-CZ" altLang="cs-CZ" dirty="0"/>
              <a:t>…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 smtClean="0"/>
              <a:t>tempo řeči</a:t>
            </a:r>
          </a:p>
          <a:p>
            <a:pPr>
              <a:defRPr/>
            </a:pPr>
            <a:r>
              <a:rPr lang="cs-CZ" altLang="cs-CZ" dirty="0"/>
              <a:t>p</a:t>
            </a:r>
            <a:r>
              <a:rPr lang="cs-CZ" altLang="cs-CZ" dirty="0" smtClean="0"/>
              <a:t>omalé/běžné/rychlé</a:t>
            </a:r>
          </a:p>
          <a:p>
            <a:pPr>
              <a:defRPr/>
            </a:pPr>
            <a:r>
              <a:rPr lang="cs-CZ" altLang="cs-CZ" dirty="0"/>
              <a:t>p</a:t>
            </a:r>
            <a:r>
              <a:rPr lang="cs-CZ" altLang="cs-CZ" dirty="0" smtClean="0"/>
              <a:t>lynulost projevu</a:t>
            </a:r>
            <a:endParaRPr lang="cs-CZ" altLang="cs-CZ" dirty="0"/>
          </a:p>
          <a:p>
            <a:pPr marL="0" indent="0">
              <a:buFontTx/>
              <a:buNone/>
              <a:defRPr/>
            </a:pPr>
            <a:endParaRPr lang="cs-CZ" alt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 řeči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mluvní apetence</a:t>
            </a:r>
          </a:p>
          <a:p>
            <a:r>
              <a:rPr lang="cs-CZ" altLang="cs-CZ" smtClean="0"/>
              <a:t>potřeba povzbuzovat ke komunikaci</a:t>
            </a:r>
          </a:p>
          <a:p>
            <a:r>
              <a:rPr lang="cs-CZ" altLang="cs-CZ" smtClean="0"/>
              <a:t>málomluvnost</a:t>
            </a:r>
          </a:p>
          <a:p>
            <a:r>
              <a:rPr lang="cs-CZ" altLang="cs-CZ" smtClean="0"/>
              <a:t>spontánní projev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Řečový vývoj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Komunikace ve ne/známém prostředí</a:t>
            </a:r>
          </a:p>
          <a:p>
            <a:r>
              <a:rPr lang="cs-CZ" altLang="cs-CZ" smtClean="0"/>
              <a:t>Komunikace s ne/známými osobami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Navazování kontaktu </a:t>
            </a:r>
          </a:p>
          <a:p>
            <a:r>
              <a:rPr lang="cs-CZ" altLang="cs-CZ" smtClean="0"/>
              <a:t>kamarádi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Řečový vývoj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Vztah k aktivitám spojeným s řečí</a:t>
            </a:r>
          </a:p>
          <a:p>
            <a:r>
              <a:rPr lang="cs-CZ" altLang="cs-CZ" smtClean="0"/>
              <a:t>Učení se básničkám a písničkám</a:t>
            </a:r>
          </a:p>
          <a:p>
            <a:r>
              <a:rPr lang="cs-CZ" altLang="cs-CZ" smtClean="0"/>
              <a:t>Poslech čtených pohádek</a:t>
            </a:r>
          </a:p>
          <a:p>
            <a:r>
              <a:rPr lang="cs-CZ" altLang="cs-CZ" smtClean="0"/>
              <a:t>Zájem o knihy…</a:t>
            </a:r>
          </a:p>
          <a:p>
            <a:r>
              <a:rPr lang="cs-CZ" altLang="cs-CZ" smtClean="0"/>
              <a:t>Televize, počítač, tablet</a:t>
            </a:r>
          </a:p>
          <a:p>
            <a:endParaRPr lang="cs-CZ" altLang="cs-CZ" smtClean="0"/>
          </a:p>
          <a:p>
            <a:r>
              <a:rPr lang="cs-CZ" altLang="cs-CZ" smtClean="0"/>
              <a:t>Oblíbené činnosti a zájmy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Další oblasti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sociabilita</a:t>
            </a:r>
          </a:p>
          <a:p>
            <a:pPr eaLnBrk="1" hangingPunct="1"/>
            <a:r>
              <a:rPr lang="cs-CZ" altLang="cs-CZ" smtClean="0"/>
              <a:t>zahájení docházky do MŠ</a:t>
            </a:r>
          </a:p>
          <a:p>
            <a:pPr eaLnBrk="1" hangingPunct="1"/>
            <a:r>
              <a:rPr lang="cs-CZ" altLang="cs-CZ" smtClean="0"/>
              <a:t>adaptace na nové situace a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Další oblasti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dosavadní logopedická péče</a:t>
            </a:r>
          </a:p>
          <a:p>
            <a:pPr eaLnBrk="1" hangingPunct="1"/>
            <a:r>
              <a:rPr lang="cs-CZ" altLang="cs-CZ" smtClean="0"/>
              <a:t>chování a postoje okolí v době vzniku NKS</a:t>
            </a:r>
          </a:p>
          <a:p>
            <a:pPr eaLnBrk="1" hangingPunct="1"/>
            <a:r>
              <a:rPr lang="cs-CZ" altLang="cs-CZ" smtClean="0"/>
              <a:t>změny v osobnosti v rámci patogeneze NKS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</a:t>
            </a:r>
            <a:r>
              <a:rPr lang="cs-CZ" smtClean="0"/>
              <a:t>jazykových rovin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průběhu vyšetření sledujeme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navázání kontaktu</a:t>
            </a:r>
          </a:p>
          <a:p>
            <a:r>
              <a:rPr lang="cs-CZ" dirty="0"/>
              <a:t>s</a:t>
            </a:r>
            <a:r>
              <a:rPr lang="cs-CZ" dirty="0" smtClean="0"/>
              <a:t>polupráce</a:t>
            </a:r>
          </a:p>
          <a:p>
            <a:r>
              <a:rPr lang="cs-CZ" dirty="0" smtClean="0"/>
              <a:t>Pozornost</a:t>
            </a:r>
          </a:p>
          <a:p>
            <a:r>
              <a:rPr lang="cs-CZ" dirty="0" smtClean="0"/>
              <a:t>Pracovní tempo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57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Diagnostický proces</a:t>
            </a:r>
          </a:p>
          <a:p>
            <a:r>
              <a:rPr lang="cs-CZ" dirty="0" smtClean="0"/>
              <a:t>Diagnóza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Průběh dosavadního vývoje jedince – zjištění příčin možných obtíží s ohledem na další rozvoj osobnosti a uplatnění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97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vyšetření řečové produkce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smtClean="0"/>
              <a:t>zhodnocení jazykových rovin</a:t>
            </a:r>
          </a:p>
          <a:p>
            <a:r>
              <a:rPr lang="cs-CZ" altLang="cs-CZ" dirty="0" smtClean="0"/>
              <a:t>foneticko-fonologické</a:t>
            </a:r>
          </a:p>
          <a:p>
            <a:r>
              <a:rPr lang="cs-CZ" altLang="cs-CZ" dirty="0" smtClean="0"/>
              <a:t>lexikálně-sémantické</a:t>
            </a:r>
          </a:p>
          <a:p>
            <a:r>
              <a:rPr lang="cs-CZ" altLang="cs-CZ" dirty="0" smtClean="0"/>
              <a:t>morfologicko-syntaktické </a:t>
            </a:r>
          </a:p>
          <a:p>
            <a:r>
              <a:rPr lang="cs-CZ" altLang="cs-CZ" dirty="0" smtClean="0"/>
              <a:t>pragmatické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001000" cy="838200"/>
          </a:xfrm>
        </p:spPr>
        <p:txBody>
          <a:bodyPr>
            <a:normAutofit/>
          </a:bodyPr>
          <a:lstStyle/>
          <a:p>
            <a:r>
              <a:rPr lang="cs-CZ" altLang="cs-CZ" b="1" smtClean="0"/>
              <a:t>rovina foneticko-fonologická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srozumitelnost a plynulost projevu</a:t>
            </a:r>
          </a:p>
          <a:p>
            <a:r>
              <a:rPr lang="cs-CZ" altLang="cs-CZ" sz="2800" b="1" dirty="0" smtClean="0"/>
              <a:t>součástí vyšetření této roviny je také: </a:t>
            </a:r>
          </a:p>
          <a:p>
            <a:r>
              <a:rPr lang="cs-CZ" altLang="cs-CZ" sz="2800" dirty="0" smtClean="0"/>
              <a:t>vyšetření </a:t>
            </a:r>
            <a:r>
              <a:rPr lang="cs-CZ" altLang="cs-CZ" sz="2800" dirty="0" err="1" smtClean="0"/>
              <a:t>oromotoriky</a:t>
            </a:r>
            <a:r>
              <a:rPr lang="cs-CZ" altLang="cs-CZ" sz="2800" dirty="0" smtClean="0"/>
              <a:t> </a:t>
            </a:r>
          </a:p>
          <a:p>
            <a:r>
              <a:rPr lang="cs-CZ" altLang="cs-CZ" sz="2800" dirty="0" smtClean="0"/>
              <a:t>stav chrupu a skusu</a:t>
            </a:r>
          </a:p>
          <a:p>
            <a:r>
              <a:rPr lang="cs-CZ" altLang="cs-CZ" sz="2800" dirty="0" smtClean="0"/>
              <a:t>respirace</a:t>
            </a:r>
          </a:p>
          <a:p>
            <a:r>
              <a:rPr lang="cs-CZ" altLang="cs-CZ" sz="2800" dirty="0" smtClean="0"/>
              <a:t>fonace</a:t>
            </a:r>
          </a:p>
          <a:p>
            <a:pPr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</a:t>
            </a:r>
            <a:r>
              <a:rPr lang="cs-CZ" dirty="0" err="1" smtClean="0"/>
              <a:t>oromotoriky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Oromotorika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celkový </a:t>
            </a:r>
            <a:r>
              <a:rPr lang="cs-CZ" dirty="0" smtClean="0"/>
              <a:t>výraz tváře</a:t>
            </a:r>
          </a:p>
          <a:p>
            <a:r>
              <a:rPr lang="cs-CZ" dirty="0"/>
              <a:t>m</a:t>
            </a:r>
            <a:r>
              <a:rPr lang="cs-CZ" dirty="0" smtClean="0"/>
              <a:t>imika</a:t>
            </a:r>
          </a:p>
          <a:p>
            <a:pPr marL="118872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Test izolovaných orálních pohybů</a:t>
            </a:r>
          </a:p>
          <a:p>
            <a:r>
              <a:rPr lang="cs-CZ" dirty="0" smtClean="0"/>
              <a:t>Test orálně-motorických sekvencí</a:t>
            </a:r>
          </a:p>
          <a:p>
            <a:r>
              <a:rPr lang="cs-CZ" dirty="0" smtClean="0"/>
              <a:t>Testovací pohyby mimického svalstva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6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rovina foneticko-fonologická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/>
              <a:t>vyšetření výslovnosti hlásek</a:t>
            </a:r>
          </a:p>
          <a:p>
            <a:r>
              <a:rPr lang="cs-CZ" altLang="cs-CZ" dirty="0" smtClean="0"/>
              <a:t>různá artikulační </a:t>
            </a:r>
            <a:r>
              <a:rPr lang="cs-CZ" altLang="cs-CZ" dirty="0" smtClean="0"/>
              <a:t>pozice, náročnost slov</a:t>
            </a:r>
            <a:endParaRPr lang="cs-CZ" altLang="cs-CZ" dirty="0" smtClean="0"/>
          </a:p>
          <a:p>
            <a:r>
              <a:rPr lang="cs-CZ" altLang="cs-CZ" dirty="0" smtClean="0"/>
              <a:t>začátek – střed – konec slova</a:t>
            </a:r>
          </a:p>
          <a:p>
            <a:endParaRPr lang="cs-CZ" altLang="cs-CZ" dirty="0"/>
          </a:p>
          <a:p>
            <a:r>
              <a:rPr lang="cs-CZ" altLang="cs-CZ" dirty="0" smtClean="0"/>
              <a:t>Postupy: </a:t>
            </a:r>
            <a:endParaRPr lang="cs-CZ" altLang="cs-CZ" dirty="0" smtClean="0"/>
          </a:p>
          <a:p>
            <a:r>
              <a:rPr lang="cs-CZ" altLang="cs-CZ" dirty="0" smtClean="0"/>
              <a:t>Opakování slov</a:t>
            </a:r>
          </a:p>
          <a:p>
            <a:r>
              <a:rPr lang="cs-CZ" altLang="cs-CZ" dirty="0" smtClean="0"/>
              <a:t>Spontánní projev</a:t>
            </a:r>
          </a:p>
          <a:p>
            <a:r>
              <a:rPr lang="cs-CZ" altLang="cs-CZ" dirty="0" smtClean="0"/>
              <a:t>Recitace a zpěv 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2052638"/>
          <a:ext cx="6711950" cy="4449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5975"/>
                <a:gridCol w="3355975"/>
              </a:tblGrid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</a:t>
                      </a:r>
                      <a:r>
                        <a:rPr lang="cs-CZ" sz="1800" baseline="0" dirty="0" smtClean="0"/>
                        <a:t> E I O U OU AU 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ŤĎŇ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 B M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 V 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H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CH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Ž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CSZxČŠŽ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G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Ř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</a:tr>
              <a:tr h="37081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BĚ PĚ VĚ MĚ</a:t>
                      </a:r>
                      <a:endParaRPr lang="cs-CZ" sz="1800" dirty="0"/>
                    </a:p>
                  </a:txBody>
                  <a:tcPr marL="78964" marR="78964" marT="45717" marB="45717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8964" marR="7896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0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/>
              <a:t>Rovina foneticko-fonologická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b="1" dirty="0" smtClean="0"/>
          </a:p>
          <a:p>
            <a:r>
              <a:rPr lang="cs-CZ" altLang="cs-CZ" b="1" dirty="0" smtClean="0"/>
              <a:t>Hodnocení projevu </a:t>
            </a:r>
          </a:p>
          <a:p>
            <a:r>
              <a:rPr lang="cs-CZ" altLang="cs-CZ" dirty="0" smtClean="0"/>
              <a:t>Srozumitelnost</a:t>
            </a:r>
          </a:p>
          <a:p>
            <a:r>
              <a:rPr lang="cs-CZ" altLang="cs-CZ" dirty="0" smtClean="0"/>
              <a:t>Plynulost </a:t>
            </a:r>
          </a:p>
          <a:p>
            <a:r>
              <a:rPr lang="cs-CZ" altLang="cs-CZ" dirty="0" smtClean="0"/>
              <a:t>Práce s prozodickými </a:t>
            </a:r>
            <a:r>
              <a:rPr lang="cs-CZ" altLang="cs-CZ" dirty="0" smtClean="0"/>
              <a:t>prvky – melodie, přízvuk….</a:t>
            </a:r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Artikulační (ne)obratnost</a:t>
            </a:r>
          </a:p>
          <a:p>
            <a:r>
              <a:rPr lang="cs-CZ" altLang="cs-CZ" dirty="0" smtClean="0"/>
              <a:t>Specifické asimilace  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pPr marL="64008" indent="0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sluchového vnímání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smtClean="0"/>
              <a:t>Mezioborová spolupráce – kvantitativní hledisko auditivní percepce</a:t>
            </a:r>
          </a:p>
          <a:p>
            <a:r>
              <a:rPr lang="cs-CZ" altLang="cs-CZ" dirty="0" smtClean="0"/>
              <a:t>orientační </a:t>
            </a:r>
            <a:r>
              <a:rPr lang="cs-CZ" altLang="cs-CZ" dirty="0"/>
              <a:t>sluchové vyšetření </a:t>
            </a:r>
            <a:endParaRPr lang="cs-CZ" altLang="cs-CZ" dirty="0" smtClean="0"/>
          </a:p>
          <a:p>
            <a:endParaRPr lang="cs-CZ" altLang="cs-CZ" b="1" dirty="0" smtClean="0"/>
          </a:p>
          <a:p>
            <a:r>
              <a:rPr lang="cs-CZ" altLang="cs-CZ" b="1" dirty="0" smtClean="0"/>
              <a:t>Dále sledujeme: </a:t>
            </a:r>
            <a:endParaRPr lang="cs-CZ" altLang="cs-CZ" b="1" dirty="0"/>
          </a:p>
          <a:p>
            <a:r>
              <a:rPr lang="cs-CZ" altLang="cs-CZ" dirty="0" smtClean="0"/>
              <a:t>Fonematický sluch</a:t>
            </a:r>
          </a:p>
          <a:p>
            <a:r>
              <a:rPr lang="cs-CZ" altLang="cs-CZ" dirty="0" smtClean="0"/>
              <a:t>Sluchová analýza a syntéza</a:t>
            </a:r>
          </a:p>
          <a:p>
            <a:r>
              <a:rPr lang="cs-CZ" altLang="cs-CZ" dirty="0" smtClean="0"/>
              <a:t>Rytmická reprodukce</a:t>
            </a: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(průběh vývoje sluchové percepce viz. Diagnostika dítěte předškolního věku (Bednářová, </a:t>
            </a:r>
            <a:r>
              <a:rPr lang="cs-CZ" dirty="0"/>
              <a:t>Š</a:t>
            </a:r>
            <a:r>
              <a:rPr lang="cs-CZ" dirty="0" smtClean="0"/>
              <a:t>mardová)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8203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4" y="620713"/>
            <a:ext cx="8675687" cy="12239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1800" dirty="0" smtClean="0"/>
              <a:t>Testové materiály, které lze využít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endParaRPr lang="cs-CZ" altLang="cs-CZ" sz="1800" dirty="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3600"/>
            <a:ext cx="8450262" cy="3962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 smtClean="0"/>
              <a:t>Hodnocení fonematického sluchu u předškolních dětí (Škodová, E. a kol.)</a:t>
            </a:r>
          </a:p>
          <a:p>
            <a:pPr>
              <a:lnSpc>
                <a:spcPct val="80000"/>
              </a:lnSpc>
            </a:pPr>
            <a:r>
              <a:rPr lang="cs-CZ" altLang="cs-CZ" sz="2000" dirty="0" err="1" smtClean="0"/>
              <a:t>Skríning</a:t>
            </a:r>
            <a:r>
              <a:rPr lang="cs-CZ" altLang="cs-CZ" sz="2000" dirty="0" smtClean="0"/>
              <a:t> fonematického uvědomování – východisko pro využití Metodiky </a:t>
            </a:r>
            <a:r>
              <a:rPr lang="cs-CZ" altLang="cs-CZ" sz="2000" dirty="0" err="1" smtClean="0"/>
              <a:t>Elkonina</a:t>
            </a:r>
            <a:endParaRPr lang="cs-CZ" altLang="cs-CZ" sz="2000" dirty="0" smtClean="0"/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Akustické slyšení hlásky ve slově – součást školní zralosti </a:t>
            </a:r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Zkouška </a:t>
            </a:r>
            <a:r>
              <a:rPr lang="cs-CZ" altLang="cs-CZ" sz="2000" dirty="0"/>
              <a:t>sluchové diferenciace </a:t>
            </a:r>
            <a:r>
              <a:rPr lang="cs-CZ" altLang="cs-CZ" sz="2000" dirty="0" err="1"/>
              <a:t>Wepman</a:t>
            </a:r>
            <a:r>
              <a:rPr lang="cs-CZ" altLang="cs-CZ" sz="2000" dirty="0"/>
              <a:t> – Matějček</a:t>
            </a: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</a:t>
            </a:r>
            <a:r>
              <a:rPr lang="cs-CZ" altLang="cs-CZ" dirty="0" smtClean="0"/>
              <a:t>yšetření sluchové paměti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 smtClean="0"/>
              <a:t>opakování</a:t>
            </a:r>
          </a:p>
          <a:p>
            <a:pPr>
              <a:defRPr/>
            </a:pPr>
            <a:r>
              <a:rPr lang="cs-CZ" altLang="cs-CZ" dirty="0" smtClean="0"/>
              <a:t>slova</a:t>
            </a:r>
          </a:p>
          <a:p>
            <a:pPr>
              <a:defRPr/>
            </a:pPr>
            <a:r>
              <a:rPr lang="cs-CZ" altLang="cs-CZ" dirty="0" smtClean="0"/>
              <a:t>slovní spojení</a:t>
            </a:r>
          </a:p>
          <a:p>
            <a:pPr>
              <a:defRPr/>
            </a:pPr>
            <a:r>
              <a:rPr lang="cs-CZ" altLang="cs-CZ" dirty="0" smtClean="0"/>
              <a:t>jednoduché věty</a:t>
            </a:r>
          </a:p>
          <a:p>
            <a:pPr>
              <a:defRPr/>
            </a:pPr>
            <a:r>
              <a:rPr lang="cs-CZ" altLang="cs-CZ" dirty="0" smtClean="0"/>
              <a:t>rozvité věty </a:t>
            </a:r>
          </a:p>
          <a:p>
            <a:pPr>
              <a:defRPr/>
            </a:pPr>
            <a:r>
              <a:rPr lang="cs-CZ" altLang="cs-CZ" dirty="0" smtClean="0"/>
              <a:t>souvětí</a:t>
            </a:r>
          </a:p>
          <a:p>
            <a:pPr>
              <a:defRPr/>
            </a:pPr>
            <a:r>
              <a:rPr lang="cs-CZ" altLang="cs-CZ" dirty="0" smtClean="0"/>
              <a:t>důležité pro porozumění řeči </a:t>
            </a:r>
          </a:p>
          <a:p>
            <a:pPr marL="0" indent="0">
              <a:buFontTx/>
              <a:buNone/>
              <a:defRPr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                      i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36497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rovina lexikálně-sémantická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smtClean="0"/>
              <a:t>vyšetření pasivní slovní zásoby</a:t>
            </a:r>
          </a:p>
          <a:p>
            <a:pPr>
              <a:buFontTx/>
              <a:buNone/>
            </a:pPr>
            <a:r>
              <a:rPr lang="cs-CZ" altLang="cs-CZ" dirty="0" smtClean="0"/>
              <a:t>     - poznání </a:t>
            </a:r>
            <a:r>
              <a:rPr lang="cs-CZ" altLang="cs-CZ" dirty="0" smtClean="0"/>
              <a:t>obrázků (ukaž, kde je….)</a:t>
            </a:r>
            <a:endParaRPr lang="cs-CZ" altLang="cs-CZ" dirty="0" smtClean="0"/>
          </a:p>
          <a:p>
            <a:pPr>
              <a:buFontTx/>
              <a:buNone/>
            </a:pPr>
            <a:endParaRPr lang="cs-CZ" altLang="cs-CZ" dirty="0" smtClean="0"/>
          </a:p>
          <a:p>
            <a:r>
              <a:rPr lang="cs-CZ" altLang="cs-CZ" b="1" dirty="0" smtClean="0"/>
              <a:t>vyšetření aktivní slovní zásoby</a:t>
            </a:r>
          </a:p>
          <a:p>
            <a:pPr>
              <a:buFontTx/>
              <a:buNone/>
            </a:pPr>
            <a:r>
              <a:rPr lang="cs-CZ" altLang="cs-CZ" dirty="0" smtClean="0"/>
              <a:t>    - pojmenování obrázků</a:t>
            </a:r>
          </a:p>
          <a:p>
            <a:pPr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</a:p>
          <a:p>
            <a:r>
              <a:rPr lang="cs-CZ" dirty="0" smtClean="0"/>
              <a:t>Lékařské obory</a:t>
            </a:r>
          </a:p>
          <a:p>
            <a:r>
              <a:rPr lang="cs-CZ" dirty="0" smtClean="0"/>
              <a:t>Psychodiagnostika</a:t>
            </a:r>
          </a:p>
          <a:p>
            <a:r>
              <a:rPr lang="cs-CZ" dirty="0" smtClean="0"/>
              <a:t>Sociální diagnostika</a:t>
            </a:r>
          </a:p>
          <a:p>
            <a:r>
              <a:rPr lang="cs-CZ" dirty="0" err="1" smtClean="0"/>
              <a:t>Speciálněpedagogická</a:t>
            </a:r>
            <a:r>
              <a:rPr lang="cs-CZ" dirty="0"/>
              <a:t> </a:t>
            </a:r>
            <a:r>
              <a:rPr lang="cs-CZ" dirty="0" smtClean="0"/>
              <a:t>– logopedická diagnostika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8698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rovina lexikálně-sémantická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ojmenování</a:t>
            </a:r>
          </a:p>
          <a:p>
            <a:r>
              <a:rPr lang="cs-CZ" altLang="cs-CZ" dirty="0" smtClean="0"/>
              <a:t>popis</a:t>
            </a:r>
          </a:p>
          <a:p>
            <a:r>
              <a:rPr lang="cs-CZ" altLang="cs-CZ" dirty="0" smtClean="0"/>
              <a:t>chápání významu slov</a:t>
            </a:r>
          </a:p>
          <a:p>
            <a:r>
              <a:rPr lang="cs-CZ" altLang="cs-CZ" dirty="0" smtClean="0"/>
              <a:t>chápání abstraktních pojmů</a:t>
            </a:r>
          </a:p>
          <a:p>
            <a:r>
              <a:rPr lang="cs-CZ" altLang="cs-CZ" dirty="0"/>
              <a:t>d</a:t>
            </a:r>
            <a:r>
              <a:rPr lang="cs-CZ" altLang="cs-CZ" dirty="0" smtClean="0"/>
              <a:t>efinování, vysvětlování významu pojmů</a:t>
            </a:r>
          </a:p>
          <a:p>
            <a:r>
              <a:rPr lang="cs-CZ" altLang="cs-CZ" dirty="0" smtClean="0"/>
              <a:t>práce s nadřazenými/podřazenými pojmy</a:t>
            </a:r>
          </a:p>
          <a:p>
            <a:r>
              <a:rPr lang="cs-CZ" altLang="cs-CZ" dirty="0" smtClean="0"/>
              <a:t>tvorba protikladů</a:t>
            </a:r>
          </a:p>
          <a:p>
            <a:r>
              <a:rPr lang="cs-CZ" altLang="cs-CZ" dirty="0" smtClean="0"/>
              <a:t>sestavení dějové posloupnosti s popisem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rovina lexikálně-sémantická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Vypravování na dané/volné téma</a:t>
            </a:r>
          </a:p>
          <a:p>
            <a:r>
              <a:rPr lang="cs-CZ" dirty="0" smtClean="0"/>
              <a:t>Reprodukce básničky, písničky</a:t>
            </a:r>
          </a:p>
          <a:p>
            <a:r>
              <a:rPr lang="cs-CZ" dirty="0" smtClean="0"/>
              <a:t>Tvorba antonym, synonym…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4792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</a:t>
            </a:r>
            <a:r>
              <a:rPr lang="cs-CZ" dirty="0" smtClean="0"/>
              <a:t>protikladů</a:t>
            </a:r>
            <a:br>
              <a:rPr lang="cs-CZ" dirty="0" smtClean="0"/>
            </a:br>
            <a:r>
              <a:rPr lang="cs-CZ" sz="2700" dirty="0" smtClean="0"/>
              <a:t>chápe – doplní s názorem</a:t>
            </a:r>
            <a:br>
              <a:rPr lang="cs-CZ" sz="2700" dirty="0" smtClean="0"/>
            </a:br>
            <a:r>
              <a:rPr lang="cs-CZ" sz="2700" dirty="0" smtClean="0"/>
              <a:t>tvoří bez názoru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Velký x malý</a:t>
            </a:r>
          </a:p>
          <a:p>
            <a:r>
              <a:rPr lang="cs-CZ" dirty="0"/>
              <a:t>Dlouhý x krátký</a:t>
            </a:r>
          </a:p>
          <a:p>
            <a:r>
              <a:rPr lang="cs-CZ" dirty="0"/>
              <a:t>Veselý x smutný</a:t>
            </a:r>
          </a:p>
          <a:p>
            <a:r>
              <a:rPr lang="cs-CZ" dirty="0"/>
              <a:t>Rychlý x pomalý</a:t>
            </a:r>
          </a:p>
          <a:p>
            <a:r>
              <a:rPr lang="cs-CZ" dirty="0"/>
              <a:t>Lehký x těžký</a:t>
            </a:r>
          </a:p>
          <a:p>
            <a:r>
              <a:rPr lang="cs-CZ" dirty="0"/>
              <a:t>Hodně x málo</a:t>
            </a:r>
          </a:p>
          <a:p>
            <a:r>
              <a:rPr lang="cs-CZ" dirty="0"/>
              <a:t>Studený x teplý</a:t>
            </a:r>
          </a:p>
          <a:p>
            <a:r>
              <a:rPr lang="cs-CZ" dirty="0"/>
              <a:t>Mokrý x </a:t>
            </a:r>
            <a:r>
              <a:rPr lang="cs-CZ" dirty="0" smtClean="0"/>
              <a:t>suchý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Nízký x vysoký</a:t>
            </a:r>
          </a:p>
          <a:p>
            <a:r>
              <a:rPr lang="cs-CZ" dirty="0" smtClean="0"/>
              <a:t>Plný x prázdný</a:t>
            </a:r>
          </a:p>
          <a:p>
            <a:r>
              <a:rPr lang="cs-CZ" dirty="0" smtClean="0"/>
              <a:t>Široký x úzký</a:t>
            </a:r>
          </a:p>
          <a:p>
            <a:r>
              <a:rPr lang="cs-CZ" dirty="0" smtClean="0"/>
              <a:t>Tvrdý x měkký</a:t>
            </a:r>
          </a:p>
          <a:p>
            <a:r>
              <a:rPr lang="cs-CZ" dirty="0" smtClean="0"/>
              <a:t>Den x noc</a:t>
            </a:r>
          </a:p>
          <a:p>
            <a:r>
              <a:rPr lang="cs-CZ" dirty="0" smtClean="0"/>
              <a:t>Světlo x tma</a:t>
            </a:r>
          </a:p>
          <a:p>
            <a:r>
              <a:rPr lang="cs-CZ" dirty="0" smtClean="0"/>
              <a:t>Nahoře x dole</a:t>
            </a:r>
          </a:p>
          <a:p>
            <a:r>
              <a:rPr lang="cs-CZ" dirty="0" smtClean="0"/>
              <a:t>Sladký x kyselý</a:t>
            </a:r>
          </a:p>
          <a:p>
            <a:r>
              <a:rPr lang="cs-CZ" dirty="0" smtClean="0"/>
              <a:t>Čistý x špinavý</a:t>
            </a:r>
          </a:p>
          <a:p>
            <a:r>
              <a:rPr lang="cs-CZ" dirty="0" smtClean="0"/>
              <a:t>Nahlas x potichu</a:t>
            </a:r>
          </a:p>
          <a:p>
            <a:r>
              <a:rPr lang="cs-CZ" dirty="0" smtClean="0"/>
              <a:t>Světlý x tmavý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92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7474"/>
            <a:ext cx="8103400" cy="122935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000" dirty="0" smtClean="0"/>
              <a:t>Práce s NP a PP</a:t>
            </a:r>
            <a:br>
              <a:rPr lang="cs-CZ" sz="2000" dirty="0" smtClean="0"/>
            </a:br>
            <a:r>
              <a:rPr lang="cs-CZ" sz="2000" dirty="0" smtClean="0"/>
              <a:t>- zařazuje pod NP</a:t>
            </a:r>
            <a:br>
              <a:rPr lang="cs-CZ" sz="2000" dirty="0" smtClean="0"/>
            </a:br>
            <a:r>
              <a:rPr lang="cs-CZ" sz="2000" dirty="0" smtClean="0"/>
              <a:t>- vyjmenuje PP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Ovoce</a:t>
            </a:r>
          </a:p>
          <a:p>
            <a:r>
              <a:rPr lang="cs-CZ" dirty="0" smtClean="0"/>
              <a:t>Zelenina</a:t>
            </a:r>
          </a:p>
          <a:p>
            <a:r>
              <a:rPr lang="cs-CZ" dirty="0" smtClean="0"/>
              <a:t>Hračky</a:t>
            </a:r>
          </a:p>
          <a:p>
            <a:r>
              <a:rPr lang="cs-CZ" dirty="0" smtClean="0"/>
              <a:t>Oblečení</a:t>
            </a:r>
          </a:p>
          <a:p>
            <a:r>
              <a:rPr lang="cs-CZ" dirty="0" smtClean="0"/>
              <a:t>Zvířata</a:t>
            </a:r>
          </a:p>
          <a:p>
            <a:r>
              <a:rPr lang="cs-CZ" dirty="0" smtClean="0"/>
              <a:t>Nádobí</a:t>
            </a:r>
          </a:p>
          <a:p>
            <a:r>
              <a:rPr lang="cs-CZ" dirty="0" smtClean="0"/>
              <a:t>Nářadí</a:t>
            </a:r>
          </a:p>
          <a:p>
            <a:r>
              <a:rPr lang="cs-CZ" dirty="0" smtClean="0"/>
              <a:t>Nábytek</a:t>
            </a:r>
          </a:p>
          <a:p>
            <a:r>
              <a:rPr lang="cs-CZ" dirty="0" smtClean="0"/>
              <a:t>Dopravní prostředky</a:t>
            </a:r>
          </a:p>
          <a:p>
            <a:r>
              <a:rPr lang="cs-CZ" dirty="0" smtClean="0"/>
              <a:t>Barvy</a:t>
            </a:r>
          </a:p>
          <a:p>
            <a:r>
              <a:rPr lang="cs-CZ" dirty="0" smtClean="0"/>
              <a:t>Potraviny</a:t>
            </a:r>
          </a:p>
          <a:p>
            <a:r>
              <a:rPr lang="cs-CZ" dirty="0" smtClean="0"/>
              <a:t>Květiny</a:t>
            </a:r>
          </a:p>
          <a:p>
            <a:r>
              <a:rPr lang="cs-CZ" dirty="0" smtClean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4963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Test pasivní a aktivní slovní zásoby </a:t>
            </a:r>
          </a:p>
        </p:txBody>
      </p:sp>
      <p:sp>
        <p:nvSpPr>
          <p:cNvPr id="727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 smtClean="0"/>
              <a:t>Dr. </a:t>
            </a:r>
            <a:r>
              <a:rPr lang="cs-CZ" altLang="cs-CZ" dirty="0" err="1" smtClean="0"/>
              <a:t>Durdilová</a:t>
            </a:r>
            <a:r>
              <a:rPr lang="cs-CZ" altLang="cs-CZ" dirty="0" smtClean="0"/>
              <a:t>, doc. Klenková</a:t>
            </a:r>
          </a:p>
          <a:p>
            <a:r>
              <a:rPr lang="cs-CZ" altLang="cs-CZ" b="1" dirty="0" smtClean="0"/>
              <a:t>Pasivní složka</a:t>
            </a:r>
          </a:p>
          <a:p>
            <a:r>
              <a:rPr lang="cs-CZ" altLang="cs-CZ" dirty="0" smtClean="0"/>
              <a:t>Od 4 let – horní hranice neomezena</a:t>
            </a:r>
          </a:p>
          <a:p>
            <a:r>
              <a:rPr lang="cs-CZ" altLang="cs-CZ" dirty="0" smtClean="0"/>
              <a:t>Výběr obrázku dle instrukce</a:t>
            </a:r>
          </a:p>
          <a:p>
            <a:r>
              <a:rPr lang="cs-CZ" altLang="cs-CZ" b="1" dirty="0"/>
              <a:t>Aktivní složka</a:t>
            </a:r>
          </a:p>
          <a:p>
            <a:r>
              <a:rPr lang="cs-CZ" altLang="cs-CZ" dirty="0"/>
              <a:t>Od 5 let až 11 let a 11 měsíců</a:t>
            </a:r>
          </a:p>
          <a:p>
            <a:r>
              <a:rPr lang="cs-CZ" altLang="cs-CZ" dirty="0"/>
              <a:t>Vysvětlení významu </a:t>
            </a:r>
            <a:r>
              <a:rPr lang="cs-CZ" altLang="cs-CZ" dirty="0" smtClean="0"/>
              <a:t>slova – přehled uznávaných odpovědí</a:t>
            </a:r>
            <a:endParaRPr lang="cs-CZ" altLang="cs-CZ" dirty="0"/>
          </a:p>
          <a:p>
            <a:r>
              <a:rPr lang="cs-CZ" altLang="cs-CZ" sz="1600" dirty="0" smtClean="0">
                <a:solidFill>
                  <a:srgbClr val="FF0000"/>
                </a:solidFill>
              </a:rPr>
              <a:t>Pes</a:t>
            </a:r>
            <a:endParaRPr lang="cs-CZ" altLang="cs-CZ" sz="1600" dirty="0">
              <a:solidFill>
                <a:srgbClr val="FF0000"/>
              </a:solidFill>
            </a:endParaRPr>
          </a:p>
          <a:p>
            <a:r>
              <a:rPr lang="cs-CZ" altLang="cs-CZ" sz="1600" dirty="0"/>
              <a:t>Je to zvíře, má čtyři nohy, je chlupatý, je savec, domácí mazlíček</a:t>
            </a:r>
          </a:p>
          <a:p>
            <a:r>
              <a:rPr lang="cs-CZ" altLang="cs-CZ" sz="1600" dirty="0"/>
              <a:t>Má štěňata, jí kosti nebo granule, štěká</a:t>
            </a:r>
          </a:p>
          <a:p>
            <a:r>
              <a:rPr lang="cs-CZ" altLang="cs-CZ" sz="1600" dirty="0"/>
              <a:t>Chodí s námi ven, aportuje, vodí se na vodítku, hlídá a stopuje</a:t>
            </a:r>
          </a:p>
          <a:p>
            <a:r>
              <a:rPr lang="cs-CZ" altLang="cs-CZ" sz="1600" dirty="0"/>
              <a:t>Honí kočky, bydlí v boudě, vrtí ocasem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Test pasivní a aktivní slovní zásoby 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Příklady</a:t>
            </a:r>
          </a:p>
          <a:p>
            <a:r>
              <a:rPr lang="cs-CZ" altLang="cs-CZ" dirty="0" smtClean="0">
                <a:solidFill>
                  <a:srgbClr val="FF0000"/>
                </a:solidFill>
              </a:rPr>
              <a:t>Pes</a:t>
            </a:r>
          </a:p>
          <a:p>
            <a:r>
              <a:rPr lang="cs-CZ" altLang="cs-CZ" dirty="0" smtClean="0"/>
              <a:t>Je to zvíře, má čtyři nohy, je chlupatý, je savec, domácí mazlíček</a:t>
            </a:r>
          </a:p>
          <a:p>
            <a:r>
              <a:rPr lang="cs-CZ" altLang="cs-CZ" dirty="0" smtClean="0"/>
              <a:t>Má štěňata, jí kosti nebo granule, štěká</a:t>
            </a:r>
          </a:p>
          <a:p>
            <a:r>
              <a:rPr lang="cs-CZ" altLang="cs-CZ" dirty="0" smtClean="0"/>
              <a:t>Chodí s námi ven, aportuje, vodí se na vodítku, hlídá a stopuje</a:t>
            </a:r>
          </a:p>
          <a:p>
            <a:r>
              <a:rPr lang="cs-CZ" altLang="cs-CZ" dirty="0" smtClean="0"/>
              <a:t>Honí kočky, bydlí v boudě, vrtí ocasem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81002"/>
            <a:ext cx="7842251" cy="110378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vyšetření porozumění řeči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96975"/>
            <a:ext cx="8305800" cy="51117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vhodné použít předměty denní potřeby </a:t>
            </a:r>
          </a:p>
          <a:p>
            <a:pPr eaLnBrk="1" hangingPunct="1"/>
            <a:r>
              <a:rPr lang="cs-CZ" altLang="cs-CZ" sz="2800" dirty="0" smtClean="0"/>
              <a:t>instrukce k určité činnosti</a:t>
            </a:r>
          </a:p>
          <a:p>
            <a:pPr eaLnBrk="1" hangingPunct="1"/>
            <a:r>
              <a:rPr lang="cs-CZ" altLang="cs-CZ" sz="2800" dirty="0" smtClean="0"/>
              <a:t>identifikace, manipulace </a:t>
            </a:r>
          </a:p>
          <a:p>
            <a:pPr eaLnBrk="1" hangingPunct="1"/>
            <a:r>
              <a:rPr lang="cs-CZ" altLang="cs-CZ" sz="2800" dirty="0" smtClean="0"/>
              <a:t>obrázky </a:t>
            </a:r>
          </a:p>
          <a:p>
            <a:pPr eaLnBrk="1" hangingPunct="1"/>
            <a:r>
              <a:rPr lang="cs-CZ" altLang="cs-CZ" sz="2800" dirty="0" smtClean="0"/>
              <a:t>stupeň náročnosti se zvyšuje </a:t>
            </a:r>
          </a:p>
          <a:p>
            <a:pPr eaLnBrk="1" hangingPunct="1"/>
            <a:r>
              <a:rPr lang="cs-CZ" altLang="cs-CZ" sz="2800" dirty="0" smtClean="0"/>
              <a:t>délkou věty, různorodostí úloh ve větě </a:t>
            </a:r>
          </a:p>
          <a:p>
            <a:pPr eaLnBrk="1" hangingPunct="1">
              <a:buNone/>
            </a:pPr>
            <a:r>
              <a:rPr lang="cs-CZ" altLang="cs-CZ" sz="2800" dirty="0" smtClean="0"/>
              <a:t>    a použitím záporů</a:t>
            </a:r>
          </a:p>
          <a:p>
            <a:pPr eaLnBrk="1" hangingPunct="1"/>
            <a:r>
              <a:rPr lang="cs-CZ" altLang="cs-CZ" sz="2800" dirty="0" smtClean="0"/>
              <a:t>u starších děti lze zjišťovat, zda chápou synonymní, homonymní a dvojznačné výrazy</a:t>
            </a:r>
          </a:p>
        </p:txBody>
      </p:sp>
    </p:spTree>
    <p:extLst>
      <p:ext uri="{BB962C8B-B14F-4D97-AF65-F5344CB8AC3E}">
        <p14:creationId xmlns:p14="http://schemas.microsoft.com/office/powerpoint/2010/main" val="41745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Pragmatická rovina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avazování kontaktu</a:t>
            </a:r>
          </a:p>
          <a:p>
            <a:r>
              <a:rPr lang="cs-CZ" dirty="0"/>
              <a:t>p</a:t>
            </a:r>
            <a:r>
              <a:rPr lang="cs-CZ" dirty="0" smtClean="0"/>
              <a:t>řiměřenost reakcí na komunikačního partnera</a:t>
            </a:r>
          </a:p>
          <a:p>
            <a:r>
              <a:rPr lang="cs-CZ" dirty="0"/>
              <a:t>p</a:t>
            </a:r>
            <a:r>
              <a:rPr lang="cs-CZ" dirty="0" smtClean="0"/>
              <a:t>řiměřenost rozsahu a obsahu vyjádření</a:t>
            </a:r>
          </a:p>
          <a:p>
            <a:r>
              <a:rPr lang="cs-CZ" altLang="cs-CZ" dirty="0"/>
              <a:t>chování při </a:t>
            </a:r>
            <a:r>
              <a:rPr lang="cs-CZ" altLang="cs-CZ" dirty="0" smtClean="0"/>
              <a:t>komunikaci</a:t>
            </a:r>
          </a:p>
          <a:p>
            <a:r>
              <a:rPr lang="cs-CZ" altLang="cs-CZ" dirty="0"/>
              <a:t>a</a:t>
            </a:r>
            <a:r>
              <a:rPr lang="cs-CZ" altLang="cs-CZ" dirty="0" smtClean="0"/>
              <a:t>ktivizace ke komunikaci</a:t>
            </a:r>
            <a:endParaRPr lang="cs-CZ" altLang="cs-CZ" dirty="0"/>
          </a:p>
          <a:p>
            <a:r>
              <a:rPr lang="cs-CZ" altLang="cs-CZ" dirty="0"/>
              <a:t>ovládání a respektování pravidel</a:t>
            </a:r>
          </a:p>
          <a:p>
            <a:r>
              <a:rPr lang="cs-CZ" altLang="cs-CZ" dirty="0" err="1"/>
              <a:t>turn-taking</a:t>
            </a:r>
            <a:endParaRPr lang="cs-CZ" altLang="cs-CZ" dirty="0"/>
          </a:p>
          <a:p>
            <a:r>
              <a:rPr lang="cs-CZ" altLang="cs-CZ" dirty="0" smtClean="0"/>
              <a:t>zdvořilostní </a:t>
            </a:r>
            <a:r>
              <a:rPr lang="cs-CZ" altLang="cs-CZ" dirty="0"/>
              <a:t>návyky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241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morfologicko-syntaktická rovina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skloňování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časování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r</a:t>
            </a:r>
            <a:r>
              <a:rPr lang="cs-CZ" altLang="cs-CZ" dirty="0" smtClean="0"/>
              <a:t>ody substantiv, přechylování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</a:t>
            </a:r>
            <a:r>
              <a:rPr lang="cs-CZ" altLang="cs-CZ" dirty="0" smtClean="0"/>
              <a:t>žívání zájmen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tvorba singuláru a plurálu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stupňování adjektiv, příslovcí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tvoření deminutiv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využívání předložkových vazeb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jazykový cit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syntax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správnost větné skladby</a:t>
            </a:r>
          </a:p>
          <a:p>
            <a:r>
              <a:rPr lang="cs-CZ" altLang="cs-CZ" dirty="0" smtClean="0"/>
              <a:t>tvoření a chápání věty – rozlišení nesprávné</a:t>
            </a:r>
          </a:p>
          <a:p>
            <a:r>
              <a:rPr lang="cs-CZ" altLang="cs-CZ" dirty="0" smtClean="0"/>
              <a:t>délka a složitost větných celků ve vlastním projevu dítěte/žáka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řevádění </a:t>
            </a:r>
            <a:r>
              <a:rPr lang="cs-CZ" altLang="cs-CZ" dirty="0" smtClean="0"/>
              <a:t>vět do minulého/budoucího času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diagnostiky podle základních kritérií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Podle sledovaných cílů</a:t>
            </a:r>
          </a:p>
          <a:p>
            <a:r>
              <a:rPr lang="cs-CZ" dirty="0" smtClean="0"/>
              <a:t>Globální</a:t>
            </a:r>
          </a:p>
          <a:p>
            <a:r>
              <a:rPr lang="cs-CZ" dirty="0" smtClean="0"/>
              <a:t>Parciální</a:t>
            </a:r>
          </a:p>
          <a:p>
            <a:endParaRPr lang="cs-CZ" dirty="0"/>
          </a:p>
          <a:p>
            <a:r>
              <a:rPr lang="cs-CZ" b="1" dirty="0" smtClean="0"/>
              <a:t>Podle etiologie </a:t>
            </a:r>
          </a:p>
          <a:p>
            <a:r>
              <a:rPr lang="cs-CZ" dirty="0" smtClean="0"/>
              <a:t>Kauzální</a:t>
            </a:r>
          </a:p>
          <a:p>
            <a:r>
              <a:rPr lang="cs-CZ" dirty="0" smtClean="0"/>
              <a:t>symptomatická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8233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jazykového citu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Varianta pro předškolní </a:t>
            </a:r>
            <a:r>
              <a:rPr lang="cs-CZ" dirty="0" smtClean="0"/>
              <a:t>děti</a:t>
            </a:r>
          </a:p>
          <a:p>
            <a:r>
              <a:rPr lang="cs-CZ" altLang="cs-CZ" sz="1100" dirty="0"/>
              <a:t>3 krátké věty – 2 špatně/1 správně</a:t>
            </a:r>
          </a:p>
          <a:p>
            <a:r>
              <a:rPr lang="cs-CZ" altLang="cs-CZ" sz="1100" dirty="0"/>
              <a:t>dítě určuje správné řešení</a:t>
            </a:r>
          </a:p>
          <a:p>
            <a:r>
              <a:rPr lang="cs-CZ" altLang="cs-CZ" dirty="0" smtClean="0"/>
              <a:t>…..</a:t>
            </a:r>
            <a:r>
              <a:rPr lang="cs-CZ" altLang="cs-CZ" sz="1200" dirty="0" smtClean="0"/>
              <a:t>Vašek </a:t>
            </a:r>
            <a:r>
              <a:rPr lang="cs-CZ" altLang="cs-CZ" sz="1200" dirty="0"/>
              <a:t>včera sáňkovala/ </a:t>
            </a:r>
            <a:r>
              <a:rPr lang="cs-CZ" altLang="cs-CZ" sz="1200" dirty="0" smtClean="0"/>
              <a:t>Vašek </a:t>
            </a:r>
            <a:r>
              <a:rPr lang="cs-CZ" altLang="cs-CZ" sz="1200" dirty="0"/>
              <a:t>včera sáňkoval/ </a:t>
            </a:r>
            <a:r>
              <a:rPr lang="cs-CZ" altLang="cs-CZ" sz="1200" dirty="0" smtClean="0"/>
              <a:t>Vašek </a:t>
            </a:r>
            <a:r>
              <a:rPr lang="cs-CZ" altLang="cs-CZ" sz="1200" dirty="0"/>
              <a:t>včera sáňkuje</a:t>
            </a:r>
          </a:p>
          <a:p>
            <a:endParaRPr lang="cs-CZ" dirty="0" smtClean="0"/>
          </a:p>
          <a:p>
            <a:r>
              <a:rPr lang="cs-CZ" dirty="0" smtClean="0"/>
              <a:t>Varianta pro děti školního věku – dle doporučení 1.-5. </a:t>
            </a:r>
            <a:r>
              <a:rPr lang="cs-CZ" dirty="0" smtClean="0"/>
              <a:t>ročník</a:t>
            </a:r>
          </a:p>
          <a:p>
            <a:r>
              <a:rPr lang="cs-CZ" dirty="0" smtClean="0"/>
              <a:t>Aktivní odpovědi, práce s řadou kategorií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Doplňování ukazovacích zájmen </a:t>
            </a:r>
            <a:r>
              <a:rPr lang="cs-CZ" dirty="0" smtClean="0"/>
              <a:t>– teta (ta teta), pero (to pero), hodiny (ty hodiny)….</a:t>
            </a:r>
          </a:p>
          <a:p>
            <a:r>
              <a:rPr lang="cs-CZ" altLang="cs-CZ" b="1" dirty="0" smtClean="0">
                <a:solidFill>
                  <a:schemeClr val="accent1"/>
                </a:solidFill>
              </a:rPr>
              <a:t>Přechylování –</a:t>
            </a:r>
            <a:r>
              <a:rPr lang="cs-CZ" altLang="cs-CZ" dirty="0" smtClean="0">
                <a:solidFill>
                  <a:schemeClr val="tx1"/>
                </a:solidFill>
              </a:rPr>
              <a:t> dělník/dělnice, vesničan/vesničanka</a:t>
            </a:r>
          </a:p>
          <a:p>
            <a:r>
              <a:rPr lang="cs-CZ" altLang="cs-CZ" b="1" dirty="0"/>
              <a:t>Tvorba adjektiv od substantiv a </a:t>
            </a:r>
            <a:r>
              <a:rPr lang="cs-CZ" altLang="cs-CZ" b="1" dirty="0" smtClean="0"/>
              <a:t>sloves - </a:t>
            </a:r>
            <a:r>
              <a:rPr lang="cs-CZ" altLang="cs-CZ" dirty="0"/>
              <a:t>člun s </a:t>
            </a:r>
            <a:r>
              <a:rPr lang="cs-CZ" altLang="cs-CZ" dirty="0" smtClean="0"/>
              <a:t>motorem (motorový), míč</a:t>
            </a:r>
            <a:r>
              <a:rPr lang="cs-CZ" altLang="cs-CZ" dirty="0"/>
              <a:t>, do kterého se </a:t>
            </a:r>
            <a:r>
              <a:rPr lang="cs-CZ" altLang="cs-CZ" dirty="0" smtClean="0"/>
              <a:t>kope (kopací)</a:t>
            </a:r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b="1" dirty="0" smtClean="0">
                <a:solidFill>
                  <a:schemeClr val="tx1"/>
                </a:solidFill>
              </a:rPr>
              <a:t>Skloňování podstatných jmen </a:t>
            </a:r>
            <a:r>
              <a:rPr lang="cs-CZ" altLang="cs-CZ" dirty="0" smtClean="0">
                <a:solidFill>
                  <a:schemeClr val="tx1"/>
                </a:solidFill>
              </a:rPr>
              <a:t>– u stolu je židle – sedni si na…. (židli), dědeček má hůl – musí chodit…(o holi)</a:t>
            </a:r>
          </a:p>
          <a:p>
            <a:r>
              <a:rPr lang="cs-CZ" altLang="cs-CZ" b="1" dirty="0"/>
              <a:t>Převod věty do minulého </a:t>
            </a:r>
            <a:r>
              <a:rPr lang="cs-CZ" altLang="cs-CZ" b="1" dirty="0" smtClean="0"/>
              <a:t>času </a:t>
            </a:r>
            <a:r>
              <a:rPr lang="cs-CZ" altLang="cs-CZ" dirty="0" smtClean="0"/>
              <a:t>– čteme hezkou pohádku – včera jsme četli hezkou pohádku  </a:t>
            </a:r>
          </a:p>
          <a:p>
            <a:r>
              <a:rPr lang="cs-CZ" altLang="cs-CZ" b="1" dirty="0"/>
              <a:t>Skloňování slovních </a:t>
            </a:r>
            <a:r>
              <a:rPr lang="cs-CZ" altLang="cs-CZ" b="1" dirty="0" smtClean="0"/>
              <a:t>spojení </a:t>
            </a:r>
            <a:r>
              <a:rPr lang="cs-CZ" altLang="cs-CZ" dirty="0" smtClean="0"/>
              <a:t>– rozbité pero – nemohl psát…s rozbitým perem </a:t>
            </a:r>
          </a:p>
          <a:p>
            <a:r>
              <a:rPr lang="cs-CZ" b="1" dirty="0"/>
              <a:t>Hledání společného základu </a:t>
            </a:r>
            <a:r>
              <a:rPr lang="cs-CZ" dirty="0"/>
              <a:t>– kořeny </a:t>
            </a:r>
            <a:r>
              <a:rPr lang="cs-CZ" dirty="0" smtClean="0"/>
              <a:t>slova - </a:t>
            </a:r>
            <a:r>
              <a:rPr lang="cs-CZ" dirty="0"/>
              <a:t>Přístroj, strojník, nástroj, </a:t>
            </a:r>
            <a:r>
              <a:rPr lang="cs-CZ" dirty="0" smtClean="0"/>
              <a:t>strojovna (stroj), výhra</a:t>
            </a:r>
            <a:r>
              <a:rPr lang="cs-CZ" dirty="0"/>
              <a:t>, hračka, prohra, hračkářství, </a:t>
            </a:r>
            <a:r>
              <a:rPr lang="cs-CZ" dirty="0" smtClean="0"/>
              <a:t>hráč (hra)</a:t>
            </a:r>
            <a:endParaRPr lang="cs-CZ" dirty="0"/>
          </a:p>
          <a:p>
            <a:endParaRPr lang="cs-CZ" alt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9245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složky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668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Hrubá motorika </a:t>
            </a:r>
          </a:p>
          <a:p>
            <a:r>
              <a:rPr lang="cs-CZ" dirty="0"/>
              <a:t>Jemná motorika</a:t>
            </a:r>
          </a:p>
          <a:p>
            <a:r>
              <a:rPr lang="cs-CZ" dirty="0"/>
              <a:t>Vývoj – kvalita – výkon </a:t>
            </a:r>
          </a:p>
          <a:p>
            <a:endParaRPr lang="cs-CZ" dirty="0"/>
          </a:p>
          <a:p>
            <a:r>
              <a:rPr lang="cs-CZ" dirty="0"/>
              <a:t>Anamnestické údaje</a:t>
            </a:r>
          </a:p>
          <a:p>
            <a:r>
              <a:rPr lang="cs-CZ" dirty="0"/>
              <a:t>Motorické testy, běžné činnosti a hra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r>
              <a:rPr lang="cs-CZ" dirty="0"/>
              <a:t>Sebeobsluha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902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Gesselova</a:t>
            </a:r>
            <a:r>
              <a:rPr lang="cs-CZ" dirty="0" smtClean="0"/>
              <a:t> škála</a:t>
            </a:r>
          </a:p>
          <a:p>
            <a:r>
              <a:rPr lang="cs-CZ" dirty="0" smtClean="0"/>
              <a:t>Škála </a:t>
            </a:r>
            <a:r>
              <a:rPr lang="cs-CZ" dirty="0" err="1" smtClean="0"/>
              <a:t>Bayleyové</a:t>
            </a:r>
            <a:endParaRPr lang="cs-CZ" dirty="0" smtClean="0"/>
          </a:p>
          <a:p>
            <a:r>
              <a:rPr lang="cs-CZ" dirty="0" smtClean="0"/>
              <a:t>Test </a:t>
            </a:r>
            <a:r>
              <a:rPr lang="cs-CZ" dirty="0" err="1" smtClean="0"/>
              <a:t>Oseretzkého</a:t>
            </a:r>
            <a:endParaRPr lang="cs-CZ" dirty="0" smtClean="0"/>
          </a:p>
          <a:p>
            <a:r>
              <a:rPr lang="cs-CZ" dirty="0" smtClean="0"/>
              <a:t>Orientační test dynamické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9822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Grafomotorika</a:t>
            </a:r>
            <a:r>
              <a:rPr lang="cs-CZ" dirty="0" smtClean="0"/>
              <a:t> a kresba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Grafomotorika</a:t>
            </a:r>
            <a:r>
              <a:rPr lang="cs-CZ" b="1" dirty="0" smtClean="0"/>
              <a:t> a kresba</a:t>
            </a:r>
          </a:p>
          <a:p>
            <a:r>
              <a:rPr lang="cs-CZ" dirty="0" smtClean="0"/>
              <a:t>Úchop a držení psacího/kresebného nástroje</a:t>
            </a:r>
          </a:p>
          <a:p>
            <a:r>
              <a:rPr lang="cs-CZ" dirty="0" smtClean="0"/>
              <a:t>Manipulace a pohyb prsů a ruky</a:t>
            </a:r>
          </a:p>
          <a:p>
            <a:r>
              <a:rPr lang="cs-CZ" dirty="0" smtClean="0"/>
              <a:t>Uvolnění a plynulost, přítlak</a:t>
            </a:r>
          </a:p>
          <a:p>
            <a:r>
              <a:rPr lang="cs-CZ" dirty="0" smtClean="0"/>
              <a:t>Sklon čar při psaní a kreslení</a:t>
            </a:r>
          </a:p>
          <a:p>
            <a:r>
              <a:rPr lang="cs-CZ" dirty="0" smtClean="0"/>
              <a:t>Dotažení kresby k základní obrysové linii</a:t>
            </a:r>
          </a:p>
          <a:p>
            <a:r>
              <a:rPr lang="cs-CZ" dirty="0" smtClean="0"/>
              <a:t>Zaplnění plochy papíru</a:t>
            </a:r>
          </a:p>
          <a:p>
            <a:r>
              <a:rPr lang="cs-CZ" dirty="0" smtClean="0"/>
              <a:t>Sezení, výška židle apod. </a:t>
            </a:r>
          </a:p>
          <a:p>
            <a:r>
              <a:rPr lang="cs-CZ" b="1" dirty="0" smtClean="0"/>
              <a:t>Specifika vývoje kresby</a:t>
            </a:r>
          </a:p>
          <a:p>
            <a:r>
              <a:rPr lang="cs-CZ" b="1" dirty="0" smtClean="0"/>
              <a:t>Test kresby lidské postavy</a:t>
            </a:r>
          </a:p>
          <a:p>
            <a:r>
              <a:rPr lang="cs-CZ" b="1" dirty="0" smtClean="0"/>
              <a:t>Test obkreslování </a:t>
            </a:r>
          </a:p>
          <a:p>
            <a:r>
              <a:rPr lang="cs-CZ" b="1" dirty="0" smtClean="0"/>
              <a:t>Kresba rodiny a začarované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938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lateralita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pravé a levé strany k organismu </a:t>
            </a:r>
          </a:p>
          <a:p>
            <a:r>
              <a:rPr lang="cs-CZ" dirty="0" smtClean="0"/>
              <a:t>Souhlasná – nevyhraněná – zkřížená </a:t>
            </a:r>
          </a:p>
          <a:p>
            <a:r>
              <a:rPr lang="cs-CZ" dirty="0" smtClean="0"/>
              <a:t>Lateralita oka a ruky (ucho, dolní končetina)</a:t>
            </a:r>
          </a:p>
          <a:p>
            <a:r>
              <a:rPr lang="cs-CZ" dirty="0" smtClean="0"/>
              <a:t>Anamnéza</a:t>
            </a:r>
          </a:p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Zkouška laterality (Matějček a Žlab)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3039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Zrakové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Zraková diferenciace a pozornost</a:t>
            </a:r>
          </a:p>
          <a:p>
            <a:r>
              <a:rPr lang="cs-CZ" dirty="0" smtClean="0"/>
              <a:t>Vnímání polohy v prostoru</a:t>
            </a:r>
          </a:p>
          <a:p>
            <a:r>
              <a:rPr lang="cs-CZ" dirty="0" smtClean="0"/>
              <a:t>Vnímání vztahů v prostoru</a:t>
            </a:r>
          </a:p>
          <a:p>
            <a:r>
              <a:rPr lang="cs-CZ" dirty="0" smtClean="0"/>
              <a:t>Vizuálně řečové schopnosti</a:t>
            </a:r>
          </a:p>
          <a:p>
            <a:r>
              <a:rPr lang="cs-CZ" dirty="0" smtClean="0"/>
              <a:t>Zraková analýza a syntéza</a:t>
            </a:r>
          </a:p>
          <a:p>
            <a:r>
              <a:rPr lang="cs-CZ" dirty="0" smtClean="0"/>
              <a:t>Optická figura a pozadí</a:t>
            </a:r>
          </a:p>
          <a:p>
            <a:r>
              <a:rPr lang="cs-CZ" dirty="0" smtClean="0"/>
              <a:t>Optická paměť</a:t>
            </a:r>
          </a:p>
          <a:p>
            <a:r>
              <a:rPr lang="cs-CZ" dirty="0" smtClean="0"/>
              <a:t>Zraková fixace a koordinace očních pohybů – důležité pro čtení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0874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Zrakové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Edfeldtův</a:t>
            </a:r>
            <a:r>
              <a:rPr lang="cs-CZ" dirty="0" smtClean="0"/>
              <a:t> reverzní test</a:t>
            </a:r>
          </a:p>
          <a:p>
            <a:r>
              <a:rPr lang="cs-CZ" dirty="0" smtClean="0"/>
              <a:t>Text </a:t>
            </a:r>
            <a:r>
              <a:rPr lang="cs-CZ" dirty="0" err="1"/>
              <a:t>F</a:t>
            </a:r>
            <a:r>
              <a:rPr lang="cs-CZ" smtClean="0"/>
              <a:t>rostigové</a:t>
            </a:r>
            <a:r>
              <a:rPr lang="cs-CZ" dirty="0" smtClean="0"/>
              <a:t> – vývojový test zrakového vnímání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6249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4" y="381002"/>
            <a:ext cx="7989887" cy="6000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Vyšetření laterality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5"/>
            <a:ext cx="8450262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lateralita je důsledek dominance jedné z mozkových hemisfér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projevuje se jako převaha nebo upřednostňování některého z párových orgánů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obvykle se vyhraňuje mezi 3-4 roky, ale může i později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stejná dominance obou polovin těla – nedominantní typ – obourukost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převaha levé – praváctví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převaha pravé – leváctví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Členění diagnostiky podle základních kritérií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Podle časového sledu</a:t>
            </a:r>
          </a:p>
          <a:p>
            <a:r>
              <a:rPr lang="cs-CZ" dirty="0" smtClean="0"/>
              <a:t>Vstupní – průběžná – výstupní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00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Členění diagnostiky podle základních kritérií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Podle věku klienta</a:t>
            </a:r>
          </a:p>
          <a:p>
            <a:r>
              <a:rPr lang="cs-CZ" dirty="0" smtClean="0"/>
              <a:t>Raný a předškolní věk</a:t>
            </a:r>
          </a:p>
          <a:p>
            <a:r>
              <a:rPr lang="cs-CZ" dirty="0" smtClean="0"/>
              <a:t>Školní věk </a:t>
            </a:r>
          </a:p>
          <a:p>
            <a:r>
              <a:rPr lang="cs-CZ" dirty="0" smtClean="0"/>
              <a:t>Dospělost</a:t>
            </a:r>
          </a:p>
          <a:p>
            <a:r>
              <a:rPr lang="cs-CZ" dirty="0" smtClean="0"/>
              <a:t>Stáří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66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81000"/>
            <a:ext cx="7770440" cy="153583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metody a techniky </a:t>
            </a:r>
            <a:r>
              <a:rPr lang="cs-CZ" altLang="cs-CZ" sz="2400" b="1" dirty="0" err="1" smtClean="0"/>
              <a:t>speciálněpedagogické</a:t>
            </a:r>
            <a:r>
              <a:rPr lang="cs-CZ" altLang="cs-CZ" sz="2400" b="1" dirty="0" smtClean="0"/>
              <a:t> diagnostiky</a:t>
            </a:r>
            <a:br>
              <a:rPr lang="cs-CZ" altLang="cs-CZ" sz="2400" b="1" dirty="0" smtClean="0"/>
            </a:br>
            <a:endParaRPr lang="cs-CZ" altLang="cs-CZ" sz="24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/>
              <a:t>metody obecné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r</a:t>
            </a:r>
            <a:r>
              <a:rPr lang="cs-CZ" altLang="cs-CZ" sz="2800" dirty="0" smtClean="0"/>
              <a:t>odinná anamnéza (RA)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o</a:t>
            </a:r>
            <a:r>
              <a:rPr lang="cs-CZ" altLang="cs-CZ" sz="2800" dirty="0" smtClean="0"/>
              <a:t>sobní anamnéza (OA)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628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metody a techniky diagnostiky</a:t>
            </a:r>
            <a:br>
              <a:rPr lang="cs-CZ" altLang="cs-CZ" sz="3200" b="1" dirty="0" smtClean="0"/>
            </a:br>
            <a:endParaRPr lang="cs-CZ" altLang="cs-CZ" sz="32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metody speciální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pozorování </a:t>
            </a:r>
          </a:p>
          <a:p>
            <a:pPr eaLnBrk="1" hangingPunct="1"/>
            <a:r>
              <a:rPr lang="cs-CZ" altLang="cs-CZ" dirty="0" smtClean="0"/>
              <a:t>explorační metody </a:t>
            </a:r>
          </a:p>
          <a:p>
            <a:pPr eaLnBrk="1" hangingPunct="1"/>
            <a:r>
              <a:rPr lang="cs-CZ" altLang="cs-CZ" dirty="0" smtClean="0"/>
              <a:t>diagnostické zkoušení </a:t>
            </a:r>
          </a:p>
          <a:p>
            <a:pPr eaLnBrk="1" hangingPunct="1"/>
            <a:r>
              <a:rPr lang="cs-CZ" altLang="cs-CZ" dirty="0" smtClean="0"/>
              <a:t>testové metody </a:t>
            </a:r>
          </a:p>
          <a:p>
            <a:pPr eaLnBrk="1" hangingPunct="1"/>
            <a:r>
              <a:rPr lang="cs-CZ" altLang="cs-CZ" dirty="0" smtClean="0"/>
              <a:t>kazuistické metody </a:t>
            </a:r>
          </a:p>
          <a:p>
            <a:pPr eaLnBrk="1" hangingPunct="1"/>
            <a:r>
              <a:rPr lang="cs-CZ" altLang="cs-CZ" dirty="0" smtClean="0"/>
              <a:t>rozbor výsledků činnosti </a:t>
            </a:r>
          </a:p>
          <a:p>
            <a:pPr eaLnBrk="1" hangingPunct="1"/>
            <a:r>
              <a:rPr lang="cs-CZ" altLang="cs-CZ" smtClean="0"/>
              <a:t>HRA </a:t>
            </a:r>
            <a:r>
              <a:rPr lang="cs-CZ" altLang="cs-CZ" smtClean="0">
                <a:sym typeface="Wingdings" panose="05000000000000000000" pitchFamily="2" charset="2"/>
              </a:rPr>
              <a:t>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02624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1820</TotalTime>
  <Words>1447</Words>
  <Application>Microsoft Office PowerPoint</Application>
  <PresentationFormat>Předvádění na obrazovce (4:3)</PresentationFormat>
  <Paragraphs>448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5" baseType="lpstr">
      <vt:lpstr>Arial</vt:lpstr>
      <vt:lpstr>Gill Sans MT</vt:lpstr>
      <vt:lpstr>Times New Roman</vt:lpstr>
      <vt:lpstr>Wingdings</vt:lpstr>
      <vt:lpstr>Wingdings 2</vt:lpstr>
      <vt:lpstr>Dividenda</vt:lpstr>
      <vt:lpstr>Diagnostické domény_nks</vt:lpstr>
      <vt:lpstr>OBLASTI SPECIÁLNÍ PEDAGOGIKY</vt:lpstr>
      <vt:lpstr>ZÁKLADNÍ POJMY</vt:lpstr>
      <vt:lpstr>KOMPLEXNÍ DIAGNOSTIKA</vt:lpstr>
      <vt:lpstr>Členění diagnostiky podle základních kritérií</vt:lpstr>
      <vt:lpstr>Členění diagnostiky podle základních kritérií</vt:lpstr>
      <vt:lpstr>Členění diagnostiky podle základních kritérií</vt:lpstr>
      <vt:lpstr>metody a techniky speciálněpedagogické diagnostiky </vt:lpstr>
      <vt:lpstr>metody a techniky diagnostiky </vt:lpstr>
      <vt:lpstr>Anamnestické údaje</vt:lpstr>
      <vt:lpstr>Rodinná anamnéza RA </vt:lpstr>
      <vt:lpstr>Rodinné prostředí - RA</vt:lpstr>
      <vt:lpstr>Rodinné prostředí RA</vt:lpstr>
      <vt:lpstr>vývoj dítěte</vt:lpstr>
      <vt:lpstr>Vývoj dítěte</vt:lpstr>
      <vt:lpstr>Vývoj dítěte</vt:lpstr>
      <vt:lpstr>Vývoj dítěte</vt:lpstr>
      <vt:lpstr>psychomotorický vývoj</vt:lpstr>
      <vt:lpstr>řečový vývoj</vt:lpstr>
      <vt:lpstr>Řečový vývoj</vt:lpstr>
      <vt:lpstr>Řečový vývoj</vt:lpstr>
      <vt:lpstr>Vývoj řeči</vt:lpstr>
      <vt:lpstr>Vývoj řeči</vt:lpstr>
      <vt:lpstr>Řečový vývoj</vt:lpstr>
      <vt:lpstr>Řečový vývoj</vt:lpstr>
      <vt:lpstr>Další oblasti</vt:lpstr>
      <vt:lpstr>Další oblasti</vt:lpstr>
      <vt:lpstr>Analýza jazykových rovin</vt:lpstr>
      <vt:lpstr>V průběhu vyšetření sledujeme</vt:lpstr>
      <vt:lpstr>vyšetření řečové produkce</vt:lpstr>
      <vt:lpstr>rovina foneticko-fonologická</vt:lpstr>
      <vt:lpstr>Vyšetření oromotoriky </vt:lpstr>
      <vt:lpstr>rovina foneticko-fonologická</vt:lpstr>
      <vt:lpstr>Prezentace aplikace PowerPoint</vt:lpstr>
      <vt:lpstr>Rovina foneticko-fonologická</vt:lpstr>
      <vt:lpstr>Vyšetření sluchového vnímání </vt:lpstr>
      <vt:lpstr>Testové materiály, které lze využít </vt:lpstr>
      <vt:lpstr>Vyšetření sluchové paměti</vt:lpstr>
      <vt:lpstr>rovina lexikálně-sémantická</vt:lpstr>
      <vt:lpstr>rovina lexikálně-sémantická</vt:lpstr>
      <vt:lpstr>rovina lexikálně-sémantická</vt:lpstr>
      <vt:lpstr>Příklady protikladů chápe – doplní s názorem tvoří bez názoru </vt:lpstr>
      <vt:lpstr> Práce s NP a PP - zařazuje pod NP - vyjmenuje PP  </vt:lpstr>
      <vt:lpstr>Test pasivní a aktivní slovní zásoby </vt:lpstr>
      <vt:lpstr>Test pasivní a aktivní slovní zásoby </vt:lpstr>
      <vt:lpstr>vyšetření porozumění řeči</vt:lpstr>
      <vt:lpstr>Pragmatická rovina řeči</vt:lpstr>
      <vt:lpstr>morfologicko-syntaktická rovina</vt:lpstr>
      <vt:lpstr>syntax</vt:lpstr>
      <vt:lpstr>Zkouška jazykového citu</vt:lpstr>
      <vt:lpstr>Příklady </vt:lpstr>
      <vt:lpstr>Dílčí složky </vt:lpstr>
      <vt:lpstr>motorika</vt:lpstr>
      <vt:lpstr>motorika</vt:lpstr>
      <vt:lpstr>Grafomotorika a kresba </vt:lpstr>
      <vt:lpstr>lateralita</vt:lpstr>
      <vt:lpstr>Zrakové vnímání</vt:lpstr>
      <vt:lpstr>Zrakové vnímání</vt:lpstr>
      <vt:lpstr>Vyšetření laterality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Bočková</cp:lastModifiedBy>
  <cp:revision>112</cp:revision>
  <dcterms:created xsi:type="dcterms:W3CDTF">2007-03-21T21:26:45Z</dcterms:created>
  <dcterms:modified xsi:type="dcterms:W3CDTF">2017-09-29T07:49:44Z</dcterms:modified>
</cp:coreProperties>
</file>