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0" r:id="rId5"/>
    <p:sldId id="261" r:id="rId6"/>
    <p:sldId id="294" r:id="rId7"/>
    <p:sldId id="262" r:id="rId8"/>
    <p:sldId id="263" r:id="rId9"/>
    <p:sldId id="295" r:id="rId10"/>
    <p:sldId id="264" r:id="rId11"/>
    <p:sldId id="265" r:id="rId12"/>
    <p:sldId id="296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76" r:id="rId24"/>
    <p:sldId id="277" r:id="rId25"/>
    <p:sldId id="278" r:id="rId26"/>
    <p:sldId id="279" r:id="rId27"/>
    <p:sldId id="280" r:id="rId28"/>
    <p:sldId id="281" r:id="rId29"/>
    <p:sldId id="282" r:id="rId30"/>
    <p:sldId id="283" r:id="rId31"/>
    <p:sldId id="284" r:id="rId32"/>
    <p:sldId id="297" r:id="rId33"/>
    <p:sldId id="298" r:id="rId34"/>
    <p:sldId id="319" r:id="rId35"/>
    <p:sldId id="300" r:id="rId36"/>
    <p:sldId id="301" r:id="rId37"/>
    <p:sldId id="302" r:id="rId38"/>
    <p:sldId id="303" r:id="rId39"/>
    <p:sldId id="320" r:id="rId40"/>
    <p:sldId id="304" r:id="rId41"/>
    <p:sldId id="305" r:id="rId42"/>
    <p:sldId id="321" r:id="rId43"/>
    <p:sldId id="308" r:id="rId44"/>
    <p:sldId id="307" r:id="rId45"/>
    <p:sldId id="309" r:id="rId46"/>
    <p:sldId id="310" r:id="rId47"/>
    <p:sldId id="322" r:id="rId48"/>
    <p:sldId id="315" r:id="rId49"/>
    <p:sldId id="313" r:id="rId50"/>
    <p:sldId id="316" r:id="rId51"/>
    <p:sldId id="317" r:id="rId5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74" d="100"/>
          <a:sy n="74" d="100"/>
        </p:scale>
        <p:origin x="-486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7B659D1-4AFD-4160-AF9E-A1741DB86BD6}" type="doc">
      <dgm:prSet loTypeId="urn:microsoft.com/office/officeart/2005/8/layout/lProcess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2F64A7A0-560F-4D5A-8D6A-9565044F3812}">
      <dgm:prSet phldrT="[Text]"/>
      <dgm:spPr/>
      <dgm:t>
        <a:bodyPr/>
        <a:lstStyle/>
        <a:p>
          <a:r>
            <a:rPr lang="cs-CZ" dirty="0" smtClean="0"/>
            <a:t>Zaměření osobnosti</a:t>
          </a:r>
          <a:endParaRPr lang="cs-CZ" dirty="0"/>
        </a:p>
      </dgm:t>
    </dgm:pt>
    <dgm:pt modelId="{65243D1F-C28F-4B37-8962-49DEB2E5F143}" type="parTrans" cxnId="{D0A67E1E-FA02-4D26-9399-38FA993FF892}">
      <dgm:prSet/>
      <dgm:spPr/>
      <dgm:t>
        <a:bodyPr/>
        <a:lstStyle/>
        <a:p>
          <a:endParaRPr lang="cs-CZ"/>
        </a:p>
      </dgm:t>
    </dgm:pt>
    <dgm:pt modelId="{218D6857-BA8E-41AA-882B-978265AAF3B6}" type="sibTrans" cxnId="{D0A67E1E-FA02-4D26-9399-38FA993FF892}">
      <dgm:prSet/>
      <dgm:spPr/>
      <dgm:t>
        <a:bodyPr/>
        <a:lstStyle/>
        <a:p>
          <a:endParaRPr lang="cs-CZ"/>
        </a:p>
      </dgm:t>
    </dgm:pt>
    <dgm:pt modelId="{69173216-5B15-423C-8DDF-75C26E42B201}">
      <dgm:prSet phldrT="[Text]"/>
      <dgm:spPr/>
      <dgm:t>
        <a:bodyPr/>
        <a:lstStyle/>
        <a:p>
          <a:r>
            <a:rPr lang="cs-CZ" dirty="0" smtClean="0"/>
            <a:t>Introverze</a:t>
          </a:r>
          <a:endParaRPr lang="cs-CZ" dirty="0"/>
        </a:p>
      </dgm:t>
    </dgm:pt>
    <dgm:pt modelId="{8221674E-D1E4-4A06-BCE0-4C20D09EA352}" type="parTrans" cxnId="{0C951497-D37F-461E-B8EA-8D1651FD7767}">
      <dgm:prSet/>
      <dgm:spPr/>
      <dgm:t>
        <a:bodyPr/>
        <a:lstStyle/>
        <a:p>
          <a:endParaRPr lang="cs-CZ"/>
        </a:p>
      </dgm:t>
    </dgm:pt>
    <dgm:pt modelId="{539E680F-6AF5-4082-A6C8-20B4B8984748}" type="sibTrans" cxnId="{0C951497-D37F-461E-B8EA-8D1651FD7767}">
      <dgm:prSet/>
      <dgm:spPr/>
      <dgm:t>
        <a:bodyPr/>
        <a:lstStyle/>
        <a:p>
          <a:endParaRPr lang="cs-CZ"/>
        </a:p>
      </dgm:t>
    </dgm:pt>
    <dgm:pt modelId="{FFC7D620-29E3-40B3-B965-DD61B7EF9AC0}">
      <dgm:prSet phldrT="[Text]"/>
      <dgm:spPr/>
      <dgm:t>
        <a:bodyPr/>
        <a:lstStyle/>
        <a:p>
          <a:r>
            <a:rPr lang="cs-CZ" dirty="0" smtClean="0"/>
            <a:t>Extraverze</a:t>
          </a:r>
          <a:endParaRPr lang="cs-CZ" dirty="0"/>
        </a:p>
      </dgm:t>
    </dgm:pt>
    <dgm:pt modelId="{B6A57DCE-5116-4F25-A5E6-BC17CA0BC640}" type="parTrans" cxnId="{C8F7F402-60EC-415C-AA97-A0F4EFB841F0}">
      <dgm:prSet/>
      <dgm:spPr/>
      <dgm:t>
        <a:bodyPr/>
        <a:lstStyle/>
        <a:p>
          <a:endParaRPr lang="cs-CZ"/>
        </a:p>
      </dgm:t>
    </dgm:pt>
    <dgm:pt modelId="{65491C02-51EB-4D8B-B610-C2C6BAD7C9F6}" type="sibTrans" cxnId="{C8F7F402-60EC-415C-AA97-A0F4EFB841F0}">
      <dgm:prSet/>
      <dgm:spPr/>
      <dgm:t>
        <a:bodyPr/>
        <a:lstStyle/>
        <a:p>
          <a:endParaRPr lang="cs-CZ"/>
        </a:p>
      </dgm:t>
    </dgm:pt>
    <dgm:pt modelId="{8312E299-954B-4EC8-95C0-CD9BACC9B4B0}">
      <dgm:prSet phldrT="[Text]"/>
      <dgm:spPr/>
      <dgm:t>
        <a:bodyPr/>
        <a:lstStyle/>
        <a:p>
          <a:r>
            <a:rPr lang="cs-CZ" dirty="0" smtClean="0"/>
            <a:t>Psychické </a:t>
          </a:r>
          <a:r>
            <a:rPr lang="cs-CZ" dirty="0" err="1" smtClean="0"/>
            <a:t>fce</a:t>
          </a:r>
          <a:endParaRPr lang="cs-CZ" dirty="0"/>
        </a:p>
      </dgm:t>
    </dgm:pt>
    <dgm:pt modelId="{AE994BB8-ECD2-4108-BBBC-C99ED0B6A4A8}" type="parTrans" cxnId="{CFB69A0C-2A86-4925-A44C-A40430EFF10B}">
      <dgm:prSet/>
      <dgm:spPr/>
      <dgm:t>
        <a:bodyPr/>
        <a:lstStyle/>
        <a:p>
          <a:endParaRPr lang="cs-CZ"/>
        </a:p>
      </dgm:t>
    </dgm:pt>
    <dgm:pt modelId="{F7226E17-7E49-442F-AF39-3FD20DD3CBE8}" type="sibTrans" cxnId="{CFB69A0C-2A86-4925-A44C-A40430EFF10B}">
      <dgm:prSet/>
      <dgm:spPr/>
      <dgm:t>
        <a:bodyPr/>
        <a:lstStyle/>
        <a:p>
          <a:endParaRPr lang="cs-CZ"/>
        </a:p>
      </dgm:t>
    </dgm:pt>
    <dgm:pt modelId="{6DFFD6B4-2E62-422B-A29C-FCA264878747}">
      <dgm:prSet phldrT="[Text]"/>
      <dgm:spPr/>
      <dgm:t>
        <a:bodyPr/>
        <a:lstStyle/>
        <a:p>
          <a:r>
            <a:rPr lang="cs-CZ" dirty="0" smtClean="0"/>
            <a:t>Příjem informací:</a:t>
          </a:r>
        </a:p>
        <a:p>
          <a:r>
            <a:rPr lang="cs-CZ" dirty="0" smtClean="0"/>
            <a:t> - smysly</a:t>
          </a:r>
        </a:p>
        <a:p>
          <a:r>
            <a:rPr lang="cs-CZ" dirty="0" smtClean="0"/>
            <a:t>- intuice</a:t>
          </a:r>
        </a:p>
      </dgm:t>
    </dgm:pt>
    <dgm:pt modelId="{A6530D98-4A32-412A-8117-CA902FBABF3F}" type="parTrans" cxnId="{6CADA1D5-292A-4AAD-855C-9FAB3CFFF8F6}">
      <dgm:prSet/>
      <dgm:spPr/>
      <dgm:t>
        <a:bodyPr/>
        <a:lstStyle/>
        <a:p>
          <a:endParaRPr lang="cs-CZ"/>
        </a:p>
      </dgm:t>
    </dgm:pt>
    <dgm:pt modelId="{B7049FDD-D98A-4AB8-91F3-D834AC40C47D}" type="sibTrans" cxnId="{6CADA1D5-292A-4AAD-855C-9FAB3CFFF8F6}">
      <dgm:prSet/>
      <dgm:spPr/>
      <dgm:t>
        <a:bodyPr/>
        <a:lstStyle/>
        <a:p>
          <a:endParaRPr lang="cs-CZ"/>
        </a:p>
      </dgm:t>
    </dgm:pt>
    <dgm:pt modelId="{D26E2F21-D683-49FD-826F-B9C442E02F5A}">
      <dgm:prSet phldrT="[Text]"/>
      <dgm:spPr/>
      <dgm:t>
        <a:bodyPr/>
        <a:lstStyle/>
        <a:p>
          <a:r>
            <a:rPr lang="cs-CZ" dirty="0" smtClean="0"/>
            <a:t>Rozhodování:</a:t>
          </a:r>
        </a:p>
        <a:p>
          <a:r>
            <a:rPr lang="cs-CZ" dirty="0" smtClean="0"/>
            <a:t>- myšlení</a:t>
          </a:r>
        </a:p>
        <a:p>
          <a:r>
            <a:rPr lang="cs-CZ" dirty="0" smtClean="0"/>
            <a:t>- cítění</a:t>
          </a:r>
          <a:endParaRPr lang="cs-CZ" dirty="0"/>
        </a:p>
      </dgm:t>
    </dgm:pt>
    <dgm:pt modelId="{585E8DE9-7005-4005-B20F-0BDD4A434028}" type="parTrans" cxnId="{058D7FCF-FB31-4BD4-9FEF-7A0B2E393EB5}">
      <dgm:prSet/>
      <dgm:spPr/>
      <dgm:t>
        <a:bodyPr/>
        <a:lstStyle/>
        <a:p>
          <a:endParaRPr lang="cs-CZ"/>
        </a:p>
      </dgm:t>
    </dgm:pt>
    <dgm:pt modelId="{EE20DE49-A753-411F-87D1-A7C10F13B891}" type="sibTrans" cxnId="{058D7FCF-FB31-4BD4-9FEF-7A0B2E393EB5}">
      <dgm:prSet/>
      <dgm:spPr/>
      <dgm:t>
        <a:bodyPr/>
        <a:lstStyle/>
        <a:p>
          <a:endParaRPr lang="cs-CZ"/>
        </a:p>
      </dgm:t>
    </dgm:pt>
    <dgm:pt modelId="{FBBE8B82-CB83-46B6-8313-A1AB9E2DE6D3}">
      <dgm:prSet phldrT="[Text]"/>
      <dgm:spPr/>
      <dgm:t>
        <a:bodyPr/>
        <a:lstStyle/>
        <a:p>
          <a:r>
            <a:rPr lang="cs-CZ" dirty="0" smtClean="0"/>
            <a:t>Zaměření osobnosti</a:t>
          </a:r>
          <a:endParaRPr lang="cs-CZ" dirty="0"/>
        </a:p>
      </dgm:t>
    </dgm:pt>
    <dgm:pt modelId="{BB5D83BE-ED3E-46A6-9DB6-9924ADDCEB7B}" type="parTrans" cxnId="{A73C3806-0E09-4885-A213-55DAE6AE8A47}">
      <dgm:prSet/>
      <dgm:spPr/>
      <dgm:t>
        <a:bodyPr/>
        <a:lstStyle/>
        <a:p>
          <a:endParaRPr lang="cs-CZ"/>
        </a:p>
      </dgm:t>
    </dgm:pt>
    <dgm:pt modelId="{BDAAD11C-1A48-49F8-B0E3-3FBAF4CEEF10}" type="sibTrans" cxnId="{A73C3806-0E09-4885-A213-55DAE6AE8A47}">
      <dgm:prSet/>
      <dgm:spPr/>
      <dgm:t>
        <a:bodyPr/>
        <a:lstStyle/>
        <a:p>
          <a:endParaRPr lang="cs-CZ"/>
        </a:p>
      </dgm:t>
    </dgm:pt>
    <dgm:pt modelId="{455D00DE-17E9-4F54-B160-1669DF3318E3}">
      <dgm:prSet phldrT="[Text]"/>
      <dgm:spPr/>
      <dgm:t>
        <a:bodyPr/>
        <a:lstStyle/>
        <a:p>
          <a:r>
            <a:rPr lang="cs-CZ" dirty="0" smtClean="0"/>
            <a:t>Usuzování</a:t>
          </a:r>
          <a:endParaRPr lang="cs-CZ" dirty="0"/>
        </a:p>
      </dgm:t>
    </dgm:pt>
    <dgm:pt modelId="{CC50EC0F-3984-4B17-9354-619DF378FC5F}" type="parTrans" cxnId="{9E33A4AB-FEF9-4A4B-AE78-48C621F0881B}">
      <dgm:prSet/>
      <dgm:spPr/>
      <dgm:t>
        <a:bodyPr/>
        <a:lstStyle/>
        <a:p>
          <a:endParaRPr lang="cs-CZ"/>
        </a:p>
      </dgm:t>
    </dgm:pt>
    <dgm:pt modelId="{C7B00C10-FC79-4644-9192-36F68AFB0B1D}" type="sibTrans" cxnId="{9E33A4AB-FEF9-4A4B-AE78-48C621F0881B}">
      <dgm:prSet/>
      <dgm:spPr/>
      <dgm:t>
        <a:bodyPr/>
        <a:lstStyle/>
        <a:p>
          <a:endParaRPr lang="cs-CZ"/>
        </a:p>
      </dgm:t>
    </dgm:pt>
    <dgm:pt modelId="{433EEB30-C966-4FC8-8F79-52CEBD95778D}">
      <dgm:prSet phldrT="[Text]"/>
      <dgm:spPr/>
      <dgm:t>
        <a:bodyPr/>
        <a:lstStyle/>
        <a:p>
          <a:r>
            <a:rPr lang="cs-CZ" dirty="0" smtClean="0"/>
            <a:t>Vnímání</a:t>
          </a:r>
          <a:endParaRPr lang="cs-CZ" dirty="0"/>
        </a:p>
      </dgm:t>
    </dgm:pt>
    <dgm:pt modelId="{261F5DD1-E63F-4253-8060-3FF74B6E2C87}" type="parTrans" cxnId="{1BDF721E-76B7-4EF7-A356-4B10A6E34227}">
      <dgm:prSet/>
      <dgm:spPr/>
      <dgm:t>
        <a:bodyPr/>
        <a:lstStyle/>
        <a:p>
          <a:endParaRPr lang="cs-CZ"/>
        </a:p>
      </dgm:t>
    </dgm:pt>
    <dgm:pt modelId="{CF0B758C-A477-49FA-A9AE-FBA7B66127DD}" type="sibTrans" cxnId="{1BDF721E-76B7-4EF7-A356-4B10A6E34227}">
      <dgm:prSet/>
      <dgm:spPr/>
      <dgm:t>
        <a:bodyPr/>
        <a:lstStyle/>
        <a:p>
          <a:endParaRPr lang="cs-CZ"/>
        </a:p>
      </dgm:t>
    </dgm:pt>
    <dgm:pt modelId="{6863CF77-22B4-4847-A793-EFBD870B0E65}" type="pres">
      <dgm:prSet presAssocID="{C7B659D1-4AFD-4160-AF9E-A1741DB86BD6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DCEE8DEA-6151-451B-BF47-341BEF620419}" type="pres">
      <dgm:prSet presAssocID="{2F64A7A0-560F-4D5A-8D6A-9565044F3812}" presName="compNode" presStyleCnt="0"/>
      <dgm:spPr/>
    </dgm:pt>
    <dgm:pt modelId="{656487A7-C497-4947-ACE8-CDE732FC1D4F}" type="pres">
      <dgm:prSet presAssocID="{2F64A7A0-560F-4D5A-8D6A-9565044F3812}" presName="aNode" presStyleLbl="bgShp" presStyleIdx="0" presStyleCnt="3" custLinFactNeighborX="-38"/>
      <dgm:spPr/>
      <dgm:t>
        <a:bodyPr/>
        <a:lstStyle/>
        <a:p>
          <a:endParaRPr lang="cs-CZ"/>
        </a:p>
      </dgm:t>
    </dgm:pt>
    <dgm:pt modelId="{372D81E6-CA07-4322-9072-25731A37AB71}" type="pres">
      <dgm:prSet presAssocID="{2F64A7A0-560F-4D5A-8D6A-9565044F3812}" presName="textNode" presStyleLbl="bgShp" presStyleIdx="0" presStyleCnt="3"/>
      <dgm:spPr/>
      <dgm:t>
        <a:bodyPr/>
        <a:lstStyle/>
        <a:p>
          <a:endParaRPr lang="cs-CZ"/>
        </a:p>
      </dgm:t>
    </dgm:pt>
    <dgm:pt modelId="{3F3D8530-508D-455A-A777-E94BBEC1D9C8}" type="pres">
      <dgm:prSet presAssocID="{2F64A7A0-560F-4D5A-8D6A-9565044F3812}" presName="compChildNode" presStyleCnt="0"/>
      <dgm:spPr/>
    </dgm:pt>
    <dgm:pt modelId="{73AF2EA8-9F78-4970-B05F-D3138B5D9C87}" type="pres">
      <dgm:prSet presAssocID="{2F64A7A0-560F-4D5A-8D6A-9565044F3812}" presName="theInnerList" presStyleCnt="0"/>
      <dgm:spPr/>
    </dgm:pt>
    <dgm:pt modelId="{E1C94379-148A-479E-AB06-0AE1A7D9F4A4}" type="pres">
      <dgm:prSet presAssocID="{69173216-5B15-423C-8DDF-75C26E42B201}" presName="childNode" presStyleLbl="node1" presStyleIdx="0" presStyleCnt="6" custLinFactNeighborX="403" custLinFactNeighborY="542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1D651597-B8B9-4301-AF06-4DD547BD310A}" type="pres">
      <dgm:prSet presAssocID="{69173216-5B15-423C-8DDF-75C26E42B201}" presName="aSpace2" presStyleCnt="0"/>
      <dgm:spPr/>
    </dgm:pt>
    <dgm:pt modelId="{AFDF1FD9-11E1-4A0C-AED3-425419122EF8}" type="pres">
      <dgm:prSet presAssocID="{FFC7D620-29E3-40B3-B965-DD61B7EF9AC0}" presName="childNode" presStyleLbl="node1" presStyleIdx="1" presStyleCnt="6" custLinFactNeighborX="403" custLinFactNeighborY="-69288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288C2D1-02D0-463B-952A-2115409331AA}" type="pres">
      <dgm:prSet presAssocID="{2F64A7A0-560F-4D5A-8D6A-9565044F3812}" presName="aSpace" presStyleCnt="0"/>
      <dgm:spPr/>
    </dgm:pt>
    <dgm:pt modelId="{E8F2380A-071D-4A40-BA70-52A021FC0ECE}" type="pres">
      <dgm:prSet presAssocID="{8312E299-954B-4EC8-95C0-CD9BACC9B4B0}" presName="compNode" presStyleCnt="0"/>
      <dgm:spPr/>
    </dgm:pt>
    <dgm:pt modelId="{CDB1D33C-BB1D-4E04-82A3-591F1E612AAF}" type="pres">
      <dgm:prSet presAssocID="{8312E299-954B-4EC8-95C0-CD9BACC9B4B0}" presName="aNode" presStyleLbl="bgShp" presStyleIdx="1" presStyleCnt="3"/>
      <dgm:spPr/>
      <dgm:t>
        <a:bodyPr/>
        <a:lstStyle/>
        <a:p>
          <a:endParaRPr lang="cs-CZ"/>
        </a:p>
      </dgm:t>
    </dgm:pt>
    <dgm:pt modelId="{0770C9F8-44CB-450D-AF72-40E590E27276}" type="pres">
      <dgm:prSet presAssocID="{8312E299-954B-4EC8-95C0-CD9BACC9B4B0}" presName="textNode" presStyleLbl="bgShp" presStyleIdx="1" presStyleCnt="3"/>
      <dgm:spPr/>
      <dgm:t>
        <a:bodyPr/>
        <a:lstStyle/>
        <a:p>
          <a:endParaRPr lang="cs-CZ"/>
        </a:p>
      </dgm:t>
    </dgm:pt>
    <dgm:pt modelId="{630369AE-BEA7-42A9-970C-ADF9CB2177CC}" type="pres">
      <dgm:prSet presAssocID="{8312E299-954B-4EC8-95C0-CD9BACC9B4B0}" presName="compChildNode" presStyleCnt="0"/>
      <dgm:spPr/>
    </dgm:pt>
    <dgm:pt modelId="{87B2BE79-5C1C-4C8D-BB23-7BD68AD369C6}" type="pres">
      <dgm:prSet presAssocID="{8312E299-954B-4EC8-95C0-CD9BACC9B4B0}" presName="theInnerList" presStyleCnt="0"/>
      <dgm:spPr/>
    </dgm:pt>
    <dgm:pt modelId="{32A39B19-B056-4532-BF96-845CB8930DA6}" type="pres">
      <dgm:prSet presAssocID="{6DFFD6B4-2E62-422B-A29C-FCA264878747}" presName="child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CD804DD9-9E37-47F7-AF82-A26F57D56753}" type="pres">
      <dgm:prSet presAssocID="{6DFFD6B4-2E62-422B-A29C-FCA264878747}" presName="aSpace2" presStyleCnt="0"/>
      <dgm:spPr/>
    </dgm:pt>
    <dgm:pt modelId="{70FC9C13-6229-4B16-8EBB-1999F406B1D0}" type="pres">
      <dgm:prSet presAssocID="{D26E2F21-D683-49FD-826F-B9C442E02F5A}" presName="child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FE88947F-A81D-4CB3-B19E-F1D3288366FB}" type="pres">
      <dgm:prSet presAssocID="{8312E299-954B-4EC8-95C0-CD9BACC9B4B0}" presName="aSpace" presStyleCnt="0"/>
      <dgm:spPr/>
    </dgm:pt>
    <dgm:pt modelId="{FC8C026D-5105-4C19-BB25-1C7301AD7EB8}" type="pres">
      <dgm:prSet presAssocID="{FBBE8B82-CB83-46B6-8313-A1AB9E2DE6D3}" presName="compNode" presStyleCnt="0"/>
      <dgm:spPr/>
    </dgm:pt>
    <dgm:pt modelId="{2BCFD4D0-BA61-4051-85CF-8BBEACC8BBE4}" type="pres">
      <dgm:prSet presAssocID="{FBBE8B82-CB83-46B6-8313-A1AB9E2DE6D3}" presName="aNode" presStyleLbl="bgShp" presStyleIdx="2" presStyleCnt="3"/>
      <dgm:spPr/>
      <dgm:t>
        <a:bodyPr/>
        <a:lstStyle/>
        <a:p>
          <a:endParaRPr lang="cs-CZ"/>
        </a:p>
      </dgm:t>
    </dgm:pt>
    <dgm:pt modelId="{72A58CCC-47DF-4045-9D50-9AEA20B397AD}" type="pres">
      <dgm:prSet presAssocID="{FBBE8B82-CB83-46B6-8313-A1AB9E2DE6D3}" presName="textNode" presStyleLbl="bgShp" presStyleIdx="2" presStyleCnt="3"/>
      <dgm:spPr/>
      <dgm:t>
        <a:bodyPr/>
        <a:lstStyle/>
        <a:p>
          <a:endParaRPr lang="cs-CZ"/>
        </a:p>
      </dgm:t>
    </dgm:pt>
    <dgm:pt modelId="{E2A23C97-30AA-44EE-A9C4-C99B77709274}" type="pres">
      <dgm:prSet presAssocID="{FBBE8B82-CB83-46B6-8313-A1AB9E2DE6D3}" presName="compChildNode" presStyleCnt="0"/>
      <dgm:spPr/>
    </dgm:pt>
    <dgm:pt modelId="{3AF7CFD6-555E-4B79-A74D-870E37981E45}" type="pres">
      <dgm:prSet presAssocID="{FBBE8B82-CB83-46B6-8313-A1AB9E2DE6D3}" presName="theInnerList" presStyleCnt="0"/>
      <dgm:spPr/>
    </dgm:pt>
    <dgm:pt modelId="{3FAD4826-886B-4F70-891B-D551240C1888}" type="pres">
      <dgm:prSet presAssocID="{455D00DE-17E9-4F54-B160-1669DF3318E3}" presName="child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9546FFA7-DC55-4921-B378-B71E7DCD86D6}" type="pres">
      <dgm:prSet presAssocID="{455D00DE-17E9-4F54-B160-1669DF3318E3}" presName="aSpace2" presStyleCnt="0"/>
      <dgm:spPr/>
    </dgm:pt>
    <dgm:pt modelId="{B9CE87F4-A612-4340-B83F-0CA68F5D5A15}" type="pres">
      <dgm:prSet presAssocID="{433EEB30-C966-4FC8-8F79-52CEBD95778D}" presName="child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1BDF721E-76B7-4EF7-A356-4B10A6E34227}" srcId="{FBBE8B82-CB83-46B6-8313-A1AB9E2DE6D3}" destId="{433EEB30-C966-4FC8-8F79-52CEBD95778D}" srcOrd="1" destOrd="0" parTransId="{261F5DD1-E63F-4253-8060-3FF74B6E2C87}" sibTransId="{CF0B758C-A477-49FA-A9AE-FBA7B66127DD}"/>
    <dgm:cxn modelId="{41476F25-07A6-42BA-8458-E794C7051578}" type="presOf" srcId="{8312E299-954B-4EC8-95C0-CD9BACC9B4B0}" destId="{CDB1D33C-BB1D-4E04-82A3-591F1E612AAF}" srcOrd="0" destOrd="0" presId="urn:microsoft.com/office/officeart/2005/8/layout/lProcess2"/>
    <dgm:cxn modelId="{A73C3806-0E09-4885-A213-55DAE6AE8A47}" srcId="{C7B659D1-4AFD-4160-AF9E-A1741DB86BD6}" destId="{FBBE8B82-CB83-46B6-8313-A1AB9E2DE6D3}" srcOrd="2" destOrd="0" parTransId="{BB5D83BE-ED3E-46A6-9DB6-9924ADDCEB7B}" sibTransId="{BDAAD11C-1A48-49F8-B0E3-3FBAF4CEEF10}"/>
    <dgm:cxn modelId="{26242B02-3000-4B1A-A9A3-F2C516C7F1B1}" type="presOf" srcId="{433EEB30-C966-4FC8-8F79-52CEBD95778D}" destId="{B9CE87F4-A612-4340-B83F-0CA68F5D5A15}" srcOrd="0" destOrd="0" presId="urn:microsoft.com/office/officeart/2005/8/layout/lProcess2"/>
    <dgm:cxn modelId="{CFB69A0C-2A86-4925-A44C-A40430EFF10B}" srcId="{C7B659D1-4AFD-4160-AF9E-A1741DB86BD6}" destId="{8312E299-954B-4EC8-95C0-CD9BACC9B4B0}" srcOrd="1" destOrd="0" parTransId="{AE994BB8-ECD2-4108-BBBC-C99ED0B6A4A8}" sibTransId="{F7226E17-7E49-442F-AF39-3FD20DD3CBE8}"/>
    <dgm:cxn modelId="{40AC4F34-E95F-4A33-A6EE-3BB2845F87B5}" type="presOf" srcId="{69173216-5B15-423C-8DDF-75C26E42B201}" destId="{E1C94379-148A-479E-AB06-0AE1A7D9F4A4}" srcOrd="0" destOrd="0" presId="urn:microsoft.com/office/officeart/2005/8/layout/lProcess2"/>
    <dgm:cxn modelId="{D0A67E1E-FA02-4D26-9399-38FA993FF892}" srcId="{C7B659D1-4AFD-4160-AF9E-A1741DB86BD6}" destId="{2F64A7A0-560F-4D5A-8D6A-9565044F3812}" srcOrd="0" destOrd="0" parTransId="{65243D1F-C28F-4B37-8962-49DEB2E5F143}" sibTransId="{218D6857-BA8E-41AA-882B-978265AAF3B6}"/>
    <dgm:cxn modelId="{0C951497-D37F-461E-B8EA-8D1651FD7767}" srcId="{2F64A7A0-560F-4D5A-8D6A-9565044F3812}" destId="{69173216-5B15-423C-8DDF-75C26E42B201}" srcOrd="0" destOrd="0" parTransId="{8221674E-D1E4-4A06-BCE0-4C20D09EA352}" sibTransId="{539E680F-6AF5-4082-A6C8-20B4B8984748}"/>
    <dgm:cxn modelId="{E2F38F3C-3597-4E90-95D5-3CF2A77253FE}" type="presOf" srcId="{FBBE8B82-CB83-46B6-8313-A1AB9E2DE6D3}" destId="{72A58CCC-47DF-4045-9D50-9AEA20B397AD}" srcOrd="1" destOrd="0" presId="urn:microsoft.com/office/officeart/2005/8/layout/lProcess2"/>
    <dgm:cxn modelId="{364F8509-C7D1-4102-A037-96C3976620EB}" type="presOf" srcId="{D26E2F21-D683-49FD-826F-B9C442E02F5A}" destId="{70FC9C13-6229-4B16-8EBB-1999F406B1D0}" srcOrd="0" destOrd="0" presId="urn:microsoft.com/office/officeart/2005/8/layout/lProcess2"/>
    <dgm:cxn modelId="{85A0AC30-F566-45FE-9DC4-262EB6BEE480}" type="presOf" srcId="{2F64A7A0-560F-4D5A-8D6A-9565044F3812}" destId="{656487A7-C497-4947-ACE8-CDE732FC1D4F}" srcOrd="0" destOrd="0" presId="urn:microsoft.com/office/officeart/2005/8/layout/lProcess2"/>
    <dgm:cxn modelId="{429DB165-5A84-4D43-9530-9C88E9249DF7}" type="presOf" srcId="{455D00DE-17E9-4F54-B160-1669DF3318E3}" destId="{3FAD4826-886B-4F70-891B-D551240C1888}" srcOrd="0" destOrd="0" presId="urn:microsoft.com/office/officeart/2005/8/layout/lProcess2"/>
    <dgm:cxn modelId="{058D7FCF-FB31-4BD4-9FEF-7A0B2E393EB5}" srcId="{8312E299-954B-4EC8-95C0-CD9BACC9B4B0}" destId="{D26E2F21-D683-49FD-826F-B9C442E02F5A}" srcOrd="1" destOrd="0" parTransId="{585E8DE9-7005-4005-B20F-0BDD4A434028}" sibTransId="{EE20DE49-A753-411F-87D1-A7C10F13B891}"/>
    <dgm:cxn modelId="{9E33A4AB-FEF9-4A4B-AE78-48C621F0881B}" srcId="{FBBE8B82-CB83-46B6-8313-A1AB9E2DE6D3}" destId="{455D00DE-17E9-4F54-B160-1669DF3318E3}" srcOrd="0" destOrd="0" parTransId="{CC50EC0F-3984-4B17-9354-619DF378FC5F}" sibTransId="{C7B00C10-FC79-4644-9192-36F68AFB0B1D}"/>
    <dgm:cxn modelId="{685E15C8-C030-4F66-BEB2-7C03A534A4D2}" type="presOf" srcId="{FFC7D620-29E3-40B3-B965-DD61B7EF9AC0}" destId="{AFDF1FD9-11E1-4A0C-AED3-425419122EF8}" srcOrd="0" destOrd="0" presId="urn:microsoft.com/office/officeart/2005/8/layout/lProcess2"/>
    <dgm:cxn modelId="{A16D0902-0F26-4011-A4F0-135080AE4B77}" type="presOf" srcId="{2F64A7A0-560F-4D5A-8D6A-9565044F3812}" destId="{372D81E6-CA07-4322-9072-25731A37AB71}" srcOrd="1" destOrd="0" presId="urn:microsoft.com/office/officeart/2005/8/layout/lProcess2"/>
    <dgm:cxn modelId="{0A4ED193-73AD-402A-BE9E-E074333E2959}" type="presOf" srcId="{8312E299-954B-4EC8-95C0-CD9BACC9B4B0}" destId="{0770C9F8-44CB-450D-AF72-40E590E27276}" srcOrd="1" destOrd="0" presId="urn:microsoft.com/office/officeart/2005/8/layout/lProcess2"/>
    <dgm:cxn modelId="{6CADA1D5-292A-4AAD-855C-9FAB3CFFF8F6}" srcId="{8312E299-954B-4EC8-95C0-CD9BACC9B4B0}" destId="{6DFFD6B4-2E62-422B-A29C-FCA264878747}" srcOrd="0" destOrd="0" parTransId="{A6530D98-4A32-412A-8117-CA902FBABF3F}" sibTransId="{B7049FDD-D98A-4AB8-91F3-D834AC40C47D}"/>
    <dgm:cxn modelId="{3EC799D3-35B9-4962-B16C-F164E9EF8470}" type="presOf" srcId="{6DFFD6B4-2E62-422B-A29C-FCA264878747}" destId="{32A39B19-B056-4532-BF96-845CB8930DA6}" srcOrd="0" destOrd="0" presId="urn:microsoft.com/office/officeart/2005/8/layout/lProcess2"/>
    <dgm:cxn modelId="{ED7A2C3D-41DA-4427-A911-8259A8DEB073}" type="presOf" srcId="{FBBE8B82-CB83-46B6-8313-A1AB9E2DE6D3}" destId="{2BCFD4D0-BA61-4051-85CF-8BBEACC8BBE4}" srcOrd="0" destOrd="0" presId="urn:microsoft.com/office/officeart/2005/8/layout/lProcess2"/>
    <dgm:cxn modelId="{C8F7F402-60EC-415C-AA97-A0F4EFB841F0}" srcId="{2F64A7A0-560F-4D5A-8D6A-9565044F3812}" destId="{FFC7D620-29E3-40B3-B965-DD61B7EF9AC0}" srcOrd="1" destOrd="0" parTransId="{B6A57DCE-5116-4F25-A5E6-BC17CA0BC640}" sibTransId="{65491C02-51EB-4D8B-B610-C2C6BAD7C9F6}"/>
    <dgm:cxn modelId="{AC475217-6A31-4B1D-BB67-2BF0244D2CB7}" type="presOf" srcId="{C7B659D1-4AFD-4160-AF9E-A1741DB86BD6}" destId="{6863CF77-22B4-4847-A793-EFBD870B0E65}" srcOrd="0" destOrd="0" presId="urn:microsoft.com/office/officeart/2005/8/layout/lProcess2"/>
    <dgm:cxn modelId="{858D202D-88E4-455D-9301-978AF865A79B}" type="presParOf" srcId="{6863CF77-22B4-4847-A793-EFBD870B0E65}" destId="{DCEE8DEA-6151-451B-BF47-341BEF620419}" srcOrd="0" destOrd="0" presId="urn:microsoft.com/office/officeart/2005/8/layout/lProcess2"/>
    <dgm:cxn modelId="{7ED56CC8-02AD-41EC-8F86-CCBFE995D4E4}" type="presParOf" srcId="{DCEE8DEA-6151-451B-BF47-341BEF620419}" destId="{656487A7-C497-4947-ACE8-CDE732FC1D4F}" srcOrd="0" destOrd="0" presId="urn:microsoft.com/office/officeart/2005/8/layout/lProcess2"/>
    <dgm:cxn modelId="{E913536D-6FC4-4C45-AA3C-F4EB8674A1E1}" type="presParOf" srcId="{DCEE8DEA-6151-451B-BF47-341BEF620419}" destId="{372D81E6-CA07-4322-9072-25731A37AB71}" srcOrd="1" destOrd="0" presId="urn:microsoft.com/office/officeart/2005/8/layout/lProcess2"/>
    <dgm:cxn modelId="{C64A4D4B-D93E-452A-B2C3-41F30FAE038C}" type="presParOf" srcId="{DCEE8DEA-6151-451B-BF47-341BEF620419}" destId="{3F3D8530-508D-455A-A777-E94BBEC1D9C8}" srcOrd="2" destOrd="0" presId="urn:microsoft.com/office/officeart/2005/8/layout/lProcess2"/>
    <dgm:cxn modelId="{4F51EAA0-4BCE-46D8-8A00-45F1F1FB0DC3}" type="presParOf" srcId="{3F3D8530-508D-455A-A777-E94BBEC1D9C8}" destId="{73AF2EA8-9F78-4970-B05F-D3138B5D9C87}" srcOrd="0" destOrd="0" presId="urn:microsoft.com/office/officeart/2005/8/layout/lProcess2"/>
    <dgm:cxn modelId="{0BD8D913-5D1E-462A-9FB5-136DFF914540}" type="presParOf" srcId="{73AF2EA8-9F78-4970-B05F-D3138B5D9C87}" destId="{E1C94379-148A-479E-AB06-0AE1A7D9F4A4}" srcOrd="0" destOrd="0" presId="urn:microsoft.com/office/officeart/2005/8/layout/lProcess2"/>
    <dgm:cxn modelId="{0492CD0E-EB4C-4492-996A-9174E3BBCFB2}" type="presParOf" srcId="{73AF2EA8-9F78-4970-B05F-D3138B5D9C87}" destId="{1D651597-B8B9-4301-AF06-4DD547BD310A}" srcOrd="1" destOrd="0" presId="urn:microsoft.com/office/officeart/2005/8/layout/lProcess2"/>
    <dgm:cxn modelId="{69B7187D-230C-4C60-9BEE-428666A0DFDA}" type="presParOf" srcId="{73AF2EA8-9F78-4970-B05F-D3138B5D9C87}" destId="{AFDF1FD9-11E1-4A0C-AED3-425419122EF8}" srcOrd="2" destOrd="0" presId="urn:microsoft.com/office/officeart/2005/8/layout/lProcess2"/>
    <dgm:cxn modelId="{93BC57B2-43EB-47F9-B580-0C12FC3A8991}" type="presParOf" srcId="{6863CF77-22B4-4847-A793-EFBD870B0E65}" destId="{2288C2D1-02D0-463B-952A-2115409331AA}" srcOrd="1" destOrd="0" presId="urn:microsoft.com/office/officeart/2005/8/layout/lProcess2"/>
    <dgm:cxn modelId="{76421AB7-2943-49C6-84C8-5C355F356010}" type="presParOf" srcId="{6863CF77-22B4-4847-A793-EFBD870B0E65}" destId="{E8F2380A-071D-4A40-BA70-52A021FC0ECE}" srcOrd="2" destOrd="0" presId="urn:microsoft.com/office/officeart/2005/8/layout/lProcess2"/>
    <dgm:cxn modelId="{7497A8C2-0E2B-4477-AEBB-74328018484C}" type="presParOf" srcId="{E8F2380A-071D-4A40-BA70-52A021FC0ECE}" destId="{CDB1D33C-BB1D-4E04-82A3-591F1E612AAF}" srcOrd="0" destOrd="0" presId="urn:microsoft.com/office/officeart/2005/8/layout/lProcess2"/>
    <dgm:cxn modelId="{A6E973AF-F406-4907-9B43-2B766D093405}" type="presParOf" srcId="{E8F2380A-071D-4A40-BA70-52A021FC0ECE}" destId="{0770C9F8-44CB-450D-AF72-40E590E27276}" srcOrd="1" destOrd="0" presId="urn:microsoft.com/office/officeart/2005/8/layout/lProcess2"/>
    <dgm:cxn modelId="{7BF2E5E2-8C71-47D7-A1D0-A304F3F3E1F2}" type="presParOf" srcId="{E8F2380A-071D-4A40-BA70-52A021FC0ECE}" destId="{630369AE-BEA7-42A9-970C-ADF9CB2177CC}" srcOrd="2" destOrd="0" presId="urn:microsoft.com/office/officeart/2005/8/layout/lProcess2"/>
    <dgm:cxn modelId="{6E90048C-CDC9-4E68-A814-5D733FC3D686}" type="presParOf" srcId="{630369AE-BEA7-42A9-970C-ADF9CB2177CC}" destId="{87B2BE79-5C1C-4C8D-BB23-7BD68AD369C6}" srcOrd="0" destOrd="0" presId="urn:microsoft.com/office/officeart/2005/8/layout/lProcess2"/>
    <dgm:cxn modelId="{1B7649FE-8E0F-4657-82BA-6B021D9950EF}" type="presParOf" srcId="{87B2BE79-5C1C-4C8D-BB23-7BD68AD369C6}" destId="{32A39B19-B056-4532-BF96-845CB8930DA6}" srcOrd="0" destOrd="0" presId="urn:microsoft.com/office/officeart/2005/8/layout/lProcess2"/>
    <dgm:cxn modelId="{0B67CF30-1039-41C8-8B81-5D685624A88C}" type="presParOf" srcId="{87B2BE79-5C1C-4C8D-BB23-7BD68AD369C6}" destId="{CD804DD9-9E37-47F7-AF82-A26F57D56753}" srcOrd="1" destOrd="0" presId="urn:microsoft.com/office/officeart/2005/8/layout/lProcess2"/>
    <dgm:cxn modelId="{5499C88F-3198-40A3-9B70-3E0923C8254F}" type="presParOf" srcId="{87B2BE79-5C1C-4C8D-BB23-7BD68AD369C6}" destId="{70FC9C13-6229-4B16-8EBB-1999F406B1D0}" srcOrd="2" destOrd="0" presId="urn:microsoft.com/office/officeart/2005/8/layout/lProcess2"/>
    <dgm:cxn modelId="{1BA035A8-FD29-49C0-AF58-C163625D3015}" type="presParOf" srcId="{6863CF77-22B4-4847-A793-EFBD870B0E65}" destId="{FE88947F-A81D-4CB3-B19E-F1D3288366FB}" srcOrd="3" destOrd="0" presId="urn:microsoft.com/office/officeart/2005/8/layout/lProcess2"/>
    <dgm:cxn modelId="{AA0242E5-8D3E-4286-A02A-3EE7E53B7EC3}" type="presParOf" srcId="{6863CF77-22B4-4847-A793-EFBD870B0E65}" destId="{FC8C026D-5105-4C19-BB25-1C7301AD7EB8}" srcOrd="4" destOrd="0" presId="urn:microsoft.com/office/officeart/2005/8/layout/lProcess2"/>
    <dgm:cxn modelId="{A0CDDF18-AD0C-4BD0-A00F-0F7E63DC59D9}" type="presParOf" srcId="{FC8C026D-5105-4C19-BB25-1C7301AD7EB8}" destId="{2BCFD4D0-BA61-4051-85CF-8BBEACC8BBE4}" srcOrd="0" destOrd="0" presId="urn:microsoft.com/office/officeart/2005/8/layout/lProcess2"/>
    <dgm:cxn modelId="{9BF85D6D-8EAA-4935-BEA3-839B7766F16C}" type="presParOf" srcId="{FC8C026D-5105-4C19-BB25-1C7301AD7EB8}" destId="{72A58CCC-47DF-4045-9D50-9AEA20B397AD}" srcOrd="1" destOrd="0" presId="urn:microsoft.com/office/officeart/2005/8/layout/lProcess2"/>
    <dgm:cxn modelId="{12FCC100-4EBA-4FB8-90F7-2772EC0C4A2B}" type="presParOf" srcId="{FC8C026D-5105-4C19-BB25-1C7301AD7EB8}" destId="{E2A23C97-30AA-44EE-A9C4-C99B77709274}" srcOrd="2" destOrd="0" presId="urn:microsoft.com/office/officeart/2005/8/layout/lProcess2"/>
    <dgm:cxn modelId="{8549CD75-C81E-4171-91BE-B2A07ABE93C8}" type="presParOf" srcId="{E2A23C97-30AA-44EE-A9C4-C99B77709274}" destId="{3AF7CFD6-555E-4B79-A74D-870E37981E45}" srcOrd="0" destOrd="0" presId="urn:microsoft.com/office/officeart/2005/8/layout/lProcess2"/>
    <dgm:cxn modelId="{8AE138AF-D717-40D1-9A3B-9C368D0A724A}" type="presParOf" srcId="{3AF7CFD6-555E-4B79-A74D-870E37981E45}" destId="{3FAD4826-886B-4F70-891B-D551240C1888}" srcOrd="0" destOrd="0" presId="urn:microsoft.com/office/officeart/2005/8/layout/lProcess2"/>
    <dgm:cxn modelId="{2D955B9C-B5A7-4193-A724-EE2F14286590}" type="presParOf" srcId="{3AF7CFD6-555E-4B79-A74D-870E37981E45}" destId="{9546FFA7-DC55-4921-B378-B71E7DCD86D6}" srcOrd="1" destOrd="0" presId="urn:microsoft.com/office/officeart/2005/8/layout/lProcess2"/>
    <dgm:cxn modelId="{81076B4F-A165-44C5-A4A7-8C5C25F82652}" type="presParOf" srcId="{3AF7CFD6-555E-4B79-A74D-870E37981E45}" destId="{B9CE87F4-A612-4340-B83F-0CA68F5D5A15}" srcOrd="2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56487A7-C497-4947-ACE8-CDE732FC1D4F}">
      <dsp:nvSpPr>
        <dsp:cNvPr id="0" name=""/>
        <dsp:cNvSpPr/>
      </dsp:nvSpPr>
      <dsp:spPr>
        <a:xfrm>
          <a:off x="15" y="0"/>
          <a:ext cx="3337470" cy="4351337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600" kern="1200" dirty="0" smtClean="0"/>
            <a:t>Zaměření osobnosti</a:t>
          </a:r>
          <a:endParaRPr lang="cs-CZ" sz="3600" kern="1200" dirty="0"/>
        </a:p>
      </dsp:txBody>
      <dsp:txXfrm>
        <a:off x="15" y="0"/>
        <a:ext cx="3337470" cy="1305401"/>
      </dsp:txXfrm>
    </dsp:sp>
    <dsp:sp modelId="{E1C94379-148A-479E-AB06-0AE1A7D9F4A4}">
      <dsp:nvSpPr>
        <dsp:cNvPr id="0" name=""/>
        <dsp:cNvSpPr/>
      </dsp:nvSpPr>
      <dsp:spPr>
        <a:xfrm>
          <a:off x="345790" y="1317623"/>
          <a:ext cx="2669976" cy="131198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40005" rIns="53340" bIns="4000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100" kern="1200" dirty="0" smtClean="0"/>
            <a:t>Introverze</a:t>
          </a:r>
          <a:endParaRPr lang="cs-CZ" sz="2100" kern="1200" dirty="0"/>
        </a:p>
      </dsp:txBody>
      <dsp:txXfrm>
        <a:off x="384217" y="1356050"/>
        <a:ext cx="2593122" cy="1235133"/>
      </dsp:txXfrm>
    </dsp:sp>
    <dsp:sp modelId="{AFDF1FD9-11E1-4A0C-AED3-425419122EF8}">
      <dsp:nvSpPr>
        <dsp:cNvPr id="0" name=""/>
        <dsp:cNvSpPr/>
      </dsp:nvSpPr>
      <dsp:spPr>
        <a:xfrm>
          <a:off x="345790" y="2680653"/>
          <a:ext cx="2669976" cy="131198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40005" rIns="53340" bIns="4000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100" kern="1200" dirty="0" smtClean="0"/>
            <a:t>Extraverze</a:t>
          </a:r>
          <a:endParaRPr lang="cs-CZ" sz="2100" kern="1200" dirty="0"/>
        </a:p>
      </dsp:txBody>
      <dsp:txXfrm>
        <a:off x="384217" y="2719080"/>
        <a:ext cx="2593122" cy="1235133"/>
      </dsp:txXfrm>
    </dsp:sp>
    <dsp:sp modelId="{CDB1D33C-BB1D-4E04-82A3-591F1E612AAF}">
      <dsp:nvSpPr>
        <dsp:cNvPr id="0" name=""/>
        <dsp:cNvSpPr/>
      </dsp:nvSpPr>
      <dsp:spPr>
        <a:xfrm>
          <a:off x="3589064" y="0"/>
          <a:ext cx="3337470" cy="4351337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600" kern="1200" dirty="0" smtClean="0"/>
            <a:t>Psychické </a:t>
          </a:r>
          <a:r>
            <a:rPr lang="cs-CZ" sz="3600" kern="1200" dirty="0" err="1" smtClean="0"/>
            <a:t>fce</a:t>
          </a:r>
          <a:endParaRPr lang="cs-CZ" sz="3600" kern="1200" dirty="0"/>
        </a:p>
      </dsp:txBody>
      <dsp:txXfrm>
        <a:off x="3589064" y="0"/>
        <a:ext cx="3337470" cy="1305401"/>
      </dsp:txXfrm>
    </dsp:sp>
    <dsp:sp modelId="{32A39B19-B056-4532-BF96-845CB8930DA6}">
      <dsp:nvSpPr>
        <dsp:cNvPr id="0" name=""/>
        <dsp:cNvSpPr/>
      </dsp:nvSpPr>
      <dsp:spPr>
        <a:xfrm>
          <a:off x="3922811" y="1306675"/>
          <a:ext cx="2669976" cy="131198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40005" rIns="53340" bIns="4000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100" kern="1200" dirty="0" smtClean="0"/>
            <a:t>Příjem informací:</a:t>
          </a:r>
        </a:p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100" kern="1200" dirty="0" smtClean="0"/>
            <a:t> - smysly</a:t>
          </a:r>
        </a:p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100" kern="1200" dirty="0" smtClean="0"/>
            <a:t>- intuice</a:t>
          </a:r>
        </a:p>
      </dsp:txBody>
      <dsp:txXfrm>
        <a:off x="3961238" y="1345102"/>
        <a:ext cx="2593122" cy="1235133"/>
      </dsp:txXfrm>
    </dsp:sp>
    <dsp:sp modelId="{70FC9C13-6229-4B16-8EBB-1999F406B1D0}">
      <dsp:nvSpPr>
        <dsp:cNvPr id="0" name=""/>
        <dsp:cNvSpPr/>
      </dsp:nvSpPr>
      <dsp:spPr>
        <a:xfrm>
          <a:off x="3922811" y="2820507"/>
          <a:ext cx="2669976" cy="131198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40005" rIns="53340" bIns="4000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100" kern="1200" dirty="0" smtClean="0"/>
            <a:t>Rozhodování:</a:t>
          </a:r>
        </a:p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100" kern="1200" dirty="0" smtClean="0"/>
            <a:t>- myšlení</a:t>
          </a:r>
        </a:p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100" kern="1200" dirty="0" smtClean="0"/>
            <a:t>- cítění</a:t>
          </a:r>
          <a:endParaRPr lang="cs-CZ" sz="2100" kern="1200" dirty="0"/>
        </a:p>
      </dsp:txBody>
      <dsp:txXfrm>
        <a:off x="3961238" y="2858934"/>
        <a:ext cx="2593122" cy="1235133"/>
      </dsp:txXfrm>
    </dsp:sp>
    <dsp:sp modelId="{2BCFD4D0-BA61-4051-85CF-8BBEACC8BBE4}">
      <dsp:nvSpPr>
        <dsp:cNvPr id="0" name=""/>
        <dsp:cNvSpPr/>
      </dsp:nvSpPr>
      <dsp:spPr>
        <a:xfrm>
          <a:off x="7176845" y="0"/>
          <a:ext cx="3337470" cy="4351337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600" kern="1200" dirty="0" smtClean="0"/>
            <a:t>Zaměření osobnosti</a:t>
          </a:r>
          <a:endParaRPr lang="cs-CZ" sz="3600" kern="1200" dirty="0"/>
        </a:p>
      </dsp:txBody>
      <dsp:txXfrm>
        <a:off x="7176845" y="0"/>
        <a:ext cx="3337470" cy="1305401"/>
      </dsp:txXfrm>
    </dsp:sp>
    <dsp:sp modelId="{3FAD4826-886B-4F70-891B-D551240C1888}">
      <dsp:nvSpPr>
        <dsp:cNvPr id="0" name=""/>
        <dsp:cNvSpPr/>
      </dsp:nvSpPr>
      <dsp:spPr>
        <a:xfrm>
          <a:off x="7510592" y="1306675"/>
          <a:ext cx="2669976" cy="131198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40005" rIns="53340" bIns="4000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100" kern="1200" dirty="0" smtClean="0"/>
            <a:t>Usuzování</a:t>
          </a:r>
          <a:endParaRPr lang="cs-CZ" sz="2100" kern="1200" dirty="0"/>
        </a:p>
      </dsp:txBody>
      <dsp:txXfrm>
        <a:off x="7549019" y="1345102"/>
        <a:ext cx="2593122" cy="1235133"/>
      </dsp:txXfrm>
    </dsp:sp>
    <dsp:sp modelId="{B9CE87F4-A612-4340-B83F-0CA68F5D5A15}">
      <dsp:nvSpPr>
        <dsp:cNvPr id="0" name=""/>
        <dsp:cNvSpPr/>
      </dsp:nvSpPr>
      <dsp:spPr>
        <a:xfrm>
          <a:off x="7510592" y="2820507"/>
          <a:ext cx="2669976" cy="131198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40005" rIns="53340" bIns="4000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100" kern="1200" dirty="0" smtClean="0"/>
            <a:t>Vnímání</a:t>
          </a:r>
          <a:endParaRPr lang="cs-CZ" sz="2100" kern="1200" dirty="0"/>
        </a:p>
      </dsp:txBody>
      <dsp:txXfrm>
        <a:off x="7549019" y="2858934"/>
        <a:ext cx="2593122" cy="123513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3C2294-3844-4A65-A181-4B4CDDCFB813}" type="datetimeFigureOut">
              <a:rPr lang="cs-CZ" smtClean="0"/>
              <a:pPr/>
              <a:t>23. 11. 2015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98717-B82D-4643-8ADD-A179EC107402}" type="slidenum">
              <a:rPr lang="cs-CZ" smtClean="0"/>
              <a:pPr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94334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3C2294-3844-4A65-A181-4B4CDDCFB813}" type="datetimeFigureOut">
              <a:rPr lang="cs-CZ" smtClean="0"/>
              <a:pPr/>
              <a:t>23. 11. 2015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98717-B82D-4643-8ADD-A179EC10740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13126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3C2294-3844-4A65-A181-4B4CDDCFB813}" type="datetimeFigureOut">
              <a:rPr lang="cs-CZ" smtClean="0"/>
              <a:pPr/>
              <a:t>23. 11. 2015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98717-B82D-4643-8ADD-A179EC10740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694355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3C2294-3844-4A65-A181-4B4CDDCFB813}" type="datetimeFigureOut">
              <a:rPr lang="cs-CZ" smtClean="0"/>
              <a:pPr/>
              <a:t>23. 11. 2015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98717-B82D-4643-8ADD-A179EC10740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19722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3C2294-3844-4A65-A181-4B4CDDCFB813}" type="datetimeFigureOut">
              <a:rPr lang="cs-CZ" smtClean="0"/>
              <a:pPr/>
              <a:t>23. 11. 2015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98717-B82D-4643-8ADD-A179EC107402}" type="slidenum">
              <a:rPr lang="cs-CZ" smtClean="0"/>
              <a:pPr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337432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3C2294-3844-4A65-A181-4B4CDDCFB813}" type="datetimeFigureOut">
              <a:rPr lang="cs-CZ" smtClean="0"/>
              <a:pPr/>
              <a:t>23. 11. 2015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98717-B82D-4643-8ADD-A179EC10740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761873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3C2294-3844-4A65-A181-4B4CDDCFB813}" type="datetimeFigureOut">
              <a:rPr lang="cs-CZ" smtClean="0"/>
              <a:pPr/>
              <a:t>23. 11. 2015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98717-B82D-4643-8ADD-A179EC10740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461964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3C2294-3844-4A65-A181-4B4CDDCFB813}" type="datetimeFigureOut">
              <a:rPr lang="cs-CZ" smtClean="0"/>
              <a:pPr/>
              <a:t>23. 11. 2015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98717-B82D-4643-8ADD-A179EC10740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233793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3C2294-3844-4A65-A181-4B4CDDCFB813}" type="datetimeFigureOut">
              <a:rPr lang="cs-CZ" smtClean="0"/>
              <a:pPr/>
              <a:t>23. 11. 2015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98717-B82D-4643-8ADD-A179EC10740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713036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903C2294-3844-4A65-A181-4B4CDDCFB813}" type="datetimeFigureOut">
              <a:rPr lang="cs-CZ" smtClean="0"/>
              <a:pPr/>
              <a:t>23. 11. 2015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4D98717-B82D-4643-8ADD-A179EC10740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69810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 cstate="print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3C2294-3844-4A65-A181-4B4CDDCFB813}" type="datetimeFigureOut">
              <a:rPr lang="cs-CZ" smtClean="0"/>
              <a:pPr/>
              <a:t>23. 11. 2015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98717-B82D-4643-8ADD-A179EC10740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891922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03C2294-3844-4A65-A181-4B4CDDCFB813}" type="datetimeFigureOut">
              <a:rPr lang="cs-CZ" smtClean="0"/>
              <a:pPr/>
              <a:t>23. 11. 2015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C4D98717-B82D-4643-8ADD-A179EC107402}" type="slidenum">
              <a:rPr lang="cs-CZ" smtClean="0"/>
              <a:pPr/>
              <a:t>‹#›</a:t>
            </a:fld>
            <a:endParaRPr lang="cs-CZ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166128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qTnheccWL_A" TargetMode="External"/><Relationship Id="rId2" Type="http://schemas.openxmlformats.org/officeDocument/2006/relationships/hyperlink" Target="https://www.youtube.com/watch?v=aDZ5RdDRFu0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QZKttOPueeY" TargetMode="External"/><Relationship Id="rId2" Type="http://schemas.openxmlformats.org/officeDocument/2006/relationships/hyperlink" Target="http://www.ted.com/talks/susan_cain_the_power_of_introverts?language=cs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youtube.com/watch?v=JtPcsFkrbSU" TargetMode="External"/><Relationship Id="rId5" Type="http://schemas.openxmlformats.org/officeDocument/2006/relationships/hyperlink" Target="https://www.youtube.com/watch?v=pi1bDAPxoWY" TargetMode="External"/><Relationship Id="rId4" Type="http://schemas.openxmlformats.org/officeDocument/2006/relationships/hyperlink" Target="https://www.youtube.com/watch?v=oFhmyPENaCk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Q2Xpuykt4-s" TargetMode="External"/><Relationship Id="rId2" Type="http://schemas.openxmlformats.org/officeDocument/2006/relationships/hyperlink" Target="https://www.youtube.com/watch?v=W9Fw-YpHoU8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cs-CZ" sz="6600" b="1" dirty="0" smtClean="0">
                <a:solidFill>
                  <a:schemeClr val="accent2">
                    <a:lumMod val="75000"/>
                  </a:schemeClr>
                </a:solidFill>
              </a:rPr>
              <a:t>Typologie osobnosti u dětí </a:t>
            </a:r>
            <a:r>
              <a:rPr lang="cs-CZ" sz="3000" dirty="0" smtClean="0"/>
              <a:t>(Miková, </a:t>
            </a:r>
            <a:r>
              <a:rPr lang="cs-CZ" sz="3000" dirty="0" err="1" smtClean="0"/>
              <a:t>Stang</a:t>
            </a:r>
            <a:r>
              <a:rPr lang="cs-CZ" sz="3000" dirty="0" smtClean="0"/>
              <a:t>)</a:t>
            </a:r>
            <a:endParaRPr lang="cs-CZ" sz="30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Petra </a:t>
            </a:r>
            <a:r>
              <a:rPr lang="cs-CZ" dirty="0" err="1" smtClean="0"/>
              <a:t>Segeťová</a:t>
            </a:r>
            <a:endParaRPr lang="cs-CZ" dirty="0" smtClean="0"/>
          </a:p>
          <a:p>
            <a:r>
              <a:rPr lang="cs-CZ" dirty="0" smtClean="0"/>
              <a:t>Kateřina </a:t>
            </a:r>
            <a:r>
              <a:rPr lang="cs-CZ" dirty="0" err="1" smtClean="0"/>
              <a:t>Štrausová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950237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MYŠLENÍ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425974"/>
          </a:xfrm>
        </p:spPr>
        <p:txBody>
          <a:bodyPr>
            <a:normAutofit fontScale="85000" lnSpcReduction="20000"/>
          </a:bodyPr>
          <a:lstStyle/>
          <a:p>
            <a:r>
              <a:rPr lang="cs-CZ" dirty="0" smtClean="0"/>
              <a:t>- objektivita</a:t>
            </a:r>
          </a:p>
          <a:p>
            <a:r>
              <a:rPr lang="cs-CZ" dirty="0" smtClean="0"/>
              <a:t>- rozhodnutí po odstranění osobních zájmů, nezaujatý přístup</a:t>
            </a:r>
          </a:p>
          <a:p>
            <a:r>
              <a:rPr lang="cs-CZ" dirty="0" smtClean="0"/>
              <a:t>- logické zhodnocení, pro a proti, důsledky</a:t>
            </a:r>
          </a:p>
          <a:p>
            <a:r>
              <a:rPr lang="cs-CZ" dirty="0" smtClean="0"/>
              <a:t>- „nejlepší“ – logicky správné a zdůvodnitelné řešení</a:t>
            </a:r>
          </a:p>
          <a:p>
            <a:r>
              <a:rPr lang="cs-CZ" dirty="0" smtClean="0"/>
              <a:t>- nestrannost</a:t>
            </a:r>
          </a:p>
          <a:p>
            <a:r>
              <a:rPr lang="cs-CZ" dirty="0" smtClean="0"/>
              <a:t>- nevnímají neverbální signály – často působí jako tvrdí a neústupní</a:t>
            </a:r>
          </a:p>
          <a:p>
            <a:r>
              <a:rPr lang="cs-CZ" dirty="0" smtClean="0"/>
              <a:t>- zpětná vazba – kritika, nedostatky, řešení problému</a:t>
            </a:r>
          </a:p>
          <a:p>
            <a:r>
              <a:rPr lang="cs-CZ" dirty="0" smtClean="0"/>
              <a:t>- obtížně přijímají kritiku, ale také pochvalu</a:t>
            </a:r>
          </a:p>
          <a:p>
            <a:r>
              <a:rPr lang="cs-CZ" dirty="0" smtClean="0"/>
              <a:t>- mají rádi názorové střety</a:t>
            </a:r>
          </a:p>
          <a:p>
            <a:r>
              <a:rPr lang="cs-CZ" dirty="0" smtClean="0"/>
              <a:t>- nedávají emoce najevo (neznamená to, že nic necítí!!)</a:t>
            </a:r>
          </a:p>
          <a:p>
            <a:endParaRPr lang="cs-CZ" dirty="0"/>
          </a:p>
          <a:p>
            <a:r>
              <a:rPr lang="cs-CZ" dirty="0" smtClean="0"/>
              <a:t>Ocení: intelekt, dovednost vést rozhovor, sebevědomí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676579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CÍTĚNÍ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- informace mají být v souladu s přesvědčením a postoji – subjektivita</a:t>
            </a:r>
          </a:p>
          <a:p>
            <a:r>
              <a:rPr lang="cs-CZ" dirty="0" smtClean="0"/>
              <a:t>- nejlepší řešení – vyhovuje všem</a:t>
            </a:r>
          </a:p>
          <a:p>
            <a:r>
              <a:rPr lang="cs-CZ" dirty="0" smtClean="0"/>
              <a:t>- vnímaví vůči neverbální komunikaci, pocitům</a:t>
            </a:r>
          </a:p>
          <a:p>
            <a:r>
              <a:rPr lang="cs-CZ" dirty="0" smtClean="0"/>
              <a:t>- zpětná vazba – 1. pochvala, konstruktivní kritika</a:t>
            </a:r>
          </a:p>
          <a:p>
            <a:r>
              <a:rPr lang="cs-CZ" dirty="0" smtClean="0"/>
              <a:t>- potřebují ujištění o pozitivních pocitech od druhých</a:t>
            </a:r>
          </a:p>
          <a:p>
            <a:r>
              <a:rPr lang="cs-CZ" dirty="0" smtClean="0"/>
              <a:t>- nepříjemné prožívání konfliktů</a:t>
            </a:r>
          </a:p>
          <a:p>
            <a:r>
              <a:rPr lang="cs-CZ" dirty="0" smtClean="0"/>
              <a:t>- podléhají emocím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088578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 x C - video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https://</a:t>
            </a:r>
            <a:r>
              <a:rPr lang="cs-CZ" dirty="0" smtClean="0">
                <a:hlinkClick r:id="rId2"/>
              </a:rPr>
              <a:t>www.youtube.com/watch?v=aDZ5RdDRFu0</a:t>
            </a:r>
            <a:endParaRPr lang="cs-CZ" dirty="0" smtClean="0"/>
          </a:p>
          <a:p>
            <a:r>
              <a:rPr lang="cs-CZ" dirty="0">
                <a:hlinkClick r:id="rId3"/>
              </a:rPr>
              <a:t>https://</a:t>
            </a:r>
            <a:r>
              <a:rPr lang="cs-CZ" dirty="0" smtClean="0">
                <a:hlinkClick r:id="rId3"/>
              </a:rPr>
              <a:t>www.youtube.com/watch?v=qTnheccWL_A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45878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USUZOVÁNÍ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- rychlé rozhodnutí</a:t>
            </a:r>
          </a:p>
          <a:p>
            <a:r>
              <a:rPr lang="cs-CZ" dirty="0" smtClean="0"/>
              <a:t>- chtějí mít vše pod kontrolou</a:t>
            </a:r>
          </a:p>
          <a:p>
            <a:r>
              <a:rPr lang="cs-CZ" dirty="0" smtClean="0"/>
              <a:t>- zaměřují se na výsledek</a:t>
            </a:r>
          </a:p>
          <a:p>
            <a:r>
              <a:rPr lang="cs-CZ" dirty="0" smtClean="0"/>
              <a:t>- postupné zpracování úkolů („odfajfkování“)</a:t>
            </a:r>
          </a:p>
          <a:p>
            <a:r>
              <a:rPr lang="cs-CZ" dirty="0" smtClean="0"/>
              <a:t>- plánování, dodržování termínů, zodpovědnost</a:t>
            </a:r>
          </a:p>
          <a:p>
            <a:r>
              <a:rPr lang="cs-CZ" dirty="0" smtClean="0"/>
              <a:t>- systém – věci mají své místo, organizovanost, struktura</a:t>
            </a:r>
          </a:p>
          <a:p>
            <a:r>
              <a:rPr lang="cs-CZ" dirty="0" smtClean="0"/>
              <a:t>- chtějí vědět, co mohou očekávat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82813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VNÍMÁNÍ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- co nejvíce podnětů pro rozhodnutí</a:t>
            </a:r>
          </a:p>
          <a:p>
            <a:r>
              <a:rPr lang="cs-CZ" dirty="0" smtClean="0"/>
              <a:t>- spontaneita</a:t>
            </a:r>
          </a:p>
          <a:p>
            <a:r>
              <a:rPr lang="cs-CZ" dirty="0" smtClean="0"/>
              <a:t>- zaměření na proces</a:t>
            </a:r>
          </a:p>
          <a:p>
            <a:r>
              <a:rPr lang="cs-CZ" dirty="0" smtClean="0"/>
              <a:t>- více úkolů najednou, flexibilita</a:t>
            </a:r>
          </a:p>
          <a:p>
            <a:r>
              <a:rPr lang="cs-CZ" dirty="0" smtClean="0"/>
              <a:t>- rozpracované úkoly, chaos</a:t>
            </a:r>
          </a:p>
          <a:p>
            <a:r>
              <a:rPr lang="cs-CZ" dirty="0" smtClean="0"/>
              <a:t>- touha po napětí, zábavě, vzrušení, nevadí nejistota</a:t>
            </a:r>
          </a:p>
          <a:p>
            <a:r>
              <a:rPr lang="cs-CZ" dirty="0" smtClean="0"/>
              <a:t>- nemají rádi stereotypy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93872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accent1">
                    <a:lumMod val="75000"/>
                  </a:schemeClr>
                </a:solidFill>
              </a:rPr>
              <a:t>Dimenze osobnosti u dětí</a:t>
            </a:r>
            <a:endParaRPr lang="cs-CZ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 - vývoj podle typových preferencích záleží na zpětné vazbě</a:t>
            </a:r>
          </a:p>
          <a:p>
            <a:endParaRPr lang="cs-CZ" dirty="0"/>
          </a:p>
          <a:p>
            <a:endParaRPr lang="cs-CZ" dirty="0" smtClean="0"/>
          </a:p>
          <a:p>
            <a:pPr algn="ctr"/>
            <a:r>
              <a:rPr lang="cs-CZ" b="1" dirty="0" smtClean="0">
                <a:solidFill>
                  <a:schemeClr val="accent2">
                    <a:lumMod val="75000"/>
                  </a:schemeClr>
                </a:solidFill>
              </a:rPr>
              <a:t>Co můžeme u dítěte „potlačit“, pokud nevnímáme jeho projevy nebo je vnímáme podle </a:t>
            </a:r>
            <a:r>
              <a:rPr lang="cs-CZ" b="1" dirty="0" smtClean="0">
                <a:solidFill>
                  <a:schemeClr val="accent2">
                    <a:lumMod val="75000"/>
                  </a:schemeClr>
                </a:solidFill>
              </a:rPr>
              <a:t>svého </a:t>
            </a:r>
            <a:r>
              <a:rPr lang="cs-CZ" b="1" dirty="0" smtClean="0">
                <a:solidFill>
                  <a:schemeClr val="accent2">
                    <a:lumMod val="75000"/>
                  </a:schemeClr>
                </a:solidFill>
              </a:rPr>
              <a:t>typu?</a:t>
            </a:r>
            <a:endParaRPr lang="cs-CZ" b="1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4214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97280" y="404939"/>
            <a:ext cx="10058400" cy="1348558"/>
          </a:xfrm>
        </p:spPr>
        <p:txBody>
          <a:bodyPr>
            <a:normAutofit/>
          </a:bodyPr>
          <a:lstStyle/>
          <a:p>
            <a:r>
              <a:rPr lang="cs-CZ" sz="5400" b="1" dirty="0" smtClean="0">
                <a:solidFill>
                  <a:schemeClr val="accent1">
                    <a:lumMod val="75000"/>
                  </a:schemeClr>
                </a:solidFill>
              </a:rPr>
              <a:t>Extravertní děti</a:t>
            </a:r>
            <a:endParaRPr lang="cs-CZ" sz="5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97280" y="1753497"/>
            <a:ext cx="10058400" cy="4190901"/>
          </a:xfrm>
        </p:spPr>
        <p:txBody>
          <a:bodyPr/>
          <a:lstStyle/>
          <a:p>
            <a:r>
              <a:rPr lang="cs-CZ" dirty="0" smtClean="0"/>
              <a:t> - rychlé a snadné seznamování</a:t>
            </a:r>
          </a:p>
          <a:p>
            <a:r>
              <a:rPr lang="cs-CZ" dirty="0" smtClean="0"/>
              <a:t>- projev radosti již v kočárku</a:t>
            </a:r>
          </a:p>
          <a:p>
            <a:r>
              <a:rPr lang="cs-CZ" dirty="0" smtClean="0"/>
              <a:t>- sdílení zážitků – až vynucování pozornosti</a:t>
            </a:r>
          </a:p>
          <a:p>
            <a:r>
              <a:rPr lang="cs-CZ" dirty="0" smtClean="0"/>
              <a:t>- skákání do řeči</a:t>
            </a:r>
          </a:p>
          <a:p>
            <a:r>
              <a:rPr lang="cs-CZ" dirty="0" smtClean="0"/>
              <a:t>- vyhledávají pozornost a společnost</a:t>
            </a:r>
          </a:p>
          <a:p>
            <a:r>
              <a:rPr lang="cs-CZ" dirty="0" smtClean="0"/>
              <a:t>- iniciativní, role vedoucích ve skupině</a:t>
            </a:r>
          </a:p>
          <a:p>
            <a:r>
              <a:rPr lang="cs-CZ" dirty="0" smtClean="0"/>
              <a:t>- preferují ústní projev</a:t>
            </a:r>
          </a:p>
          <a:p>
            <a:r>
              <a:rPr lang="cs-CZ" dirty="0" smtClean="0"/>
              <a:t>- ve třídě aktivnější, vykřikují odpověď</a:t>
            </a:r>
          </a:p>
          <a:p>
            <a:r>
              <a:rPr lang="cs-CZ" dirty="0" smtClean="0"/>
              <a:t>- vyhledávají vnější podněty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3480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Chyby ve výchově E. dětí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- bereme vážně vše, co říkají (přemýšlí nahlas)</a:t>
            </a:r>
          </a:p>
          <a:p>
            <a:r>
              <a:rPr lang="cs-CZ" dirty="0" smtClean="0"/>
              <a:t>- nutíme je, aby čekali s odpovědí</a:t>
            </a:r>
          </a:p>
          <a:p>
            <a:r>
              <a:rPr lang="cs-CZ" dirty="0" smtClean="0"/>
              <a:t>- nutíme je, aby byly o samotě, „chvíli v klidu“</a:t>
            </a:r>
          </a:p>
          <a:p>
            <a:r>
              <a:rPr lang="cs-CZ" dirty="0" smtClean="0"/>
              <a:t>- jsou „bombardovány“ podněty – pro soustředění potřebují klid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346103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5400" b="1" dirty="0" smtClean="0">
                <a:solidFill>
                  <a:schemeClr val="accent1">
                    <a:lumMod val="75000"/>
                  </a:schemeClr>
                </a:solidFill>
              </a:rPr>
              <a:t>Introvertní děti</a:t>
            </a:r>
            <a:endParaRPr lang="cs-CZ" sz="5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- v neznámých situacích nejisté</a:t>
            </a:r>
          </a:p>
          <a:p>
            <a:r>
              <a:rPr lang="cs-CZ" dirty="0" smtClean="0"/>
              <a:t>- čas na přemýšlení, mluvení „v duchu“ (co mají rády – hovorné)</a:t>
            </a:r>
          </a:p>
          <a:p>
            <a:r>
              <a:rPr lang="cs-CZ" dirty="0" smtClean="0"/>
              <a:t>- čekají na iniciativu někoho jiného, hrají si spíše o samotě, v klidu</a:t>
            </a:r>
          </a:p>
          <a:p>
            <a:r>
              <a:rPr lang="cs-CZ" dirty="0" smtClean="0"/>
              <a:t>- preferují písemný projev</a:t>
            </a:r>
          </a:p>
          <a:p>
            <a:r>
              <a:rPr lang="cs-CZ" dirty="0" smtClean="0"/>
              <a:t>- vyčerpává je i fyzická blízkost okolí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34374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Chyby ve výchově dětí I.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- nerespektujeme odpočinek („dobití baterek“)</a:t>
            </a:r>
          </a:p>
          <a:p>
            <a:r>
              <a:rPr lang="cs-CZ" dirty="0" smtClean="0"/>
              <a:t>- nutíme je do extravertního chování</a:t>
            </a:r>
          </a:p>
          <a:p>
            <a:r>
              <a:rPr lang="cs-CZ" dirty="0" smtClean="0"/>
              <a:t>- vyčítáme – „nikdy mi nic neřekneš“</a:t>
            </a:r>
          </a:p>
          <a:p>
            <a:r>
              <a:rPr lang="cs-CZ" dirty="0" smtClean="0"/>
              <a:t>- skáčeme do řeči</a:t>
            </a:r>
          </a:p>
          <a:p>
            <a:r>
              <a:rPr lang="cs-CZ" dirty="0" smtClean="0"/>
              <a:t>- nerespektujeme individuální prostor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032096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idx="1"/>
          </p:nvPr>
        </p:nvSpPr>
        <p:spPr>
          <a:xfrm>
            <a:off x="868680" y="4847647"/>
            <a:ext cx="10515600" cy="1500187"/>
          </a:xfrm>
        </p:spPr>
        <p:txBody>
          <a:bodyPr>
            <a:normAutofit fontScale="85000" lnSpcReduction="20000"/>
          </a:bodyPr>
          <a:lstStyle/>
          <a:p>
            <a:r>
              <a:rPr lang="cs-CZ" b="1" dirty="0" smtClean="0">
                <a:solidFill>
                  <a:schemeClr val="accent2">
                    <a:lumMod val="75000"/>
                  </a:schemeClr>
                </a:solidFill>
              </a:rPr>
              <a:t>Zaměření osobnosti: „získávání“ energie</a:t>
            </a:r>
          </a:p>
          <a:p>
            <a:r>
              <a:rPr lang="cs-CZ" b="1" dirty="0" smtClean="0">
                <a:solidFill>
                  <a:schemeClr val="accent2">
                    <a:lumMod val="75000"/>
                  </a:schemeClr>
                </a:solidFill>
              </a:rPr>
              <a:t>Příjem informací: jakému typu informací důvěřujeme</a:t>
            </a:r>
          </a:p>
          <a:p>
            <a:r>
              <a:rPr lang="cs-CZ" b="1" dirty="0" smtClean="0">
                <a:solidFill>
                  <a:schemeClr val="accent2">
                    <a:lumMod val="75000"/>
                  </a:schemeClr>
                </a:solidFill>
              </a:rPr>
              <a:t>Rozhodování : zpracování informací</a:t>
            </a:r>
          </a:p>
          <a:p>
            <a:r>
              <a:rPr lang="cs-CZ" b="1" dirty="0" smtClean="0">
                <a:solidFill>
                  <a:schemeClr val="accent2">
                    <a:lumMod val="75000"/>
                  </a:schemeClr>
                </a:solidFill>
              </a:rPr>
              <a:t>Zaměření osobnosti: uspořádání vnějšího světa</a:t>
            </a:r>
            <a:endParaRPr lang="cs-CZ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367705562"/>
              </p:ext>
            </p:extLst>
          </p:nvPr>
        </p:nvGraphicFramePr>
        <p:xfrm>
          <a:off x="868680" y="358755"/>
          <a:ext cx="10515600" cy="43513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26168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5400" b="1" dirty="0" smtClean="0">
                <a:solidFill>
                  <a:schemeClr val="accent1">
                    <a:lumMod val="75000"/>
                  </a:schemeClr>
                </a:solidFill>
              </a:rPr>
              <a:t>Smyslové </a:t>
            </a:r>
            <a:r>
              <a:rPr lang="cs-CZ" sz="5400" b="1" dirty="0" smtClean="0">
                <a:solidFill>
                  <a:schemeClr val="accent1">
                    <a:lumMod val="75000"/>
                  </a:schemeClr>
                </a:solidFill>
              </a:rPr>
              <a:t>dětí</a:t>
            </a:r>
            <a:endParaRPr lang="cs-CZ" sz="5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- ptají se na fakta</a:t>
            </a:r>
          </a:p>
          <a:p>
            <a:r>
              <a:rPr lang="cs-CZ" dirty="0" smtClean="0"/>
              <a:t>- hry jsou reálné, hračka použita k účelu, ke </a:t>
            </a:r>
            <a:r>
              <a:rPr lang="cs-CZ" dirty="0" err="1" smtClean="0"/>
              <a:t>kt</a:t>
            </a:r>
            <a:r>
              <a:rPr lang="cs-CZ" dirty="0" smtClean="0"/>
              <a:t>. </a:t>
            </a:r>
            <a:r>
              <a:rPr lang="cs-CZ" dirty="0"/>
              <a:t>j</a:t>
            </a:r>
            <a:r>
              <a:rPr lang="cs-CZ" dirty="0" smtClean="0"/>
              <a:t>e vyrobena</a:t>
            </a:r>
          </a:p>
          <a:p>
            <a:r>
              <a:rPr lang="cs-CZ" dirty="0" smtClean="0"/>
              <a:t>- vychází ze zkušenosti</a:t>
            </a:r>
          </a:p>
          <a:p>
            <a:r>
              <a:rPr lang="cs-CZ" dirty="0" smtClean="0"/>
              <a:t>- berou věci doslovně, konkrétní instrukce (x namalujte nějaký obrázek)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13020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Chyby ve výchově S. dětí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- nerespektujeme potřebu opírat se o fakta</a:t>
            </a:r>
          </a:p>
          <a:p>
            <a:r>
              <a:rPr lang="cs-CZ" dirty="0" smtClean="0"/>
              <a:t>- nejasně formulujeme své požadavky a sdělení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401880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5400" b="1" dirty="0" smtClean="0">
                <a:solidFill>
                  <a:schemeClr val="accent1">
                    <a:lumMod val="75000"/>
                  </a:schemeClr>
                </a:solidFill>
              </a:rPr>
              <a:t>Intuitivní děti</a:t>
            </a:r>
            <a:endParaRPr lang="cs-CZ" sz="5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- souvislosti – proč? Jaký to má význam?</a:t>
            </a:r>
          </a:p>
          <a:p>
            <a:r>
              <a:rPr lang="cs-CZ" dirty="0" smtClean="0"/>
              <a:t>- hračka je využita aktuálně</a:t>
            </a:r>
          </a:p>
          <a:p>
            <a:r>
              <a:rPr lang="cs-CZ" dirty="0" smtClean="0"/>
              <a:t>- hodně nápadů</a:t>
            </a:r>
          </a:p>
          <a:p>
            <a:r>
              <a:rPr lang="cs-CZ" dirty="0" smtClean="0"/>
              <a:t>- hromadí věci (ještě se může hodit)</a:t>
            </a:r>
          </a:p>
          <a:p>
            <a:r>
              <a:rPr lang="cs-CZ" dirty="0" smtClean="0"/>
              <a:t>- při učení potřebují výzvy</a:t>
            </a:r>
          </a:p>
          <a:p>
            <a:r>
              <a:rPr lang="cs-CZ" dirty="0" smtClean="0"/>
              <a:t>- úkoly bez postupu práce, vynalézavost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80149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Chyby ve výchově I. dětí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- nemáme pochopení pro nápady</a:t>
            </a:r>
          </a:p>
          <a:p>
            <a:r>
              <a:rPr lang="cs-CZ" dirty="0" smtClean="0"/>
              <a:t>- bagatelizujeme jejich představy („to by se nikdy nemohlo stát“)</a:t>
            </a:r>
          </a:p>
          <a:p>
            <a:r>
              <a:rPr lang="cs-CZ" dirty="0" smtClean="0"/>
              <a:t>- nerespektujeme rozpracovanost „projektů“</a:t>
            </a:r>
          </a:p>
          <a:p>
            <a:r>
              <a:rPr lang="cs-CZ" dirty="0" smtClean="0"/>
              <a:t>- vyžadujeme rutinu a opakování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982097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5400" b="1" dirty="0" smtClean="0">
                <a:solidFill>
                  <a:schemeClr val="accent1">
                    <a:lumMod val="75000"/>
                  </a:schemeClr>
                </a:solidFill>
              </a:rPr>
              <a:t>Myšlení u dětí</a:t>
            </a:r>
            <a:endParaRPr lang="cs-CZ" sz="5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- mají rádi jasné a čitelné názory a reakce</a:t>
            </a:r>
          </a:p>
          <a:p>
            <a:r>
              <a:rPr lang="cs-CZ" dirty="0" smtClean="0"/>
              <a:t>- snaží se nedávat znát pocity</a:t>
            </a:r>
          </a:p>
          <a:p>
            <a:r>
              <a:rPr lang="cs-CZ" dirty="0" smtClean="0"/>
              <a:t>- nevyhovuje jim příliš blízký fyzický kontakt</a:t>
            </a:r>
          </a:p>
          <a:p>
            <a:r>
              <a:rPr lang="cs-CZ" dirty="0" smtClean="0"/>
              <a:t>- neberou primárně ohled na pocity jiných, přímá sdělení</a:t>
            </a:r>
          </a:p>
          <a:p>
            <a:r>
              <a:rPr lang="cs-CZ" dirty="0" smtClean="0"/>
              <a:t>- nepřijímají kritiku pokud není opřena o fakta</a:t>
            </a:r>
          </a:p>
          <a:p>
            <a:r>
              <a:rPr lang="cs-CZ" dirty="0" smtClean="0"/>
              <a:t>- fakta a logická zdůvodnění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80071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Chyby ve výchově M. dětí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- nevysvětlíme logicky své požadavky</a:t>
            </a:r>
          </a:p>
          <a:p>
            <a:r>
              <a:rPr lang="cs-CZ" dirty="0" smtClean="0"/>
              <a:t>- vyčítáme jim bezohlednost</a:t>
            </a:r>
          </a:p>
          <a:p>
            <a:r>
              <a:rPr lang="cs-CZ" dirty="0" smtClean="0"/>
              <a:t>- chválíme nekonkrétně</a:t>
            </a:r>
          </a:p>
          <a:p>
            <a:r>
              <a:rPr lang="cs-CZ" dirty="0" smtClean="0"/>
              <a:t>- podléháme stereotypu, že dívky musí být „citlivé“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941682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5400" b="1" dirty="0" smtClean="0">
                <a:solidFill>
                  <a:schemeClr val="accent1">
                    <a:lumMod val="75000"/>
                  </a:schemeClr>
                </a:solidFill>
              </a:rPr>
              <a:t>Cítění u dětí</a:t>
            </a:r>
            <a:endParaRPr lang="cs-CZ" sz="5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- citlivost, ohleduplnost</a:t>
            </a:r>
          </a:p>
          <a:p>
            <a:r>
              <a:rPr lang="cs-CZ" dirty="0" smtClean="0"/>
              <a:t>- verbální i neverbální projev emocí</a:t>
            </a:r>
          </a:p>
          <a:p>
            <a:r>
              <a:rPr lang="cs-CZ" dirty="0" smtClean="0"/>
              <a:t>- ochotni pomoci</a:t>
            </a:r>
          </a:p>
          <a:p>
            <a:r>
              <a:rPr lang="cs-CZ" dirty="0" smtClean="0"/>
              <a:t>- vyžadují častěji fyzický kontakt</a:t>
            </a:r>
          </a:p>
          <a:p>
            <a:r>
              <a:rPr lang="cs-CZ" dirty="0" smtClean="0"/>
              <a:t>- těžce nesou konflikty a napětí</a:t>
            </a:r>
          </a:p>
          <a:p>
            <a:r>
              <a:rPr lang="cs-CZ" dirty="0" smtClean="0"/>
              <a:t>- kritiku vnímají velmi osobně (často dohromady s kritikou osobnosti          sebevědomí</a:t>
            </a:r>
          </a:p>
          <a:p>
            <a:r>
              <a:rPr lang="cs-CZ" dirty="0" smtClean="0"/>
              <a:t>- při učení je důležitý vztah k učiteli</a:t>
            </a:r>
            <a:endParaRPr lang="cs-CZ" dirty="0"/>
          </a:p>
        </p:txBody>
      </p:sp>
      <p:cxnSp>
        <p:nvCxnSpPr>
          <p:cNvPr id="5" name="Přímá spojnice se šipkou 4"/>
          <p:cNvCxnSpPr/>
          <p:nvPr/>
        </p:nvCxnSpPr>
        <p:spPr>
          <a:xfrm>
            <a:off x="8283388" y="4270786"/>
            <a:ext cx="387276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65931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Chyby ve výchově C. dětí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- vyčítáme, že „chodí kolem horké kaše“</a:t>
            </a:r>
          </a:p>
          <a:p>
            <a:r>
              <a:rPr lang="cs-CZ" dirty="0" smtClean="0"/>
              <a:t>- nedostatečná zpětná vazba</a:t>
            </a:r>
          </a:p>
          <a:p>
            <a:r>
              <a:rPr lang="cs-CZ" dirty="0" smtClean="0"/>
              <a:t>- vyčítáme, že snadno podléhají názorům druhých</a:t>
            </a:r>
          </a:p>
          <a:p>
            <a:r>
              <a:rPr lang="cs-CZ" dirty="0" smtClean="0"/>
              <a:t>- stereotyp – chlapci mají být „tvrdí a racionální“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090890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5400" b="1" dirty="0" smtClean="0">
                <a:solidFill>
                  <a:schemeClr val="accent1">
                    <a:lumMod val="75000"/>
                  </a:schemeClr>
                </a:solidFill>
              </a:rPr>
              <a:t>Usuzování u dětí</a:t>
            </a:r>
            <a:endParaRPr lang="cs-CZ" sz="5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- vědět věci předem – jistota</a:t>
            </a:r>
          </a:p>
          <a:p>
            <a:r>
              <a:rPr lang="cs-CZ" dirty="0" smtClean="0"/>
              <a:t>- dopředu chtějí znát program, plán</a:t>
            </a:r>
          </a:p>
          <a:p>
            <a:r>
              <a:rPr lang="cs-CZ" dirty="0" smtClean="0"/>
              <a:t>- dodržují termíny, úkoly včas</a:t>
            </a:r>
          </a:p>
          <a:p>
            <a:r>
              <a:rPr lang="cs-CZ" dirty="0" smtClean="0"/>
              <a:t>- rychle si tvoří svůj názor</a:t>
            </a:r>
          </a:p>
          <a:p>
            <a:r>
              <a:rPr lang="cs-CZ" dirty="0" smtClean="0"/>
              <a:t>- kontrola nad věcmi, pořádek</a:t>
            </a:r>
          </a:p>
          <a:p>
            <a:r>
              <a:rPr lang="cs-CZ" dirty="0" smtClean="0"/>
              <a:t>- podřizují se pravidlům</a:t>
            </a:r>
          </a:p>
          <a:p>
            <a:r>
              <a:rPr lang="cs-CZ" dirty="0" smtClean="0"/>
              <a:t>- systematická práce ve škole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87142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Chyby ve výchově U. dětí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- nerespektujeme potřebu mít věci rozhodnuté</a:t>
            </a:r>
          </a:p>
          <a:p>
            <a:r>
              <a:rPr lang="cs-CZ" dirty="0" smtClean="0"/>
              <a:t>- předpokládáme, že budou umět efektivně plánovat samy od sebe</a:t>
            </a:r>
          </a:p>
          <a:p>
            <a:r>
              <a:rPr lang="cs-CZ" dirty="0" smtClean="0"/>
              <a:t>- nepodporujeme jejich potřebu věci strukturovat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762664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EXTRAVERTI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- sdělování prožitků</a:t>
            </a:r>
          </a:p>
          <a:p>
            <a:r>
              <a:rPr lang="cs-CZ" dirty="0" smtClean="0"/>
              <a:t>- přemýšlení nahlas</a:t>
            </a:r>
          </a:p>
          <a:p>
            <a:r>
              <a:rPr lang="cs-CZ" dirty="0" smtClean="0"/>
              <a:t>- skákání do řeči</a:t>
            </a:r>
          </a:p>
          <a:p>
            <a:r>
              <a:rPr lang="cs-CZ" dirty="0" smtClean="0"/>
              <a:t>- impulzivní, nestálí</a:t>
            </a:r>
          </a:p>
          <a:p>
            <a:r>
              <a:rPr lang="cs-CZ" dirty="0" smtClean="0"/>
              <a:t>- kontakt s lidmi, střídání činností</a:t>
            </a:r>
          </a:p>
          <a:p>
            <a:endParaRPr lang="cs-CZ" dirty="0"/>
          </a:p>
          <a:p>
            <a:r>
              <a:rPr lang="cs-CZ" dirty="0" smtClean="0"/>
              <a:t>X zaměňováno s komunikativností</a:t>
            </a:r>
          </a:p>
          <a:p>
            <a:endParaRPr lang="cs-CZ" dirty="0"/>
          </a:p>
          <a:p>
            <a:r>
              <a:rPr lang="cs-CZ" dirty="0" smtClean="0"/>
              <a:t>Energie z vnějšího světa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497260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5400" b="1" dirty="0" smtClean="0">
                <a:solidFill>
                  <a:schemeClr val="accent1">
                    <a:lumMod val="75000"/>
                  </a:schemeClr>
                </a:solidFill>
              </a:rPr>
              <a:t>Vnímaní u dětí</a:t>
            </a:r>
            <a:endParaRPr lang="cs-CZ" sz="5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- flexibilní</a:t>
            </a:r>
          </a:p>
          <a:p>
            <a:r>
              <a:rPr lang="cs-CZ" dirty="0" smtClean="0"/>
              <a:t>- čas pružný – nedokončují úkoly včas, na poslední chvíli</a:t>
            </a:r>
          </a:p>
          <a:p>
            <a:r>
              <a:rPr lang="cs-CZ" dirty="0" smtClean="0"/>
              <a:t>- rozpracováno více úkolů (ještě si s tím budu hrát)</a:t>
            </a:r>
          </a:p>
          <a:p>
            <a:r>
              <a:rPr lang="cs-CZ" dirty="0" smtClean="0"/>
              <a:t>- rozhodnutí odsouvají – možná, asi, spíš,…</a:t>
            </a:r>
          </a:p>
          <a:p>
            <a:r>
              <a:rPr lang="cs-CZ" dirty="0" smtClean="0"/>
              <a:t>- pravidla berou s rezervou</a:t>
            </a:r>
          </a:p>
          <a:p>
            <a:r>
              <a:rPr lang="cs-CZ" dirty="0" smtClean="0"/>
              <a:t>- postupují náhodně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20754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Chyby ve výchově V. dětí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- vnucujeme jim náš způsob organizace</a:t>
            </a:r>
          </a:p>
          <a:p>
            <a:r>
              <a:rPr lang="cs-CZ" dirty="0" smtClean="0"/>
              <a:t>- vyčítáme, že vše dělají na poslední chvíli</a:t>
            </a:r>
          </a:p>
          <a:p>
            <a:r>
              <a:rPr lang="cs-CZ" dirty="0" smtClean="0"/>
              <a:t>- odsuzujeme za nepořádek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608709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title"/>
          </p:nvPr>
        </p:nvSpPr>
        <p:spPr>
          <a:xfrm>
            <a:off x="1058090" y="3709072"/>
            <a:ext cx="10058400" cy="1450757"/>
          </a:xfrm>
        </p:spPr>
        <p:txBody>
          <a:bodyPr>
            <a:normAutofit fontScale="90000"/>
          </a:bodyPr>
          <a:lstStyle/>
          <a:p>
            <a:pPr algn="ctr"/>
            <a:r>
              <a:rPr lang="cs-CZ" b="1" dirty="0" smtClean="0">
                <a:solidFill>
                  <a:schemeClr val="accent1">
                    <a:lumMod val="75000"/>
                  </a:schemeClr>
                </a:solidFill>
              </a:rPr>
              <a:t>Podpora a využití dimenzí osobnosti dítěte ve výchově a vzdělávání (v intervenci)</a:t>
            </a:r>
            <a:br>
              <a:rPr lang="cs-CZ" b="1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cs-CZ" b="1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cs-CZ" b="1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cs-CZ" sz="4000" b="1" dirty="0" smtClean="0">
                <a:solidFill>
                  <a:schemeClr val="accent1">
                    <a:lumMod val="75000"/>
                  </a:schemeClr>
                </a:solidFill>
              </a:rPr>
              <a:t>Strategie, metody, techniky, řízení třídy a učení žáků dle dimenzí</a:t>
            </a:r>
            <a:endParaRPr lang="cs-CZ" sz="4000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err="1" smtClean="0"/>
              <a:t>Extraverze</a:t>
            </a:r>
            <a:r>
              <a:rPr lang="cs-CZ" b="1" dirty="0" smtClean="0"/>
              <a:t> x introverze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Jak žáci získávají energii k učení?</a:t>
            </a:r>
            <a:endParaRPr lang="cs-CZ" dirty="0"/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91420937"/>
              </p:ext>
            </p:extLst>
          </p:nvPr>
        </p:nvGraphicFramePr>
        <p:xfrm>
          <a:off x="1096963" y="1846263"/>
          <a:ext cx="10058400" cy="4302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29200"/>
                <a:gridCol w="5029200"/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Extravertní</a:t>
                      </a:r>
                      <a:r>
                        <a:rPr lang="cs-CZ" baseline="0" dirty="0" smtClean="0"/>
                        <a:t> žáci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Introvertní</a:t>
                      </a:r>
                      <a:r>
                        <a:rPr lang="cs-CZ" baseline="0" dirty="0" smtClean="0"/>
                        <a:t> žáci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cs-CZ" dirty="0" smtClean="0"/>
                        <a:t>Mluví hlasitěji a</a:t>
                      </a:r>
                      <a:r>
                        <a:rPr lang="cs-CZ" baseline="0" dirty="0" smtClean="0"/>
                        <a:t> pohybují se více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cs-CZ" baseline="0" dirty="0" smtClean="0"/>
                        <a:t>Zapomínají své odpovědi již ve chvíli, kdy se přihlásí, potřebují myslet tím, že mluví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cs-CZ" baseline="0" dirty="0" smtClean="0"/>
                        <a:t>Pracují efektivněji, pokud jim dovolíte si při práci potichu povídat nebo pracovat ve skupině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cs-CZ" baseline="0" dirty="0" smtClean="0"/>
                        <a:t>Ve svém volném čase preferují různé činnosti před četbou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cs-CZ" baseline="0" dirty="0" smtClean="0"/>
                        <a:t>Říkají ihned (reakce, pocity, myšlenky), co si myslí nebo co jim právě probíhá </a:t>
                      </a:r>
                      <a:r>
                        <a:rPr lang="cs-CZ" baseline="0" dirty="0" smtClean="0"/>
                        <a:t>hlavou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cs-CZ" baseline="0" dirty="0" smtClean="0"/>
                        <a:t>Raději hned zkoušejí, jak věci dělat, než by si přečetli co a jak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cs-CZ" baseline="0" dirty="0" smtClean="0"/>
                        <a:t>Nevadí jim přerušování jejich práce</a:t>
                      </a:r>
                      <a:endParaRPr lang="cs-CZ" baseline="0" dirty="0" smtClean="0"/>
                    </a:p>
                    <a:p>
                      <a:pPr>
                        <a:buFont typeface="Arial" pitchFamily="34" charset="0"/>
                        <a:buChar char="•"/>
                      </a:pP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dirty="0" smtClean="0"/>
                        <a:t>Jsou pomalejší v reakci na otázky při skupinových</a:t>
                      </a:r>
                      <a:r>
                        <a:rPr lang="cs-CZ" baseline="0" dirty="0" smtClean="0"/>
                        <a:t> diskusích (pokud téma neznají dopředu)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baseline="0" dirty="0" smtClean="0"/>
                        <a:t>Preferují čtení a psaná před diskusemi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baseline="0" dirty="0" smtClean="0"/>
                        <a:t>Dávají přednost samostatné práci nebo spolupráci s partnerem, kterého si mohli sami vybrat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baseline="0" dirty="0" smtClean="0"/>
                        <a:t>Po položení otázky, i když jde jen o komunikaci s učitelem či spolužákem, potřebují delší dobu přemýšlet, než odpoví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baseline="0" dirty="0" smtClean="0"/>
                        <a:t>Vnitřní reakce, pocity, myšlenky nesdělují, dokud se na ně nezeptáme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baseline="0" dirty="0" smtClean="0"/>
                        <a:t>Raději získávají informace o tom, co by se mělo dělat, než by činnosti zkoušeli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baseline="0" dirty="0" smtClean="0"/>
                        <a:t>Vadí jim přerušování činností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E x </a:t>
            </a:r>
            <a:r>
              <a:rPr lang="cs-CZ" b="1" dirty="0" smtClean="0"/>
              <a:t>I</a:t>
            </a:r>
            <a:br>
              <a:rPr lang="cs-CZ" b="1" dirty="0" smtClean="0"/>
            </a:br>
            <a:r>
              <a:rPr lang="cs-CZ" b="1" dirty="0" smtClean="0"/>
              <a:t>Co potřebují ve škole? </a:t>
            </a:r>
            <a:endParaRPr lang="cs-CZ" b="1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82910716"/>
              </p:ext>
            </p:extLst>
          </p:nvPr>
        </p:nvGraphicFramePr>
        <p:xfrm>
          <a:off x="1096963" y="1846263"/>
          <a:ext cx="10058400" cy="2656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29200"/>
                <a:gridCol w="5029200"/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Extravertně</a:t>
                      </a:r>
                      <a:r>
                        <a:rPr lang="cs-CZ" baseline="0" dirty="0" smtClean="0"/>
                        <a:t> zaměřené děti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Introvertně</a:t>
                      </a:r>
                      <a:r>
                        <a:rPr lang="cs-CZ" baseline="0" dirty="0" smtClean="0"/>
                        <a:t> zaměřené děti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- potichu si pro sebe povídat</a:t>
                      </a:r>
                    </a:p>
                    <a:p>
                      <a:r>
                        <a:rPr lang="cs-CZ" dirty="0" smtClean="0"/>
                        <a:t>- rychle reagovat</a:t>
                      </a:r>
                    </a:p>
                    <a:p>
                      <a:r>
                        <a:rPr lang="cs-CZ" dirty="0" smtClean="0"/>
                        <a:t>- experiment</a:t>
                      </a:r>
                    </a:p>
                    <a:p>
                      <a:endParaRPr lang="cs-CZ" dirty="0" smtClean="0"/>
                    </a:p>
                    <a:p>
                      <a:r>
                        <a:rPr lang="cs-CZ" dirty="0" smtClean="0"/>
                        <a:t>- stanovit jasný časový limit</a:t>
                      </a:r>
                    </a:p>
                    <a:p>
                      <a:r>
                        <a:rPr lang="cs-CZ" dirty="0" smtClean="0"/>
                        <a:t>- červená/zelená karta</a:t>
                      </a:r>
                    </a:p>
                    <a:p>
                      <a:r>
                        <a:rPr lang="cs-CZ" dirty="0" smtClean="0"/>
                        <a:t>- úkoly v průběhu poslechu</a:t>
                      </a:r>
                    </a:p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- preferují čtení a psaní před diskuzí</a:t>
                      </a:r>
                    </a:p>
                    <a:p>
                      <a:r>
                        <a:rPr lang="cs-CZ" dirty="0" smtClean="0"/>
                        <a:t>- spíše samostatná práce</a:t>
                      </a:r>
                    </a:p>
                    <a:p>
                      <a:r>
                        <a:rPr lang="cs-CZ" dirty="0" smtClean="0"/>
                        <a:t>- čas na přemýšlení</a:t>
                      </a:r>
                    </a:p>
                    <a:p>
                      <a:r>
                        <a:rPr lang="cs-CZ" dirty="0" smtClean="0"/>
                        <a:t>- vadí jim přerušení činnosti</a:t>
                      </a:r>
                    </a:p>
                    <a:p>
                      <a:endParaRPr lang="cs-CZ" dirty="0" smtClean="0"/>
                    </a:p>
                    <a:p>
                      <a:r>
                        <a:rPr lang="cs-CZ" dirty="0" smtClean="0"/>
                        <a:t>- pozorování, práce v laboratoři</a:t>
                      </a:r>
                    </a:p>
                    <a:p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633146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Extravertně zaměření žáci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97280" y="1845734"/>
            <a:ext cx="10149840" cy="4372186"/>
          </a:xfrm>
        </p:spPr>
        <p:txBody>
          <a:bodyPr>
            <a:normAutofit fontScale="92500" lnSpcReduction="10000"/>
          </a:bodyPr>
          <a:lstStyle/>
          <a:p>
            <a:r>
              <a:rPr lang="cs-CZ" b="1" dirty="0" smtClean="0"/>
              <a:t>1. Potíže s nasloucháním – co s tím?</a:t>
            </a:r>
          </a:p>
          <a:p>
            <a:pPr lvl="1">
              <a:buFont typeface="Arial" pitchFamily="34" charset="0"/>
              <a:buChar char="•"/>
            </a:pPr>
            <a:r>
              <a:rPr lang="cs-CZ" b="1" dirty="0" smtClean="0">
                <a:solidFill>
                  <a:schemeClr val="accent1">
                    <a:lumMod val="75000"/>
                  </a:schemeClr>
                </a:solidFill>
              </a:rPr>
              <a:t>Jasný časový limit pro pouhý poslech  </a:t>
            </a:r>
            <a:r>
              <a:rPr lang="cs-CZ" dirty="0" smtClean="0"/>
              <a:t>(informovat dopředu o délce)</a:t>
            </a:r>
          </a:p>
          <a:p>
            <a:pPr lvl="1">
              <a:buFont typeface="Arial" pitchFamily="34" charset="0"/>
              <a:buChar char="•"/>
            </a:pPr>
            <a:r>
              <a:rPr lang="cs-CZ" b="1" dirty="0" smtClean="0">
                <a:solidFill>
                  <a:schemeClr val="accent1">
                    <a:lumMod val="75000"/>
                  </a:schemeClr>
                </a:solidFill>
              </a:rPr>
              <a:t>Červené / zelené karty </a:t>
            </a:r>
            <a:r>
              <a:rPr lang="cs-CZ" dirty="0" smtClean="0"/>
              <a:t>(čas pro poslech / mluvení + informace o délce)</a:t>
            </a:r>
          </a:p>
          <a:p>
            <a:pPr lvl="1">
              <a:buFont typeface="Arial" pitchFamily="34" charset="0"/>
              <a:buChar char="•"/>
            </a:pPr>
            <a:r>
              <a:rPr lang="cs-CZ" b="1" dirty="0" smtClean="0">
                <a:solidFill>
                  <a:schemeClr val="accent1">
                    <a:lumMod val="75000"/>
                  </a:schemeClr>
                </a:solidFill>
              </a:rPr>
              <a:t>Konkrétní úkoly v průběhu poslechu </a:t>
            </a:r>
            <a:r>
              <a:rPr lang="cs-CZ" dirty="0" smtClean="0"/>
              <a:t>(klíčová slova, tabulka, pracovní list, T-graf)</a:t>
            </a:r>
          </a:p>
          <a:p>
            <a:pPr lvl="1">
              <a:buNone/>
            </a:pPr>
            <a:endParaRPr lang="cs-CZ" b="1" dirty="0" smtClean="0"/>
          </a:p>
          <a:p>
            <a:pPr lvl="1">
              <a:buNone/>
            </a:pPr>
            <a:r>
              <a:rPr lang="cs-CZ" b="1" dirty="0" smtClean="0"/>
              <a:t>2.</a:t>
            </a:r>
            <a:r>
              <a:rPr lang="cs-CZ" dirty="0" smtClean="0"/>
              <a:t> </a:t>
            </a:r>
            <a:r>
              <a:rPr lang="cs-CZ" b="1" dirty="0" smtClean="0"/>
              <a:t>Skákání do řeči, přerušování druhých – co s tím? </a:t>
            </a:r>
            <a:r>
              <a:rPr lang="cs-CZ" dirty="0" smtClean="0"/>
              <a:t>(„Já jsem to zapomněl“)</a:t>
            </a:r>
          </a:p>
          <a:p>
            <a:pPr lvl="1"/>
            <a:r>
              <a:rPr lang="cs-CZ" b="1" dirty="0" smtClean="0">
                <a:solidFill>
                  <a:schemeClr val="accent1">
                    <a:lumMod val="75000"/>
                  </a:schemeClr>
                </a:solidFill>
              </a:rPr>
              <a:t>Napiš si to! Udělej značku! Nakresli to! </a:t>
            </a:r>
            <a:r>
              <a:rPr lang="cs-CZ" dirty="0" smtClean="0"/>
              <a:t>(jak udržet myšlenku ve vědomí)</a:t>
            </a:r>
          </a:p>
          <a:p>
            <a:pPr lvl="1"/>
            <a:r>
              <a:rPr lang="cs-CZ" b="1" dirty="0" smtClean="0">
                <a:solidFill>
                  <a:schemeClr val="accent1">
                    <a:lumMod val="75000"/>
                  </a:schemeClr>
                </a:solidFill>
              </a:rPr>
              <a:t>Červená/zelená karta </a:t>
            </a:r>
            <a:r>
              <a:rPr lang="cs-CZ" dirty="0" smtClean="0"/>
              <a:t>(hotový úkol, rozumím tomu-nepotřebuji pomoc / prosím pomoc)</a:t>
            </a:r>
          </a:p>
          <a:p>
            <a:pPr lvl="1"/>
            <a:r>
              <a:rPr lang="cs-CZ" b="1" dirty="0" smtClean="0">
                <a:solidFill>
                  <a:schemeClr val="accent1">
                    <a:lumMod val="75000"/>
                  </a:schemeClr>
                </a:solidFill>
              </a:rPr>
              <a:t>Odpovědní karty </a:t>
            </a:r>
            <a:r>
              <a:rPr lang="cs-CZ" dirty="0" smtClean="0"/>
              <a:t>(pravda/lež, ano/ne, …)</a:t>
            </a:r>
          </a:p>
          <a:p>
            <a:pPr marL="91440" lvl="1" indent="-91440">
              <a:spcBef>
                <a:spcPts val="1200"/>
              </a:spcBef>
              <a:spcAft>
                <a:spcPts val="200"/>
              </a:spcAft>
              <a:buSzPct val="100000"/>
              <a:buFont typeface="Calibri" panose="020F0502020204030204" pitchFamily="34" charset="0"/>
              <a:buChar char=" "/>
            </a:pPr>
            <a:r>
              <a:rPr lang="cs-CZ" b="1" dirty="0" smtClean="0"/>
              <a:t>3. Jak efektivně využít aktivity?</a:t>
            </a:r>
          </a:p>
          <a:p>
            <a:pPr marL="274320" lvl="2" indent="-91440">
              <a:spcBef>
                <a:spcPts val="1200"/>
              </a:spcBef>
              <a:spcAft>
                <a:spcPts val="200"/>
              </a:spcAft>
              <a:buSzPct val="100000"/>
            </a:pPr>
            <a:r>
              <a:rPr lang="cs-CZ" sz="1800" b="1" dirty="0" smtClean="0">
                <a:solidFill>
                  <a:schemeClr val="accent1">
                    <a:lumMod val="75000"/>
                  </a:schemeClr>
                </a:solidFill>
              </a:rPr>
              <a:t>Úlohy v přihrádkách</a:t>
            </a:r>
          </a:p>
          <a:p>
            <a:pPr marL="91440" lvl="1" indent="-91440">
              <a:spcBef>
                <a:spcPts val="1200"/>
              </a:spcBef>
              <a:spcAft>
                <a:spcPts val="200"/>
              </a:spcAft>
              <a:buSzPct val="100000"/>
              <a:buFont typeface="Calibri" panose="020F0502020204030204" pitchFamily="34" charset="0"/>
              <a:buChar char=" "/>
            </a:pPr>
            <a:r>
              <a:rPr lang="cs-CZ" b="1" dirty="0" smtClean="0"/>
              <a:t>4. Co vyhovuje E?</a:t>
            </a:r>
          </a:p>
          <a:p>
            <a:pPr marL="274320" lvl="2" indent="-91440">
              <a:spcBef>
                <a:spcPts val="1200"/>
              </a:spcBef>
              <a:spcAft>
                <a:spcPts val="200"/>
              </a:spcAft>
              <a:buSzPct val="100000"/>
            </a:pPr>
            <a:r>
              <a:rPr lang="cs-CZ" sz="1800" b="1" dirty="0" smtClean="0">
                <a:solidFill>
                  <a:schemeClr val="accent1">
                    <a:lumMod val="75000"/>
                  </a:schemeClr>
                </a:solidFill>
              </a:rPr>
              <a:t>Učení v interakci, zpětná vazba, diskuse (myslet nahlas), hraní rolí, dramatizace, ústní projev</a:t>
            </a:r>
            <a:r>
              <a:rPr lang="cs-CZ" sz="1800" b="1" dirty="0" smtClean="0"/>
              <a:t> (</a:t>
            </a:r>
            <a:r>
              <a:rPr lang="cs-CZ" sz="1800" dirty="0" smtClean="0"/>
              <a:t>zkoušení, opakování)</a:t>
            </a:r>
            <a:endParaRPr lang="cs-CZ" sz="1800" b="1" dirty="0" smtClean="0"/>
          </a:p>
          <a:p>
            <a:endParaRPr lang="cs-CZ" dirty="0" smtClean="0"/>
          </a:p>
          <a:p>
            <a:pPr lvl="1"/>
            <a:endParaRPr lang="cs-CZ" dirty="0" smtClean="0"/>
          </a:p>
          <a:p>
            <a:pPr lvl="1">
              <a:buNone/>
            </a:pPr>
            <a:endParaRPr lang="cs-CZ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Introvertně zaměření žáci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49808" lvl="1" indent="-457200">
              <a:buFont typeface="+mj-lt"/>
              <a:buAutoNum type="arabicPeriod"/>
            </a:pPr>
            <a:r>
              <a:rPr lang="cs-CZ" b="1" dirty="0" smtClean="0"/>
              <a:t>Potřebují si úkol promyslet</a:t>
            </a:r>
          </a:p>
          <a:p>
            <a:pPr marL="749808" lvl="1" indent="-457200">
              <a:buFont typeface="Arial" pitchFamily="34" charset="0"/>
              <a:buChar char="•"/>
            </a:pPr>
            <a:r>
              <a:rPr lang="cs-CZ" b="1" dirty="0" smtClean="0">
                <a:solidFill>
                  <a:schemeClr val="accent1">
                    <a:lumMod val="75000"/>
                  </a:schemeClr>
                </a:solidFill>
              </a:rPr>
              <a:t>Zapiš si své nápady – sdílej ve dvojici – prezentuj</a:t>
            </a:r>
          </a:p>
          <a:p>
            <a:pPr marL="749808" lvl="1" indent="-457200">
              <a:buFont typeface="Arial" pitchFamily="34" charset="0"/>
              <a:buChar char="•"/>
            </a:pPr>
            <a:endParaRPr lang="cs-CZ" dirty="0" smtClean="0"/>
          </a:p>
          <a:p>
            <a:pPr marL="749808" lvl="1" indent="-457200">
              <a:buAutoNum type="arabicPeriod" startAt="2"/>
            </a:pPr>
            <a:r>
              <a:rPr lang="cs-CZ" b="1" dirty="0" smtClean="0">
                <a:solidFill>
                  <a:schemeClr val="accent1">
                    <a:lumMod val="75000"/>
                  </a:schemeClr>
                </a:solidFill>
              </a:rPr>
              <a:t>Práce s vlastními myšlenkami </a:t>
            </a:r>
          </a:p>
          <a:p>
            <a:pPr marL="749808" lvl="1" indent="-457200"/>
            <a:r>
              <a:rPr lang="cs-CZ" dirty="0" smtClean="0"/>
              <a:t>Laboratoře</a:t>
            </a:r>
          </a:p>
          <a:p>
            <a:pPr marL="749808" lvl="1" indent="-457200"/>
            <a:r>
              <a:rPr lang="cs-CZ" dirty="0" smtClean="0"/>
              <a:t>Čtení, psaní</a:t>
            </a:r>
          </a:p>
          <a:p>
            <a:pPr marL="749808" lvl="1" indent="-457200"/>
            <a:r>
              <a:rPr lang="cs-CZ" dirty="0" smtClean="0"/>
              <a:t>Naslouchání</a:t>
            </a:r>
          </a:p>
          <a:p>
            <a:pPr marL="749808" lvl="1" indent="-457200"/>
            <a:r>
              <a:rPr lang="cs-CZ" dirty="0" smtClean="0"/>
              <a:t>Sdílení s někým, komu důvěřují</a:t>
            </a:r>
          </a:p>
          <a:p>
            <a:pPr marL="749808" lvl="1" indent="-457200"/>
            <a:r>
              <a:rPr lang="cs-CZ" b="1" dirty="0" smtClean="0">
                <a:solidFill>
                  <a:schemeClr val="accent1">
                    <a:lumMod val="75000"/>
                  </a:schemeClr>
                </a:solidFill>
              </a:rPr>
              <a:t>Písemný projev – zkoušení, opakování</a:t>
            </a:r>
          </a:p>
          <a:p>
            <a:pPr marL="457200" indent="-457200"/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cs-CZ" b="1" dirty="0" smtClean="0">
                <a:solidFill>
                  <a:schemeClr val="accent1">
                    <a:lumMod val="75000"/>
                  </a:schemeClr>
                </a:solidFill>
              </a:rPr>
              <a:t>Poznatková stanoviště</a:t>
            </a:r>
          </a:p>
          <a:p>
            <a:pPr marL="749808" lvl="1" indent="-457200"/>
            <a:r>
              <a:rPr lang="cs-CZ" dirty="0" smtClean="0"/>
              <a:t>Diferenciace</a:t>
            </a:r>
          </a:p>
          <a:p>
            <a:pPr marL="749808" lvl="1" indent="-457200"/>
            <a:r>
              <a:rPr lang="cs-CZ" dirty="0" smtClean="0"/>
              <a:t>Respektují učební styly, jednotlivé dimenze</a:t>
            </a:r>
          </a:p>
          <a:p>
            <a:pPr marL="749808" lvl="1" indent="-457200"/>
            <a:r>
              <a:rPr lang="cs-CZ" dirty="0" smtClean="0"/>
              <a:t>…</a:t>
            </a:r>
          </a:p>
          <a:p>
            <a:pPr marL="457200" indent="-457200">
              <a:buFont typeface="+mj-lt"/>
              <a:buAutoNum type="arabicPeriod"/>
            </a:pPr>
            <a:r>
              <a:rPr lang="cs-CZ" b="1" dirty="0" smtClean="0">
                <a:solidFill>
                  <a:schemeClr val="accent1">
                    <a:lumMod val="75000"/>
                  </a:schemeClr>
                </a:solidFill>
              </a:rPr>
              <a:t>Skupinová práce</a:t>
            </a:r>
          </a:p>
          <a:p>
            <a:pPr marL="749808" lvl="1" indent="-457200"/>
            <a:r>
              <a:rPr lang="cs-CZ" dirty="0" smtClean="0"/>
              <a:t>E x I</a:t>
            </a:r>
          </a:p>
          <a:p>
            <a:pPr marL="749808" lvl="1" indent="-457200"/>
            <a:r>
              <a:rPr lang="cs-CZ" dirty="0" smtClean="0"/>
              <a:t>Začínat ve dvojicích (jasné zadání, část úkolu samostatně)</a:t>
            </a:r>
          </a:p>
          <a:p>
            <a:pPr marL="749808" lvl="1" indent="-457200"/>
            <a:r>
              <a:rPr lang="cs-CZ" b="1" dirty="0" smtClean="0">
                <a:solidFill>
                  <a:schemeClr val="accent1">
                    <a:lumMod val="75000"/>
                  </a:schemeClr>
                </a:solidFill>
              </a:rPr>
              <a:t>Konverzační vstupenky</a:t>
            </a:r>
          </a:p>
          <a:p>
            <a:pPr marL="749808" lvl="1" indent="-457200"/>
            <a:r>
              <a:rPr lang="cs-CZ" b="1" dirty="0" smtClean="0">
                <a:solidFill>
                  <a:schemeClr val="accent1">
                    <a:lumMod val="75000"/>
                  </a:schemeClr>
                </a:solidFill>
              </a:rPr>
              <a:t>Skupinové záznamy </a:t>
            </a:r>
            <a:r>
              <a:rPr lang="cs-CZ" dirty="0" smtClean="0"/>
              <a:t>(sledování postupu, potíže v komunikaci – podpora uč.)</a:t>
            </a:r>
          </a:p>
          <a:p>
            <a:pPr marL="749808" lvl="1" indent="-457200"/>
            <a:r>
              <a:rPr lang="cs-CZ" b="1" dirty="0" smtClean="0">
                <a:solidFill>
                  <a:schemeClr val="accent1">
                    <a:lumMod val="75000"/>
                  </a:schemeClr>
                </a:solidFill>
              </a:rPr>
              <a:t>Závěrečné hodnocení práce </a:t>
            </a:r>
            <a:r>
              <a:rPr lang="cs-CZ" dirty="0" smtClean="0"/>
              <a:t>(záznamník, nedokončené věty - jak dobře se spolupracovali, naslouchali, podíleli a jaký to mělo vliv na kvalitu práce) </a:t>
            </a:r>
            <a:r>
              <a:rPr lang="cs-CZ" b="1" dirty="0" smtClean="0">
                <a:solidFill>
                  <a:schemeClr val="accent1">
                    <a:lumMod val="75000"/>
                  </a:schemeClr>
                </a:solidFill>
              </a:rPr>
              <a:t>i sebehodnocení</a:t>
            </a:r>
          </a:p>
          <a:p>
            <a:pPr marL="749808" lvl="1" indent="-457200"/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/>
              <a:t>Smysly a intuice</a:t>
            </a:r>
            <a:br>
              <a:rPr lang="cs-CZ" b="1" dirty="0" smtClean="0"/>
            </a:br>
            <a:r>
              <a:rPr lang="cs-CZ" b="1" dirty="0" smtClean="0"/>
              <a:t>Jaké informace žáci nejdříve přijímají?</a:t>
            </a:r>
            <a:endParaRPr lang="cs-CZ" b="1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76605319"/>
              </p:ext>
            </p:extLst>
          </p:nvPr>
        </p:nvGraphicFramePr>
        <p:xfrm>
          <a:off x="1096963" y="1846263"/>
          <a:ext cx="10058400" cy="347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29200"/>
                <a:gridCol w="5029200"/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Smysloví žáci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Intuitivní žáci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dirty="0" smtClean="0"/>
                        <a:t>Přerušují</a:t>
                      </a:r>
                      <a:r>
                        <a:rPr lang="cs-CZ" baseline="0" dirty="0" smtClean="0"/>
                        <a:t> učitele při zadávání instrukcí – ptají se na údaje, které by jim sdělil později, kdyby počkali, dožadují se hned upřesňujících informací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baseline="0" dirty="0" smtClean="0"/>
                        <a:t>Při řešení problémových úloh a projektových úloh nepřinášejí mnoho nápadů a návrhů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baseline="0" dirty="0" smtClean="0"/>
                        <a:t>Dožadují se dalších příkladů – nevyhovují jim nejasná očekávání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baseline="0" dirty="0" smtClean="0"/>
                        <a:t>Učí se lépe při praktických a názorných činnostech než z knih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baseline="0" dirty="0" smtClean="0"/>
                        <a:t>Kladou otázky typu: „ A toto se skutečně stalo?“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dirty="0" smtClean="0"/>
                        <a:t>Začínají obvykle</a:t>
                      </a:r>
                      <a:r>
                        <a:rPr lang="cs-CZ" baseline="0" dirty="0" smtClean="0"/>
                        <a:t> pracovat před tím, než učitel ukončí slovní instrukci k úkolu, nebo si nepřečtou zadání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baseline="0" dirty="0" smtClean="0"/>
                        <a:t>Přicházejí s tak neobvyklým a komplexním řešením problémových úloh a projektů, že je někdy není možné realizovat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baseline="0" dirty="0" smtClean="0"/>
                        <a:t>Dělají chyby z nepozornosti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baseline="0" dirty="0" smtClean="0"/>
                        <a:t>Ptají se, zda si mohou změnit zadání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baseline="0" dirty="0" smtClean="0"/>
                        <a:t>Užívají si, když mohou maximálně zapojit svou představivost a vymýšlet nerealistická řešení problémových úloh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/>
              <a:t>S x I</a:t>
            </a:r>
            <a:br>
              <a:rPr lang="cs-CZ" b="1" dirty="0" smtClean="0"/>
            </a:br>
            <a:r>
              <a:rPr lang="cs-CZ" b="1" dirty="0" smtClean="0"/>
              <a:t>Co potřebují ve škole?</a:t>
            </a:r>
            <a:endParaRPr lang="cs-CZ" b="1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65785235"/>
              </p:ext>
            </p:extLst>
          </p:nvPr>
        </p:nvGraphicFramePr>
        <p:xfrm>
          <a:off x="1096963" y="1846263"/>
          <a:ext cx="10058400" cy="1833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29200"/>
                <a:gridCol w="5029200"/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Smyslově zaměřené děti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Intuitivně zaměřené děti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- upřesňující informace</a:t>
                      </a:r>
                    </a:p>
                    <a:p>
                      <a:r>
                        <a:rPr lang="cs-CZ" dirty="0" smtClean="0"/>
                        <a:t>- nemají mnoho nových nápadů</a:t>
                      </a:r>
                    </a:p>
                    <a:p>
                      <a:r>
                        <a:rPr lang="cs-CZ" dirty="0" smtClean="0"/>
                        <a:t>- jasná pravidla</a:t>
                      </a:r>
                    </a:p>
                    <a:p>
                      <a:r>
                        <a:rPr lang="cs-CZ" dirty="0" smtClean="0"/>
                        <a:t>- praktické ukázky</a:t>
                      </a:r>
                    </a:p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- chyby z nepozornosti</a:t>
                      </a:r>
                    </a:p>
                    <a:p>
                      <a:r>
                        <a:rPr lang="cs-CZ" dirty="0" smtClean="0"/>
                        <a:t>- změna zadání</a:t>
                      </a:r>
                    </a:p>
                    <a:p>
                      <a:r>
                        <a:rPr lang="cs-CZ" dirty="0" smtClean="0"/>
                        <a:t>- představivost, nerealistická řešení problému</a:t>
                      </a:r>
                    </a:p>
                    <a:p>
                      <a:endParaRPr lang="cs-CZ" dirty="0" smtClean="0"/>
                    </a:p>
                    <a:p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225897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INTROVERTI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sz="1600" dirty="0" smtClean="0"/>
              <a:t> - čas na přemýšlení</a:t>
            </a:r>
          </a:p>
          <a:p>
            <a:r>
              <a:rPr lang="cs-CZ" sz="1600" dirty="0" smtClean="0"/>
              <a:t>- ve fázi přemýšlení i představa sdělení informace – myslí si, že už odpověděl</a:t>
            </a:r>
          </a:p>
          <a:p>
            <a:r>
              <a:rPr lang="cs-CZ" sz="1600" dirty="0" smtClean="0"/>
              <a:t>- čas o samotě</a:t>
            </a:r>
          </a:p>
          <a:p>
            <a:r>
              <a:rPr lang="cs-CZ" sz="1600" dirty="0" smtClean="0"/>
              <a:t>- iniciativa na druhých</a:t>
            </a:r>
          </a:p>
          <a:p>
            <a:r>
              <a:rPr lang="cs-CZ" sz="1600" dirty="0" smtClean="0"/>
              <a:t>- naslouchání (</a:t>
            </a:r>
            <a:r>
              <a:rPr lang="cs-CZ" sz="1600" dirty="0" err="1" smtClean="0"/>
              <a:t>neskáčí</a:t>
            </a:r>
            <a:r>
              <a:rPr lang="cs-CZ" sz="1600" dirty="0" smtClean="0"/>
              <a:t> do řeči)</a:t>
            </a:r>
          </a:p>
          <a:p>
            <a:r>
              <a:rPr lang="cs-CZ" sz="1600" dirty="0" smtClean="0"/>
              <a:t>- individuální činnosti</a:t>
            </a:r>
          </a:p>
          <a:p>
            <a:endParaRPr lang="cs-CZ" sz="1600" dirty="0" smtClean="0"/>
          </a:p>
          <a:p>
            <a:r>
              <a:rPr lang="cs-CZ" sz="1600" dirty="0" smtClean="0"/>
              <a:t>x </a:t>
            </a:r>
            <a:r>
              <a:rPr lang="cs-CZ" sz="1600" dirty="0" smtClean="0"/>
              <a:t>zaměňováno s </a:t>
            </a:r>
            <a:r>
              <a:rPr lang="cs-CZ" sz="1600" dirty="0" smtClean="0"/>
              <a:t>ostýchavostí</a:t>
            </a:r>
          </a:p>
          <a:p>
            <a:endParaRPr lang="cs-CZ" sz="1600" dirty="0" smtClean="0"/>
          </a:p>
          <a:p>
            <a:r>
              <a:rPr lang="cs-CZ" sz="1600" dirty="0" smtClean="0"/>
              <a:t>Energie </a:t>
            </a:r>
            <a:r>
              <a:rPr lang="cs-CZ" sz="1600" dirty="0" smtClean="0"/>
              <a:t>z vnitřního světa</a:t>
            </a: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30744862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509452" y="274320"/>
            <a:ext cx="10933612" cy="5878286"/>
          </a:xfrm>
        </p:spPr>
        <p:txBody>
          <a:bodyPr/>
          <a:lstStyle/>
          <a:p>
            <a:r>
              <a:rPr lang="cs-CZ" b="1" dirty="0" smtClean="0">
                <a:solidFill>
                  <a:schemeClr val="accent1">
                    <a:lumMod val="75000"/>
                  </a:schemeClr>
                </a:solidFill>
              </a:rPr>
              <a:t>Smysloví žáci</a:t>
            </a:r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Začínat od toho, co je jim blízké (ze zkušenosti) k novému a neznámému</a:t>
            </a:r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Konkrétní příklady (kresby, modely,…)</a:t>
            </a:r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Možnost být aktivní při učení</a:t>
            </a:r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Propojení s praktickým využitím, realitou</a:t>
            </a:r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Praktická cvičení, pomůcky, audiovizuální podklady, exkurze, …</a:t>
            </a:r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Konkrétní zadání, krátkodobé úlohy, konkrétní požadavky</a:t>
            </a:r>
          </a:p>
          <a:p>
            <a:pPr lvl="1">
              <a:buNone/>
            </a:pPr>
            <a:endParaRPr lang="cs-CZ" dirty="0" smtClean="0"/>
          </a:p>
          <a:p>
            <a:pPr lvl="1">
              <a:buNone/>
            </a:pPr>
            <a:r>
              <a:rPr lang="cs-CZ" b="1" dirty="0" smtClean="0">
                <a:solidFill>
                  <a:schemeClr val="accent1">
                    <a:lumMod val="75000"/>
                  </a:schemeClr>
                </a:solidFill>
              </a:rPr>
              <a:t>Intuitivní žáci</a:t>
            </a:r>
          </a:p>
          <a:p>
            <a:pPr lvl="1"/>
            <a:r>
              <a:rPr lang="cs-CZ" dirty="0" smtClean="0"/>
              <a:t>Nové, zajímavé, spletité úkoly</a:t>
            </a:r>
          </a:p>
          <a:p>
            <a:pPr lvl="1"/>
            <a:r>
              <a:rPr lang="cs-CZ" dirty="0" smtClean="0"/>
              <a:t>„Výzvy“</a:t>
            </a:r>
          </a:p>
          <a:p>
            <a:pPr lvl="1"/>
            <a:r>
              <a:rPr lang="cs-CZ" dirty="0" smtClean="0"/>
              <a:t>Širší zadání, problémové a komplexní úkoly, tvořivé hledání řešení</a:t>
            </a:r>
          </a:p>
          <a:p>
            <a:pPr lvl="1"/>
            <a:r>
              <a:rPr lang="cs-CZ" dirty="0" smtClean="0"/>
              <a:t>Možnost volby – rozšiřující úkoly	</a:t>
            </a:r>
          </a:p>
          <a:p>
            <a:pPr lvl="1"/>
            <a:endParaRPr lang="cs-CZ" dirty="0" smtClean="0"/>
          </a:p>
          <a:p>
            <a:pPr lvl="1">
              <a:buNone/>
            </a:pPr>
            <a:r>
              <a:rPr lang="cs-CZ" b="1" dirty="0" smtClean="0"/>
              <a:t>Co</a:t>
            </a:r>
            <a:r>
              <a:rPr lang="cs-CZ" dirty="0" smtClean="0"/>
              <a:t> </a:t>
            </a:r>
            <a:r>
              <a:rPr lang="cs-CZ" b="1" dirty="0" smtClean="0"/>
              <a:t>můžeme využít při zadávání úkolů?</a:t>
            </a:r>
          </a:p>
          <a:p>
            <a:pPr lvl="1"/>
            <a:r>
              <a:rPr lang="cs-CZ" b="1" dirty="0" smtClean="0">
                <a:solidFill>
                  <a:schemeClr val="accent1">
                    <a:lumMod val="75000"/>
                  </a:schemeClr>
                </a:solidFill>
              </a:rPr>
              <a:t>„Odpovídač</a:t>
            </a:r>
            <a:r>
              <a:rPr lang="cs-CZ" b="1" dirty="0" smtClean="0">
                <a:solidFill>
                  <a:schemeClr val="accent1">
                    <a:lumMod val="75000"/>
                  </a:schemeClr>
                </a:solidFill>
              </a:rPr>
              <a:t>“</a:t>
            </a:r>
          </a:p>
          <a:p>
            <a:pPr lvl="1"/>
            <a:r>
              <a:rPr lang="cs-CZ" b="1" dirty="0" smtClean="0">
                <a:solidFill>
                  <a:schemeClr val="accent1">
                    <a:lumMod val="75000"/>
                  </a:schemeClr>
                </a:solidFill>
              </a:rPr>
              <a:t>Sepsání kritérií k </a:t>
            </a:r>
            <a:r>
              <a:rPr lang="cs-CZ" b="1" dirty="0" smtClean="0">
                <a:solidFill>
                  <a:schemeClr val="accent1">
                    <a:lumMod val="75000"/>
                  </a:schemeClr>
                </a:solidFill>
              </a:rPr>
              <a:t>zadání </a:t>
            </a:r>
            <a:r>
              <a:rPr lang="cs-CZ" b="1" dirty="0" smtClean="0">
                <a:solidFill>
                  <a:schemeClr val="accent1">
                    <a:lumMod val="75000"/>
                  </a:schemeClr>
                </a:solidFill>
              </a:rPr>
              <a:t>úkolů</a:t>
            </a:r>
            <a:endParaRPr lang="cs-CZ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lvl="1">
              <a:buNone/>
            </a:pPr>
            <a:endParaRPr lang="cs-CZ" dirty="0" smtClean="0"/>
          </a:p>
          <a:p>
            <a:pPr lvl="1"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/>
              <a:t>Myšlení a cítění</a:t>
            </a:r>
            <a:br>
              <a:rPr lang="cs-CZ" b="1" dirty="0" smtClean="0"/>
            </a:br>
            <a:r>
              <a:rPr lang="cs-CZ" b="1" dirty="0" smtClean="0"/>
              <a:t>Jak se žáci rozhodují?</a:t>
            </a:r>
            <a:endParaRPr lang="cs-CZ" b="1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61110546"/>
              </p:ext>
            </p:extLst>
          </p:nvPr>
        </p:nvGraphicFramePr>
        <p:xfrm>
          <a:off x="1096963" y="1846263"/>
          <a:ext cx="10058400" cy="4028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29200"/>
                <a:gridCol w="5029200"/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Žáci</a:t>
                      </a:r>
                      <a:r>
                        <a:rPr lang="cs-CZ" baseline="0" dirty="0" smtClean="0"/>
                        <a:t> s převahou myšlení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Žáci s převahou cítění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dirty="0" smtClean="0"/>
                        <a:t>Rádi kritizují a hledají nedostatky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dirty="0" smtClean="0"/>
                        <a:t>S oblibou se ujímají úkolů, které je třeba akutně řešit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dirty="0" smtClean="0"/>
                        <a:t>Úkoly vzdávají</a:t>
                      </a:r>
                      <a:r>
                        <a:rPr lang="cs-CZ" baseline="0" dirty="0" smtClean="0"/>
                        <a:t> </a:t>
                      </a:r>
                      <a:r>
                        <a:rPr lang="cs-CZ" dirty="0" smtClean="0"/>
                        <a:t>ve chvíli, kdy se domnívají, že nemohou splnit s úspěchem, potřebují se cítit kompetentně,</a:t>
                      </a:r>
                      <a:r>
                        <a:rPr lang="cs-CZ" baseline="0" dirty="0" smtClean="0"/>
                        <a:t> nechtějí riskovat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baseline="0" dirty="0" smtClean="0"/>
                        <a:t>Jeví se jako kdyby chtěli mít vždy poslední slovo, rádi debatují s autoritou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baseline="0" dirty="0" smtClean="0"/>
                        <a:t>Mohou jim být nepříjemné projevy náklonnosti a sympatií</a:t>
                      </a:r>
                      <a:endParaRPr lang="cs-CZ" dirty="0" smtClean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dirty="0" smtClean="0"/>
                        <a:t>Jsou viditelně zneklidnění a rozrušení smutnými příběhy nebo projevy</a:t>
                      </a:r>
                      <a:r>
                        <a:rPr lang="cs-CZ" baseline="0" dirty="0" smtClean="0"/>
                        <a:t> nehezkého chování mezi žáky ve třídě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baseline="0" dirty="0" smtClean="0"/>
                        <a:t>Vyhledávají slabší a utlačované a věnují se jim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baseline="0" dirty="0" smtClean="0"/>
                        <a:t>Ve chvílích, kdy se jim zdá, že učitel je nemá rád, úkoly vzdávají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baseline="0" dirty="0" smtClean="0"/>
                        <a:t>Neustále vyhledávají zpětnou vazbu a povzbuzení a ujišťují se, zda dostatečně vyhověli požadavkům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baseline="0" dirty="0" smtClean="0"/>
                        <a:t>Lépe se učí v případech, kdy se úkoly vztahují k potřebám lidí, k jejich životním situacím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baseline="0" dirty="0" smtClean="0"/>
                        <a:t>Jakoukoliv kritiku mohou vnímat jako důkaz, že je nikdo nemá rád</a:t>
                      </a:r>
                      <a:endParaRPr lang="cs-CZ" dirty="0" smtClean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83859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/>
              <a:t>M x C</a:t>
            </a:r>
            <a:br>
              <a:rPr lang="cs-CZ" b="1" dirty="0" smtClean="0"/>
            </a:br>
            <a:r>
              <a:rPr lang="cs-CZ" b="1" dirty="0" smtClean="0"/>
              <a:t>Co potřebují ve škole?</a:t>
            </a:r>
            <a:endParaRPr lang="cs-CZ" b="1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47207383"/>
              </p:ext>
            </p:extLst>
          </p:nvPr>
        </p:nvGraphicFramePr>
        <p:xfrm>
          <a:off x="1096963" y="1846263"/>
          <a:ext cx="10058400" cy="2108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29200"/>
                <a:gridCol w="5029200"/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Děti s převahou myšlení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Děti s převahou cítění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- hledají nedostatky</a:t>
                      </a:r>
                    </a:p>
                    <a:p>
                      <a:r>
                        <a:rPr lang="cs-CZ" dirty="0" smtClean="0"/>
                        <a:t>- řeší akutní problémy</a:t>
                      </a:r>
                    </a:p>
                    <a:p>
                      <a:r>
                        <a:rPr lang="cs-CZ" dirty="0" smtClean="0"/>
                        <a:t>- nechtějí riskovat</a:t>
                      </a:r>
                    </a:p>
                    <a:p>
                      <a:r>
                        <a:rPr lang="cs-CZ" dirty="0" smtClean="0"/>
                        <a:t>- debatují s autoritou</a:t>
                      </a:r>
                    </a:p>
                    <a:p>
                      <a:endParaRPr lang="cs-CZ" dirty="0" smtClean="0"/>
                    </a:p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- věnují se slabším</a:t>
                      </a:r>
                    </a:p>
                    <a:p>
                      <a:r>
                        <a:rPr lang="cs-CZ" dirty="0" smtClean="0"/>
                        <a:t>- vzdávají úkol, pokud nemají kladný ohlas od učitele</a:t>
                      </a:r>
                    </a:p>
                    <a:p>
                      <a:r>
                        <a:rPr lang="cs-CZ" dirty="0" smtClean="0"/>
                        <a:t>- hledají zpětnou vazbu a pochvalu</a:t>
                      </a:r>
                    </a:p>
                    <a:p>
                      <a:r>
                        <a:rPr lang="cs-CZ" dirty="0" smtClean="0"/>
                        <a:t>- nenesou dobře kritiku</a:t>
                      </a:r>
                    </a:p>
                    <a:p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806565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obsah 9"/>
          <p:cNvSpPr txBox="1">
            <a:spLocks/>
          </p:cNvSpPr>
          <p:nvPr/>
        </p:nvSpPr>
        <p:spPr>
          <a:xfrm>
            <a:off x="1097280" y="502276"/>
            <a:ext cx="10058400" cy="5366818"/>
          </a:xfrm>
          <a:prstGeom prst="rect">
            <a:avLst/>
          </a:prstGeom>
        </p:spPr>
        <p:txBody>
          <a:bodyPr/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b="1" dirty="0" smtClean="0">
                <a:solidFill>
                  <a:schemeClr val="accent1">
                    <a:lumMod val="75000"/>
                  </a:schemeClr>
                </a:solidFill>
              </a:rPr>
              <a:t>Žáci s převahou cítění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 smtClean="0"/>
              <a:t>Důležitý prožitek, vnímaví vůči atmosféře, názor druhých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 smtClean="0"/>
              <a:t>Spolupráce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 smtClean="0"/>
              <a:t>Význam pozitivního vztahu s učitelem – důvěra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 smtClean="0"/>
              <a:t>Hodnocení si berou osobně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 smtClean="0"/>
              <a:t>Ujišťovat, že chyby neovlivní vztah (oddělovat potíže a dítě!)</a:t>
            </a:r>
          </a:p>
          <a:p>
            <a:pPr lvl="1">
              <a:buFont typeface="Arial" panose="020B0604020202020204" pitchFamily="34" charset="0"/>
              <a:buChar char="•"/>
            </a:pPr>
            <a:endParaRPr lang="cs-CZ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Sebehodnocení</a:t>
            </a:r>
            <a:r>
              <a:rPr lang="cs-CZ" dirty="0" smtClean="0"/>
              <a:t> – je závislé na ostatních, chce uspokojit všechny</a:t>
            </a:r>
          </a:p>
          <a:p>
            <a:pPr lvl="1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201168" lvl="1" indent="0">
              <a:buFont typeface="Calibri" pitchFamily="34" charset="0"/>
              <a:buNone/>
            </a:pPr>
            <a:r>
              <a:rPr lang="cs-CZ" b="1" dirty="0" smtClean="0">
                <a:solidFill>
                  <a:schemeClr val="accent1">
                    <a:lumMod val="75000"/>
                  </a:schemeClr>
                </a:solidFill>
              </a:rPr>
              <a:t>Žáci s převahou myšlení </a:t>
            </a:r>
          </a:p>
          <a:p>
            <a:pPr lvl="1"/>
            <a:r>
              <a:rPr lang="cs-CZ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cs-CZ" dirty="0" smtClean="0"/>
              <a:t>Fakta a logická zdůvodnění</a:t>
            </a:r>
          </a:p>
          <a:p>
            <a:pPr lvl="1"/>
            <a:r>
              <a:rPr lang="cs-CZ" dirty="0" smtClean="0"/>
              <a:t>Rádi se porovnávají s druhými – soutěživí</a:t>
            </a:r>
          </a:p>
          <a:p>
            <a:pPr lvl="1"/>
            <a:endParaRPr lang="cs-CZ" dirty="0"/>
          </a:p>
          <a:p>
            <a:pPr lvl="1"/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Sebehodnocení</a:t>
            </a:r>
            <a:r>
              <a:rPr lang="cs-CZ" dirty="0" smtClean="0"/>
              <a:t> – dokáží se zhodnotit nejlépe sami, frustrace – nepovede se vše hned napoprvé – potřeba učit „ je možné dovolit si udělat chybu“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84945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Plnění požadavků</a:t>
            </a:r>
            <a:endParaRPr lang="cs-CZ" sz="2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cs-CZ" dirty="0" smtClean="0"/>
              <a:t>Žáci - myšlení</a:t>
            </a:r>
          </a:p>
          <a:p>
            <a:pPr marL="749808" lvl="1" indent="-457200"/>
            <a:r>
              <a:rPr lang="cs-CZ" dirty="0" smtClean="0"/>
              <a:t>Proč? – potřeba porozumět, ne provokace (legitimní porozumění příčinám, následkům a zdůvodnění)</a:t>
            </a:r>
          </a:p>
          <a:p>
            <a:pPr marL="749808" lvl="1" indent="-457200"/>
            <a:r>
              <a:rPr lang="cs-CZ" dirty="0" smtClean="0"/>
              <a:t>Potřebují logické, jasné, přesné zdůvodnění rozhodnutí</a:t>
            </a:r>
          </a:p>
          <a:p>
            <a:pPr marL="749808" lvl="1" indent="-457200"/>
            <a:r>
              <a:rPr lang="cs-CZ" dirty="0" smtClean="0"/>
              <a:t>Rádi diskutují – pozor na argumentaci</a:t>
            </a:r>
          </a:p>
          <a:p>
            <a:pPr marL="749808" lvl="1" indent="-457200"/>
            <a:r>
              <a:rPr lang="cs-CZ" b="1" dirty="0" smtClean="0">
                <a:solidFill>
                  <a:schemeClr val="accent1">
                    <a:lumMod val="75000"/>
                  </a:schemeClr>
                </a:solidFill>
              </a:rPr>
              <a:t>Strukturovaná kritika </a:t>
            </a:r>
            <a:r>
              <a:rPr lang="cs-CZ" dirty="0" smtClean="0"/>
              <a:t>– vhodnost zadání úkolu (Na tomto úkolu jsem měl nejraději…, Tento úkol by mohl být vylepšen tak, že…., Abych měl v tomto úkolu lepší výsledky, potřeboval bych…)</a:t>
            </a:r>
          </a:p>
          <a:p>
            <a:pPr marL="749808" lvl="1" indent="-457200"/>
            <a:r>
              <a:rPr lang="cs-CZ" b="1" dirty="0" smtClean="0">
                <a:solidFill>
                  <a:schemeClr val="accent1">
                    <a:lumMod val="75000"/>
                  </a:schemeClr>
                </a:solidFill>
              </a:rPr>
              <a:t>Písemné návrhy </a:t>
            </a:r>
            <a:r>
              <a:rPr lang="cs-CZ" dirty="0" smtClean="0"/>
              <a:t>– konkrétní návrhy a důvody změny</a:t>
            </a:r>
          </a:p>
          <a:p>
            <a:pPr marL="749808" lvl="1" indent="-457200"/>
            <a:r>
              <a:rPr lang="cs-CZ" b="1" dirty="0" smtClean="0">
                <a:solidFill>
                  <a:schemeClr val="accent1">
                    <a:lumMod val="75000"/>
                  </a:schemeClr>
                </a:solidFill>
              </a:rPr>
              <a:t>Možnost volby </a:t>
            </a:r>
            <a:r>
              <a:rPr lang="cs-CZ" dirty="0" smtClean="0"/>
              <a:t>(způsob provedení, použité prostředky,…)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 smtClean="0"/>
              <a:t>Žáci - cítění</a:t>
            </a:r>
          </a:p>
          <a:p>
            <a:pPr marL="749808" lvl="1" indent="-457200"/>
            <a:r>
              <a:rPr lang="cs-CZ" dirty="0" smtClean="0"/>
              <a:t>Ochotni dělat cokoliv jen aby se druzí nezlobili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74862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Vyjadřování názorů a respektování pravidel</a:t>
            </a:r>
            <a:endParaRPr lang="cs-CZ" sz="2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cs-CZ" dirty="0" smtClean="0"/>
              <a:t>Žáci - myšlení</a:t>
            </a:r>
          </a:p>
          <a:p>
            <a:pPr marL="749808" lvl="1" indent="-457200"/>
            <a:r>
              <a:rPr lang="cs-CZ" dirty="0" smtClean="0"/>
              <a:t>Logika, pravdivost, spravedlnost</a:t>
            </a:r>
          </a:p>
          <a:p>
            <a:pPr marL="749808" lvl="1" indent="-457200"/>
            <a:r>
              <a:rPr lang="cs-CZ" dirty="0" smtClean="0"/>
              <a:t>Potřeba učit se vcítění se a kdy je vhodné jej využívat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 smtClean="0"/>
              <a:t>Žáci - cítění</a:t>
            </a:r>
          </a:p>
          <a:p>
            <a:pPr marL="749808" lvl="1" indent="-457200"/>
            <a:r>
              <a:rPr lang="cs-CZ" dirty="0" smtClean="0"/>
              <a:t>Hodnotí a kritizují velmi opatrně</a:t>
            </a:r>
          </a:p>
          <a:p>
            <a:pPr marL="749808" lvl="1" indent="-457200"/>
            <a:r>
              <a:rPr lang="cs-CZ" dirty="0" smtClean="0"/>
              <a:t>Potřeba učit věci říkat přímo a věcně  (ale zároveň i ocenit i schopnost vcítění se)</a:t>
            </a:r>
          </a:p>
          <a:p>
            <a:pPr marL="749808" lvl="1" indent="-457200"/>
            <a:endParaRPr lang="cs-CZ" dirty="0"/>
          </a:p>
          <a:p>
            <a:pPr marL="749808" lvl="1" indent="-457200">
              <a:buFont typeface="Wingdings" panose="05000000000000000000" pitchFamily="2" charset="2"/>
              <a:buChar char="Ø"/>
            </a:pPr>
            <a:r>
              <a:rPr lang="cs-CZ" dirty="0" smtClean="0"/>
              <a:t>Příležitost uplatnit kompetence</a:t>
            </a:r>
          </a:p>
          <a:p>
            <a:pPr marL="749808" lvl="1" indent="-457200">
              <a:buFont typeface="Wingdings" panose="05000000000000000000" pitchFamily="2" charset="2"/>
              <a:buChar char="Ø"/>
            </a:pPr>
            <a:r>
              <a:rPr lang="cs-CZ" dirty="0" smtClean="0"/>
              <a:t>Diskuse o spravedlnosti (nevhodné chování– skupiny – vytvořte pravidlo (vysvětlit kritéria pro stanovení pravidla SMART) + proč bude fungovat</a:t>
            </a:r>
          </a:p>
          <a:p>
            <a:pPr marL="749808" lvl="1" indent="-457200">
              <a:buFont typeface="Wingdings" panose="05000000000000000000" pitchFamily="2" charset="2"/>
              <a:buChar char="Ø"/>
            </a:pPr>
            <a:r>
              <a:rPr lang="cs-CZ" dirty="0" smtClean="0"/>
              <a:t>Modelové situace, dramatizace, literární příběhy (Jak by ses cítil v jeho kůži? Co mohli ostatní udělat? Kdybys byl dospělý, co bys udělal? Co by potřeboval, aby se </a:t>
            </a:r>
            <a:r>
              <a:rPr lang="cs-CZ" dirty="0" err="1" smtClean="0"/>
              <a:t>cítillépe</a:t>
            </a:r>
            <a:r>
              <a:rPr lang="cs-CZ" dirty="0" smtClean="0"/>
              <a:t>?)</a:t>
            </a:r>
          </a:p>
        </p:txBody>
      </p:sp>
    </p:spTree>
    <p:extLst>
      <p:ext uri="{BB962C8B-B14F-4D97-AF65-F5344CB8AC3E}">
        <p14:creationId xmlns:p14="http://schemas.microsoft.com/office/powerpoint/2010/main" val="2051588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b="1" dirty="0" smtClean="0"/>
              <a:t>Usuzování a vnímání</a:t>
            </a:r>
            <a:br>
              <a:rPr lang="cs-CZ" b="1" dirty="0" smtClean="0"/>
            </a:br>
            <a:r>
              <a:rPr lang="cs-CZ" b="1" dirty="0" smtClean="0"/>
              <a:t>Jaký vztah mají žáci k učení, škole a životu obecně?</a:t>
            </a:r>
            <a:endParaRPr lang="cs-CZ" b="1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51649400"/>
              </p:ext>
            </p:extLst>
          </p:nvPr>
        </p:nvGraphicFramePr>
        <p:xfrm>
          <a:off x="1096963" y="1846263"/>
          <a:ext cx="10058400" cy="3205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29200"/>
                <a:gridCol w="5029200"/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Žáci s převahou usuzování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Žáci s převahou vnímání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dirty="0" smtClean="0"/>
                        <a:t>Spěchají s prací,</a:t>
                      </a:r>
                      <a:r>
                        <a:rPr lang="cs-CZ" baseline="0" dirty="0" smtClean="0"/>
                        <a:t> aby byla brzy hotová, odmítají jí upravovat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baseline="0" dirty="0" smtClean="0"/>
                        <a:t>Brání se bádání a hledání v nových zdrojích informací nebo cestám pro zkoumání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baseline="0" dirty="0" smtClean="0"/>
                        <a:t>Jsou rozrušeni překvapivými situacemi nebo změnami v programu a v naplánovaných aktivitách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baseline="0" dirty="0" smtClean="0"/>
                        <a:t>Často setrvávají u svých prvních nápadů na řešení úlohy a příliš lpí na již naplánovaných postupech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dirty="0" smtClean="0"/>
                        <a:t>Pracují,</a:t>
                      </a:r>
                      <a:r>
                        <a:rPr lang="cs-CZ" baseline="0" dirty="0" smtClean="0"/>
                        <a:t> aniž by skutečně něco dokončili, chrlí nápady bez toho, aby se blížili k výběru nápadu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dirty="0" smtClean="0"/>
                        <a:t>Přeceňují nebo podceňují dobu, kterou budou k práci potřebovat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dirty="0" smtClean="0"/>
                        <a:t>Mají rádi překvapivé</a:t>
                      </a:r>
                      <a:r>
                        <a:rPr lang="cs-CZ" baseline="0" dirty="0" smtClean="0"/>
                        <a:t> změny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baseline="0" dirty="0" smtClean="0"/>
                        <a:t>Mají zpoždění ve výběru témat, způsobů řešení projektů a strategií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60658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/>
              <a:t>U x V</a:t>
            </a:r>
            <a:br>
              <a:rPr lang="cs-CZ" b="1" dirty="0" smtClean="0"/>
            </a:br>
            <a:r>
              <a:rPr lang="cs-CZ" b="1" dirty="0" smtClean="0"/>
              <a:t>Co potřebují ve škole?</a:t>
            </a:r>
            <a:endParaRPr lang="cs-CZ" b="1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20864555"/>
              </p:ext>
            </p:extLst>
          </p:nvPr>
        </p:nvGraphicFramePr>
        <p:xfrm>
          <a:off x="1096963" y="1846263"/>
          <a:ext cx="10058400" cy="1833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29200"/>
                <a:gridCol w="5029200"/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Děti</a:t>
                      </a:r>
                      <a:r>
                        <a:rPr lang="cs-CZ" baseline="0" dirty="0" smtClean="0"/>
                        <a:t> s převahou usuzování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Děti s převahou vnímání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- rychle hotoví</a:t>
                      </a:r>
                    </a:p>
                    <a:p>
                      <a:r>
                        <a:rPr lang="cs-CZ" dirty="0" smtClean="0"/>
                        <a:t>- brání se bádání</a:t>
                      </a:r>
                    </a:p>
                    <a:p>
                      <a:r>
                        <a:rPr lang="cs-CZ" dirty="0" smtClean="0"/>
                        <a:t>- rozrušeni změnami v programu</a:t>
                      </a:r>
                    </a:p>
                    <a:p>
                      <a:r>
                        <a:rPr lang="cs-CZ" dirty="0" smtClean="0"/>
                        <a:t>- naplánované postupy</a:t>
                      </a:r>
                    </a:p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- chrlí nápady, bez závěru</a:t>
                      </a:r>
                    </a:p>
                    <a:p>
                      <a:r>
                        <a:rPr lang="cs-CZ" dirty="0" smtClean="0"/>
                        <a:t>- neumí pracovat s časem</a:t>
                      </a:r>
                    </a:p>
                    <a:p>
                      <a:r>
                        <a:rPr lang="cs-CZ" dirty="0" smtClean="0"/>
                        <a:t>- mají rádi změny</a:t>
                      </a:r>
                    </a:p>
                    <a:p>
                      <a:r>
                        <a:rPr lang="cs-CZ" dirty="0" smtClean="0"/>
                        <a:t>- nedodržují termíny</a:t>
                      </a:r>
                    </a:p>
                    <a:p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316628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obsah 2"/>
          <p:cNvSpPr txBox="1">
            <a:spLocks/>
          </p:cNvSpPr>
          <p:nvPr/>
        </p:nvSpPr>
        <p:spPr>
          <a:xfrm>
            <a:off x="1097280" y="643944"/>
            <a:ext cx="10058400" cy="5225150"/>
          </a:xfrm>
          <a:prstGeom prst="rect">
            <a:avLst/>
          </a:prstGeom>
        </p:spPr>
        <p:txBody>
          <a:bodyPr/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buFont typeface="+mj-lt"/>
              <a:buAutoNum type="arabicPeriod"/>
            </a:pPr>
            <a:r>
              <a:rPr lang="cs-CZ" sz="1600" dirty="0" smtClean="0">
                <a:solidFill>
                  <a:schemeClr val="accent1">
                    <a:lumMod val="75000"/>
                  </a:schemeClr>
                </a:solidFill>
              </a:rPr>
              <a:t>Žáci - usuzování</a:t>
            </a:r>
            <a:endParaRPr lang="cs-CZ" sz="1600" dirty="0">
              <a:solidFill>
                <a:schemeClr val="accent1">
                  <a:lumMod val="75000"/>
                </a:schemeClr>
              </a:solidFill>
            </a:endParaRPr>
          </a:p>
          <a:p>
            <a:pPr marL="578358" lvl="1" indent="-285750"/>
            <a:r>
              <a:rPr lang="cs-CZ" sz="1600" dirty="0"/>
              <a:t>Jasný cíl a plán, záměr</a:t>
            </a:r>
          </a:p>
          <a:p>
            <a:pPr marL="578358" lvl="1" indent="-285750"/>
            <a:r>
              <a:rPr lang="cs-CZ" sz="1600" dirty="0"/>
              <a:t>Prvně dokončit jeden úkol, pak až další</a:t>
            </a:r>
          </a:p>
          <a:p>
            <a:pPr marL="578358" lvl="1" indent="-285750"/>
            <a:r>
              <a:rPr lang="cs-CZ" sz="1600" dirty="0"/>
              <a:t>Potřebují kontrolu a hodnocení dle jasných kritérií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1600" dirty="0">
                <a:solidFill>
                  <a:schemeClr val="accent1">
                    <a:lumMod val="75000"/>
                  </a:schemeClr>
                </a:solidFill>
              </a:rPr>
              <a:t>Žáci </a:t>
            </a:r>
            <a:r>
              <a:rPr lang="cs-CZ" sz="1600" dirty="0" smtClean="0">
                <a:solidFill>
                  <a:schemeClr val="accent1">
                    <a:lumMod val="75000"/>
                  </a:schemeClr>
                </a:solidFill>
              </a:rPr>
              <a:t>- vnímání</a:t>
            </a:r>
            <a:endParaRPr lang="cs-CZ" sz="1600" dirty="0">
              <a:solidFill>
                <a:schemeClr val="accent1">
                  <a:lumMod val="75000"/>
                </a:schemeClr>
              </a:solidFill>
            </a:endParaRPr>
          </a:p>
          <a:p>
            <a:pPr marL="578358" lvl="1" indent="-285750"/>
            <a:r>
              <a:rPr lang="cs-CZ" sz="1600" dirty="0"/>
              <a:t>Bez plánu, struktury</a:t>
            </a:r>
          </a:p>
          <a:p>
            <a:pPr marL="578358" lvl="1" indent="-285750"/>
            <a:r>
              <a:rPr lang="cs-CZ" sz="1600" dirty="0"/>
              <a:t>Úkoly dle zaujetí, atraktivnosti, nečekané překážky</a:t>
            </a:r>
          </a:p>
          <a:p>
            <a:pPr marL="578358" lvl="1" indent="-285750"/>
            <a:r>
              <a:rPr lang="cs-CZ" sz="1600" dirty="0"/>
              <a:t>Dávat vybrat způsoby a cesty řešení</a:t>
            </a:r>
          </a:p>
          <a:p>
            <a:pPr marL="578358" lvl="1" indent="-285750"/>
            <a:r>
              <a:rPr lang="cs-CZ" sz="1600" dirty="0"/>
              <a:t>Nenásilné kontrolní body</a:t>
            </a:r>
          </a:p>
          <a:p>
            <a:r>
              <a:rPr lang="cs-CZ" sz="1600" b="1" dirty="0" smtClean="0">
                <a:solidFill>
                  <a:schemeClr val="accent1">
                    <a:lumMod val="75000"/>
                  </a:schemeClr>
                </a:solidFill>
              </a:rPr>
              <a:t>Dodržování pravidel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1600" dirty="0" smtClean="0">
                <a:solidFill>
                  <a:schemeClr val="accent1">
                    <a:lumMod val="75000"/>
                  </a:schemeClr>
                </a:solidFill>
              </a:rPr>
              <a:t>Žáci usuzování</a:t>
            </a:r>
          </a:p>
          <a:p>
            <a:pPr marL="749808" lvl="1" indent="-457200"/>
            <a:r>
              <a:rPr lang="cs-CZ" sz="1600" dirty="0" smtClean="0"/>
              <a:t>Jasný názor, snadno se podřizují pravidlům</a:t>
            </a:r>
          </a:p>
          <a:p>
            <a:pPr marL="749808" lvl="1" indent="-457200"/>
            <a:r>
              <a:rPr lang="cs-CZ" sz="1600" dirty="0" smtClean="0"/>
              <a:t>Vyžadují nápravu i po druhých </a:t>
            </a:r>
          </a:p>
          <a:p>
            <a:pPr marL="749808" lvl="1" indent="-457200"/>
            <a:r>
              <a:rPr lang="cs-CZ" sz="1600" dirty="0" smtClean="0"/>
              <a:t>Tím, že upozorní – informují se, zda pravidlo stále platí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1600" dirty="0" smtClean="0">
                <a:solidFill>
                  <a:schemeClr val="accent1">
                    <a:lumMod val="75000"/>
                  </a:schemeClr>
                </a:solidFill>
              </a:rPr>
              <a:t>Žáci vnímání</a:t>
            </a:r>
          </a:p>
          <a:p>
            <a:pPr marL="578358" lvl="1" indent="-285750"/>
            <a:r>
              <a:rPr lang="cs-CZ" sz="1600" dirty="0" smtClean="0"/>
              <a:t>Hranice a pravidla výzvou ke zkoumání</a:t>
            </a: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1001485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Typ osobnosti a porucha učení?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accent1">
                    <a:lumMod val="75000"/>
                  </a:schemeClr>
                </a:solidFill>
              </a:rPr>
              <a:t>K zamyšlení</a:t>
            </a:r>
          </a:p>
          <a:p>
            <a:endParaRPr lang="cs-CZ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lvl="1"/>
            <a:r>
              <a:rPr lang="cs-CZ" sz="2000" dirty="0" smtClean="0"/>
              <a:t>ADHD má více žáků s převahou vnímání (P)</a:t>
            </a:r>
          </a:p>
          <a:p>
            <a:pPr lvl="1"/>
            <a:r>
              <a:rPr lang="cs-CZ" sz="2000" dirty="0" smtClean="0"/>
              <a:t>Jedná se o projevy ADHD/ADD nebo jsou to normální projevy preference vnímání P?</a:t>
            </a:r>
          </a:p>
          <a:p>
            <a:pPr lvl="1"/>
            <a:r>
              <a:rPr lang="cs-CZ" sz="2000" dirty="0" smtClean="0"/>
              <a:t>U některých dětí s ADHD/ADD není neurologický nález.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508876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Možné nedorozumění?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 - E. mohou unavit své okolí</a:t>
            </a:r>
          </a:p>
          <a:p>
            <a:r>
              <a:rPr lang="cs-CZ" dirty="0"/>
              <a:t> </a:t>
            </a:r>
            <a:r>
              <a:rPr lang="cs-CZ" dirty="0" smtClean="0"/>
              <a:t>- E. nechápou, že někdo „nic“ nedělá – chtějí zabavit</a:t>
            </a:r>
          </a:p>
          <a:p>
            <a:endParaRPr lang="cs-CZ" dirty="0"/>
          </a:p>
          <a:p>
            <a:r>
              <a:rPr lang="cs-CZ" dirty="0" smtClean="0"/>
              <a:t>- I. Nesdělují informace – nezájem?</a:t>
            </a:r>
          </a:p>
          <a:p>
            <a:r>
              <a:rPr lang="cs-CZ" dirty="0" smtClean="0"/>
              <a:t>- I . Mohou E. vnímat jako sebestředné a nevychované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8445183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57613" y="103031"/>
            <a:ext cx="7460708" cy="6542468"/>
          </a:xfrm>
        </p:spPr>
      </p:pic>
    </p:spTree>
    <p:extLst>
      <p:ext uri="{BB962C8B-B14F-4D97-AF65-F5344CB8AC3E}">
        <p14:creationId xmlns:p14="http://schemas.microsoft.com/office/powerpoint/2010/main" val="3015260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41702" y="0"/>
            <a:ext cx="4881093" cy="6923137"/>
          </a:xfrm>
        </p:spPr>
      </p:pic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xfrm>
            <a:off x="528034" y="1262130"/>
            <a:ext cx="3979572" cy="3129565"/>
          </a:xfrm>
        </p:spPr>
        <p:txBody>
          <a:bodyPr>
            <a:normAutofit/>
          </a:bodyPr>
          <a:lstStyle/>
          <a:p>
            <a:r>
              <a:rPr lang="cs-CZ" b="1" dirty="0" smtClean="0"/>
              <a:t>Temperamenty dětí dle klíčových charakteristik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4278695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 x E - videa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http://</a:t>
            </a:r>
            <a:r>
              <a:rPr lang="cs-CZ" dirty="0" smtClean="0">
                <a:hlinkClick r:id="rId2"/>
              </a:rPr>
              <a:t>www.ted.com/talks/susan_cain_the_power_of_introverts?language=cs</a:t>
            </a:r>
            <a:endParaRPr lang="cs-CZ" dirty="0" smtClean="0"/>
          </a:p>
          <a:p>
            <a:r>
              <a:rPr lang="cs-CZ" dirty="0">
                <a:hlinkClick r:id="rId3"/>
              </a:rPr>
              <a:t>https://</a:t>
            </a:r>
            <a:r>
              <a:rPr lang="cs-CZ" dirty="0" smtClean="0">
                <a:hlinkClick r:id="rId3"/>
              </a:rPr>
              <a:t>www.youtube.com/watch?v=QZKttOPueeY</a:t>
            </a:r>
            <a:r>
              <a:rPr lang="cs-CZ" dirty="0" smtClean="0"/>
              <a:t> (špatné titulky)</a:t>
            </a:r>
          </a:p>
          <a:p>
            <a:r>
              <a:rPr lang="cs-CZ" dirty="0">
                <a:hlinkClick r:id="rId4"/>
              </a:rPr>
              <a:t>https://</a:t>
            </a:r>
            <a:r>
              <a:rPr lang="cs-CZ" dirty="0" smtClean="0">
                <a:hlinkClick r:id="rId4"/>
              </a:rPr>
              <a:t>www.youtube.com/watch?v=oFhmyPENaCk</a:t>
            </a:r>
            <a:endParaRPr lang="cs-CZ" dirty="0" smtClean="0"/>
          </a:p>
          <a:p>
            <a:r>
              <a:rPr lang="cs-CZ" dirty="0">
                <a:hlinkClick r:id="rId5"/>
              </a:rPr>
              <a:t>https://</a:t>
            </a:r>
            <a:r>
              <a:rPr lang="cs-CZ" dirty="0" smtClean="0">
                <a:hlinkClick r:id="rId5"/>
              </a:rPr>
              <a:t>www.youtube.com/watch?v=pi1bDAPxoWY</a:t>
            </a:r>
            <a:endParaRPr lang="cs-CZ" dirty="0" smtClean="0"/>
          </a:p>
          <a:p>
            <a:r>
              <a:rPr lang="cs-CZ" dirty="0">
                <a:hlinkClick r:id="rId6"/>
              </a:rPr>
              <a:t>https://</a:t>
            </a:r>
            <a:r>
              <a:rPr lang="cs-CZ" dirty="0" smtClean="0">
                <a:hlinkClick r:id="rId6"/>
              </a:rPr>
              <a:t>www.youtube.com/watch?v=JtPcsFkrbSU</a:t>
            </a:r>
            <a:r>
              <a:rPr lang="cs-CZ" dirty="0" smtClean="0"/>
              <a:t> (nepřesné titulky)</a:t>
            </a:r>
          </a:p>
          <a:p>
            <a:endParaRPr lang="cs-CZ" dirty="0"/>
          </a:p>
          <a:p>
            <a:r>
              <a:rPr lang="cs-CZ" dirty="0"/>
              <a:t>http://www.medicaldaily.com/brain-introvert-compared-extrovert-are-they-really-different-299064</a:t>
            </a:r>
          </a:p>
        </p:txBody>
      </p:sp>
    </p:spTree>
    <p:extLst>
      <p:ext uri="{BB962C8B-B14F-4D97-AF65-F5344CB8AC3E}">
        <p14:creationId xmlns:p14="http://schemas.microsoft.com/office/powerpoint/2010/main" val="1850485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SMYSLY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 - smysly ke zjišťování okolního dění</a:t>
            </a:r>
          </a:p>
          <a:p>
            <a:r>
              <a:rPr lang="cs-CZ" dirty="0" smtClean="0"/>
              <a:t>- zájem o to, co je skutečné (tady a teď)</a:t>
            </a:r>
          </a:p>
          <a:p>
            <a:r>
              <a:rPr lang="cs-CZ" dirty="0" smtClean="0"/>
              <a:t>- žijí současností (budoucnost až ohrožující)</a:t>
            </a:r>
          </a:p>
          <a:p>
            <a:r>
              <a:rPr lang="cs-CZ" dirty="0" smtClean="0"/>
              <a:t>- opírají se o fakta</a:t>
            </a:r>
          </a:p>
          <a:p>
            <a:r>
              <a:rPr lang="cs-CZ" dirty="0"/>
              <a:t> </a:t>
            </a:r>
            <a:r>
              <a:rPr lang="cs-CZ" dirty="0" smtClean="0"/>
              <a:t>- od jednotlivostí postupují k celku</a:t>
            </a:r>
          </a:p>
          <a:p>
            <a:r>
              <a:rPr lang="cs-CZ" dirty="0" smtClean="0"/>
              <a:t>- nové poznatky přenášejí na praxi</a:t>
            </a:r>
          </a:p>
          <a:p>
            <a:r>
              <a:rPr lang="cs-CZ" dirty="0" smtClean="0"/>
              <a:t>- preferují úkoly vycházející z reality , spojeno se zkušeností(viditelný výsledek) – konkrétní úkoly</a:t>
            </a:r>
          </a:p>
          <a:p>
            <a:endParaRPr lang="cs-CZ" dirty="0"/>
          </a:p>
          <a:p>
            <a:r>
              <a:rPr lang="cs-CZ" dirty="0" smtClean="0"/>
              <a:t>- očekávají, že slova jsou přesně tak, jak byla řečena – od „intuitivního“ typu dostávají zpět „mlžení“</a:t>
            </a:r>
          </a:p>
          <a:p>
            <a:endParaRPr lang="cs-CZ" dirty="0"/>
          </a:p>
          <a:p>
            <a:r>
              <a:rPr lang="cs-CZ" dirty="0" smtClean="0"/>
              <a:t>Profese: aplikace naučeného, kontakt s realitou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194142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INTUICE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- možnosti dané věci a k čemu má vztah</a:t>
            </a:r>
          </a:p>
          <a:p>
            <a:r>
              <a:rPr lang="cs-CZ" dirty="0" smtClean="0"/>
              <a:t>- hledají skryté významy</a:t>
            </a:r>
          </a:p>
          <a:p>
            <a:r>
              <a:rPr lang="cs-CZ" dirty="0" smtClean="0"/>
              <a:t>- obrazná vyjádření, metafory</a:t>
            </a:r>
          </a:p>
          <a:p>
            <a:r>
              <a:rPr lang="cs-CZ" dirty="0" smtClean="0"/>
              <a:t>- žijí budoucností (co by mohlo být)</a:t>
            </a:r>
          </a:p>
          <a:p>
            <a:r>
              <a:rPr lang="cs-CZ" dirty="0" smtClean="0"/>
              <a:t>- fakta si pamatují spolu z významem, který dosadili nebo se vztahem</a:t>
            </a:r>
          </a:p>
          <a:p>
            <a:r>
              <a:rPr lang="cs-CZ" dirty="0" smtClean="0"/>
              <a:t>- od celku k podrobnostem</a:t>
            </a:r>
          </a:p>
          <a:p>
            <a:r>
              <a:rPr lang="cs-CZ" dirty="0" smtClean="0"/>
              <a:t>- vytváří hypotézy a teorie</a:t>
            </a:r>
          </a:p>
          <a:p>
            <a:endParaRPr lang="cs-CZ" dirty="0"/>
          </a:p>
          <a:p>
            <a:r>
              <a:rPr lang="cs-CZ" dirty="0" smtClean="0"/>
              <a:t>Profese: komunikace a teoretická východiska (poradenství, žurnalistika, umění, věda)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734971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 x I - videa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https://</a:t>
            </a:r>
            <a:r>
              <a:rPr lang="cs-CZ" dirty="0" smtClean="0">
                <a:hlinkClick r:id="rId2"/>
              </a:rPr>
              <a:t>www.youtube.com/watch?v=W9Fw-YpHoU8</a:t>
            </a:r>
            <a:r>
              <a:rPr lang="cs-CZ" dirty="0" smtClean="0"/>
              <a:t> – C.G. Jung</a:t>
            </a:r>
          </a:p>
          <a:p>
            <a:r>
              <a:rPr lang="cs-CZ" dirty="0">
                <a:hlinkClick r:id="rId3"/>
              </a:rPr>
              <a:t>https://</a:t>
            </a:r>
            <a:r>
              <a:rPr lang="cs-CZ" dirty="0" smtClean="0">
                <a:hlinkClick r:id="rId3"/>
              </a:rPr>
              <a:t>www.youtube.com/watch?v=Q2Xpuykt4-s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48476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ktiva">
  <a:themeElements>
    <a:clrScheme name="Retrospektiva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ktiva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ktiv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552</TotalTime>
  <Words>2840</Words>
  <Application>Microsoft Office PowerPoint</Application>
  <PresentationFormat>Vlastní</PresentationFormat>
  <Paragraphs>434</Paragraphs>
  <Slides>51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51</vt:i4>
      </vt:variant>
    </vt:vector>
  </HeadingPairs>
  <TitlesOfParts>
    <vt:vector size="52" baseType="lpstr">
      <vt:lpstr>Retrospektiva</vt:lpstr>
      <vt:lpstr>Typologie osobnosti u dětí (Miková, Stang)</vt:lpstr>
      <vt:lpstr>Prezentace aplikace PowerPoint</vt:lpstr>
      <vt:lpstr>EXTRAVERTI</vt:lpstr>
      <vt:lpstr>INTROVERTI</vt:lpstr>
      <vt:lpstr>Možné nedorozumění? </vt:lpstr>
      <vt:lpstr>I x E - videa</vt:lpstr>
      <vt:lpstr>SMYSLY</vt:lpstr>
      <vt:lpstr>INTUICE</vt:lpstr>
      <vt:lpstr>S x I - videa</vt:lpstr>
      <vt:lpstr>MYŠLENÍ</vt:lpstr>
      <vt:lpstr>CÍTĚNÍ</vt:lpstr>
      <vt:lpstr>M x C - video</vt:lpstr>
      <vt:lpstr>USUZOVÁNÍ</vt:lpstr>
      <vt:lpstr>VNÍMÁNÍ</vt:lpstr>
      <vt:lpstr>Dimenze osobnosti u dětí</vt:lpstr>
      <vt:lpstr>Extravertní děti</vt:lpstr>
      <vt:lpstr>Chyby ve výchově E. dětí</vt:lpstr>
      <vt:lpstr>Introvertní děti</vt:lpstr>
      <vt:lpstr>Chyby ve výchově dětí I.</vt:lpstr>
      <vt:lpstr>Smyslové dětí</vt:lpstr>
      <vt:lpstr>Chyby ve výchově S. dětí</vt:lpstr>
      <vt:lpstr>Intuitivní děti</vt:lpstr>
      <vt:lpstr>Chyby ve výchově I. dětí</vt:lpstr>
      <vt:lpstr>Myšlení u dětí</vt:lpstr>
      <vt:lpstr>Chyby ve výchově M. dětí</vt:lpstr>
      <vt:lpstr>Cítění u dětí</vt:lpstr>
      <vt:lpstr>Chyby ve výchově C. dětí</vt:lpstr>
      <vt:lpstr>Usuzování u dětí</vt:lpstr>
      <vt:lpstr>Chyby ve výchově U. dětí</vt:lpstr>
      <vt:lpstr>Vnímaní u dětí</vt:lpstr>
      <vt:lpstr>Chyby ve výchově V. dětí</vt:lpstr>
      <vt:lpstr>Podpora a využití dimenzí osobnosti dítěte ve výchově a vzdělávání (v intervenci)  Strategie, metody, techniky, řízení třídy a učení žáků dle dimenzí</vt:lpstr>
      <vt:lpstr>Extraverze x introverze Jak žáci získávají energii k učení?</vt:lpstr>
      <vt:lpstr>E x I Co potřebují ve škole? </vt:lpstr>
      <vt:lpstr>Extravertně zaměření žáci</vt:lpstr>
      <vt:lpstr>Introvertně zaměření žáci</vt:lpstr>
      <vt:lpstr>Prezentace aplikace PowerPoint</vt:lpstr>
      <vt:lpstr>Smysly a intuice Jaké informace žáci nejdříve přijímají?</vt:lpstr>
      <vt:lpstr>S x I Co potřebují ve škole?</vt:lpstr>
      <vt:lpstr>Prezentace aplikace PowerPoint</vt:lpstr>
      <vt:lpstr>Myšlení a cítění Jak se žáci rozhodují?</vt:lpstr>
      <vt:lpstr>M x C Co potřebují ve škole?</vt:lpstr>
      <vt:lpstr>Prezentace aplikace PowerPoint</vt:lpstr>
      <vt:lpstr>Plnění požadavků</vt:lpstr>
      <vt:lpstr>Vyjadřování názorů a respektování pravidel</vt:lpstr>
      <vt:lpstr>Usuzování a vnímání Jaký vztah mají žáci k učení, škole a životu obecně?</vt:lpstr>
      <vt:lpstr>U x V Co potřebují ve škole?</vt:lpstr>
      <vt:lpstr>Prezentace aplikace PowerPoint</vt:lpstr>
      <vt:lpstr>Typ osobnosti a porucha učení?</vt:lpstr>
      <vt:lpstr>Prezentace aplikace PowerPoint</vt:lpstr>
      <vt:lpstr>Temperamenty dětí dle klíčových charakteristik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Typologie osobnosti u dětí</dc:title>
  <dc:creator>uzivatel</dc:creator>
  <cp:lastModifiedBy>Netbook</cp:lastModifiedBy>
  <cp:revision>63</cp:revision>
  <dcterms:created xsi:type="dcterms:W3CDTF">2015-11-22T09:40:47Z</dcterms:created>
  <dcterms:modified xsi:type="dcterms:W3CDTF">2015-11-23T16:48:54Z</dcterms:modified>
</cp:coreProperties>
</file>