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8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8CB1-ECE0-41BC-A691-59FD39CBB509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8E4B-7545-405F-9938-1DC97CF96B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9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6EC2C-C52C-41CE-A17F-65108B2A472B}" type="slidenum">
              <a:rPr lang="cs-CZ" altLang="cs-CZ" smtClean="0">
                <a:latin typeface="Arial" charset="0"/>
              </a:rPr>
              <a:pPr/>
              <a:t>9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Zpět k příkladu výzkumu.</a:t>
            </a:r>
          </a:p>
        </p:txBody>
      </p:sp>
    </p:spTree>
    <p:extLst>
      <p:ext uri="{BB962C8B-B14F-4D97-AF65-F5344CB8AC3E}">
        <p14:creationId xmlns:p14="http://schemas.microsoft.com/office/powerpoint/2010/main" val="289891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2FD68B-0B7F-4B91-8D4B-3D2F886A9D89}" type="slidenum">
              <a:rPr lang="cs-CZ" altLang="cs-CZ" smtClean="0"/>
              <a:pPr eaLnBrk="1" hangingPunct="1"/>
              <a:t>12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7415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7D9EAB-415D-4BFA-B398-7C3EB5D37F8C}" type="slidenum">
              <a:rPr lang="cs-CZ" altLang="cs-CZ" smtClean="0"/>
              <a:pPr eaLnBrk="1" hangingPunct="1"/>
              <a:t>22</a:t>
            </a:fld>
            <a:endParaRPr lang="cs-CZ" alt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Systematický výběr – každá n-tá jednotka ze seznamu (první ale musí být vybrána náhodně!), stratifikovaný – populace je rozdělena do skupin (například studenti jednotlivých ročníků) a vybírá se náhodně z těchto skupin, vícestupňový – nejprve se náhodně vybírají uskupení (okresy), pak teprve jedinci atd.</a:t>
            </a:r>
          </a:p>
        </p:txBody>
      </p:sp>
    </p:spTree>
    <p:extLst>
      <p:ext uri="{BB962C8B-B14F-4D97-AF65-F5344CB8AC3E}">
        <p14:creationId xmlns:p14="http://schemas.microsoft.com/office/powerpoint/2010/main" val="96100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4A6EEA-EBBB-4B7C-9CEB-90818F8A76F5}" type="slidenum">
              <a:rPr lang="cs-CZ" altLang="cs-CZ" smtClean="0"/>
              <a:pPr eaLnBrk="1" hangingPunct="1"/>
              <a:t>23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Problém samovýběru; </a:t>
            </a:r>
          </a:p>
        </p:txBody>
      </p:sp>
    </p:spTree>
    <p:extLst>
      <p:ext uri="{BB962C8B-B14F-4D97-AF65-F5344CB8AC3E}">
        <p14:creationId xmlns:p14="http://schemas.microsoft.com/office/powerpoint/2010/main" val="31782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image" Target="../media/image2.wmf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Metodologie 2</a:t>
            </a:r>
            <a:br>
              <a:rPr lang="cs-CZ" altLang="cs-CZ" dirty="0" smtClean="0"/>
            </a:br>
            <a:r>
              <a:rPr lang="cs-CZ" altLang="cs-CZ" dirty="0" smtClean="0"/>
              <a:t>Lekce 2</a:t>
            </a:r>
            <a:endParaRPr lang="cs-CZ" altLang="cs-CZ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18869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23862" r="24914" b="48414"/>
          <a:stretch/>
        </p:blipFill>
        <p:spPr bwMode="auto">
          <a:xfrm>
            <a:off x="365804" y="1983084"/>
            <a:ext cx="879572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63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hypotéz a procvičování indikátorů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1. Lidé, kteří jsou deprivovaní, více tíhnou k náboženství než lidé, kteří nejsou deprivovaní.</a:t>
            </a:r>
            <a:endParaRPr lang="cs-CZ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6" r:id="rId2" imgW="257040" imgH="304920"/>
        </mc:Choice>
        <mc:Fallback>
          <p:control r:id="rId2" imgW="257040" imgH="304920">
            <p:pic>
              <p:nvPicPr>
                <p:cNvPr id="3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7" r:id="rId3" imgW="257040" imgH="304920"/>
        </mc:Choice>
        <mc:Fallback>
          <p:control r:id="rId3" imgW="257040" imgH="304920">
            <p:pic>
              <p:nvPicPr>
                <p:cNvPr id="4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8" r:id="rId4" imgW="257040" imgH="304920"/>
        </mc:Choice>
        <mc:Fallback>
          <p:control r:id="rId4" imgW="257040" imgH="304920">
            <p:pic>
              <p:nvPicPr>
                <p:cNvPr id="6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r:id="rId5" imgW="257040" imgH="304920"/>
        </mc:Choice>
        <mc:Fallback>
          <p:control r:id="rId5" imgW="257040" imgH="304920">
            <p:pic>
              <p:nvPicPr>
                <p:cNvPr id="7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0" r:id="rId6" imgW="257040" imgH="304920"/>
        </mc:Choice>
        <mc:Fallback>
          <p:control r:id="rId6" imgW="257040" imgH="304920">
            <p:pic>
              <p:nvPicPr>
                <p:cNvPr id="8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1" r:id="rId7" imgW="257040" imgH="304920"/>
        </mc:Choice>
        <mc:Fallback>
          <p:control r:id="rId7" imgW="257040" imgH="304920">
            <p:pic>
              <p:nvPicPr>
                <p:cNvPr id="9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2" r:id="rId8" imgW="257040" imgH="304920"/>
        </mc:Choice>
        <mc:Fallback>
          <p:control r:id="rId8" imgW="257040" imgH="304920">
            <p:pic>
              <p:nvPicPr>
                <p:cNvPr id="10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3" r:id="rId9" imgW="257040" imgH="304920"/>
        </mc:Choice>
        <mc:Fallback>
          <p:control r:id="rId9" imgW="257040" imgH="304920">
            <p:pic>
              <p:nvPicPr>
                <p:cNvPr id="11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4" r:id="rId10" imgW="257040" imgH="304920"/>
        </mc:Choice>
        <mc:Fallback>
          <p:control r:id="rId10" imgW="257040" imgH="304920">
            <p:pic>
              <p:nvPicPr>
                <p:cNvPr id="12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5" r:id="rId11" imgW="257040" imgH="304920"/>
        </mc:Choice>
        <mc:Fallback>
          <p:control r:id="rId11" imgW="257040" imgH="304920">
            <p:pic>
              <p:nvPicPr>
                <p:cNvPr id="13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6" r:id="rId12" imgW="257040" imgH="304920"/>
        </mc:Choice>
        <mc:Fallback>
          <p:control r:id="rId12" imgW="257040" imgH="304920">
            <p:pic>
              <p:nvPicPr>
                <p:cNvPr id="14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7" r:id="rId13" imgW="257040" imgH="304920"/>
        </mc:Choice>
        <mc:Fallback>
          <p:control r:id="rId13" imgW="257040" imgH="304920">
            <p:pic>
              <p:nvPicPr>
                <p:cNvPr id="15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8" r:id="rId14" imgW="257040" imgH="304920"/>
        </mc:Choice>
        <mc:Fallback>
          <p:control r:id="rId14" imgW="257040" imgH="304920">
            <p:pic>
              <p:nvPicPr>
                <p:cNvPr id="16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9" r:id="rId15" imgW="257040" imgH="304920"/>
        </mc:Choice>
        <mc:Fallback>
          <p:control r:id="rId15" imgW="257040" imgH="304920">
            <p:pic>
              <p:nvPicPr>
                <p:cNvPr id="17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0" r:id="rId16" imgW="257040" imgH="304920"/>
        </mc:Choice>
        <mc:Fallback>
          <p:control r:id="rId16" imgW="257040" imgH="304920">
            <p:pic>
              <p:nvPicPr>
                <p:cNvPr id="18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1" r:id="rId17" imgW="257040" imgH="304920"/>
        </mc:Choice>
        <mc:Fallback>
          <p:control r:id="rId17" imgW="257040" imgH="304920">
            <p:pic>
              <p:nvPicPr>
                <p:cNvPr id="19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2" r:id="rId18" imgW="257040" imgH="304920"/>
        </mc:Choice>
        <mc:Fallback>
          <p:control r:id="rId18" imgW="257040" imgH="304920">
            <p:pic>
              <p:nvPicPr>
                <p:cNvPr id="20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3" r:id="rId19" imgW="257040" imgH="304920"/>
        </mc:Choice>
        <mc:Fallback>
          <p:control r:id="rId19" imgW="257040" imgH="304920">
            <p:pic>
              <p:nvPicPr>
                <p:cNvPr id="21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4" r:id="rId20" imgW="257040" imgH="304920"/>
        </mc:Choice>
        <mc:Fallback>
          <p:control r:id="rId20" imgW="257040" imgH="304920">
            <p:pic>
              <p:nvPicPr>
                <p:cNvPr id="22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5" r:id="rId21" imgW="257040" imgH="304920"/>
        </mc:Choice>
        <mc:Fallback>
          <p:control r:id="rId21" imgW="257040" imgH="304920">
            <p:pic>
              <p:nvPicPr>
                <p:cNvPr id="23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835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28100" cy="540067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cs-CZ" altLang="cs-CZ" dirty="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79613" y="1196752"/>
            <a:ext cx="4679950" cy="71936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3600" b="1" dirty="0"/>
              <a:t>Deprivace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79388" y="2133600"/>
            <a:ext cx="1079500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Fyzická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3319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Ekonomická</a:t>
            </a:r>
            <a:endParaRPr lang="cs-CZ" altLang="cs-CZ" dirty="0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432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 b="1"/>
              <a:t>Sociální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284663" y="2133600"/>
            <a:ext cx="12239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Politická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580063" y="2133600"/>
            <a:ext cx="1296987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Psychická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179388" y="2636838"/>
            <a:ext cx="6840537" cy="12969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 dirty="0"/>
              <a:t>Sociální deprivace je situace strádání ve společenské oblasti, </a:t>
            </a:r>
            <a:endParaRPr lang="cs-CZ" altLang="cs-CZ" i="1" dirty="0" smtClean="0"/>
          </a:p>
          <a:p>
            <a:pPr eaLnBrk="1" hangingPunct="1"/>
            <a:r>
              <a:rPr lang="cs-CZ" altLang="cs-CZ" i="1" dirty="0"/>
              <a:t>s</a:t>
            </a:r>
            <a:r>
              <a:rPr lang="cs-CZ" altLang="cs-CZ" i="1" dirty="0" smtClean="0"/>
              <a:t>ociální izolace </a:t>
            </a:r>
            <a:r>
              <a:rPr lang="cs-CZ" altLang="cs-CZ" i="1" dirty="0"/>
              <a:t>a narušení sociální identity a dovedností.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07950" y="4221163"/>
            <a:ext cx="2232025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1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Sociální izolace: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Počet přátel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kontakt s rodinou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angažmá v organizacích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kontakt se sousedy</a:t>
            </a:r>
          </a:p>
          <a:p>
            <a:pPr algn="ctr">
              <a:buFontTx/>
              <a:buChar char="-"/>
              <a:defRPr/>
            </a:pP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2484438" y="4221163"/>
            <a:ext cx="20875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2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Nedostatek oceněných rolí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povolání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- stav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716463" y="4221163"/>
            <a:ext cx="23034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3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Sociální dovednosti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introverze/</a:t>
            </a:r>
            <a:r>
              <a:rPr lang="cs-CZ" sz="1600" dirty="0" err="1">
                <a:solidFill>
                  <a:schemeClr val="tx1"/>
                </a:solidFill>
              </a:rPr>
              <a:t>extrovezre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asertivita</a:t>
            </a:r>
          </a:p>
        </p:txBody>
      </p:sp>
      <p:sp>
        <p:nvSpPr>
          <p:cNvPr id="123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smtClean="0"/>
              <a:t>Příklad: Koncept deprivace</a:t>
            </a:r>
          </a:p>
        </p:txBody>
      </p:sp>
      <p:cxnSp>
        <p:nvCxnSpPr>
          <p:cNvPr id="67" name="Přímá spojovací čára 66"/>
          <p:cNvCxnSpPr/>
          <p:nvPr/>
        </p:nvCxnSpPr>
        <p:spPr>
          <a:xfrm>
            <a:off x="107950" y="1989138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107950" y="25654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0" y="40767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ovéPole 77"/>
          <p:cNvSpPr txBox="1">
            <a:spLocks noChangeArrowheads="1"/>
          </p:cNvSpPr>
          <p:nvPr/>
        </p:nvSpPr>
        <p:spPr bwMode="auto">
          <a:xfrm>
            <a:off x="7451725" y="1341438"/>
            <a:ext cx="1441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</a:t>
            </a:r>
          </a:p>
        </p:txBody>
      </p:sp>
      <p:sp>
        <p:nvSpPr>
          <p:cNvPr id="13330" name="TextovéPole 78"/>
          <p:cNvSpPr txBox="1">
            <a:spLocks noChangeArrowheads="1"/>
          </p:cNvSpPr>
          <p:nvPr/>
        </p:nvSpPr>
        <p:spPr bwMode="auto">
          <a:xfrm>
            <a:off x="6372225" y="19891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31" name="TextovéPole 79"/>
          <p:cNvSpPr txBox="1">
            <a:spLocks noChangeArrowheads="1"/>
          </p:cNvSpPr>
          <p:nvPr/>
        </p:nvSpPr>
        <p:spPr bwMode="auto">
          <a:xfrm>
            <a:off x="8243888" y="20605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32" name="TextovéPole 80"/>
          <p:cNvSpPr txBox="1">
            <a:spLocks noChangeArrowheads="1"/>
          </p:cNvSpPr>
          <p:nvPr/>
        </p:nvSpPr>
        <p:spPr bwMode="auto">
          <a:xfrm>
            <a:off x="7451725" y="1989138"/>
            <a:ext cx="1512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DIMENZE KONCEPTU</a:t>
            </a:r>
          </a:p>
        </p:txBody>
      </p:sp>
      <p:sp>
        <p:nvSpPr>
          <p:cNvPr id="13333" name="TextovéPole 81"/>
          <p:cNvSpPr txBox="1">
            <a:spLocks noChangeArrowheads="1"/>
          </p:cNvSpPr>
          <p:nvPr/>
        </p:nvSpPr>
        <p:spPr bwMode="auto">
          <a:xfrm>
            <a:off x="7380288" y="314166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34" name="TextovéPole 82"/>
          <p:cNvSpPr txBox="1">
            <a:spLocks noChangeArrowheads="1"/>
          </p:cNvSpPr>
          <p:nvPr/>
        </p:nvSpPr>
        <p:spPr bwMode="auto">
          <a:xfrm>
            <a:off x="6948488" y="2924175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KONCEPTUALIZACE</a:t>
            </a:r>
          </a:p>
        </p:txBody>
      </p:sp>
      <p:sp>
        <p:nvSpPr>
          <p:cNvPr id="13335" name="TextovéPole 83"/>
          <p:cNvSpPr txBox="1">
            <a:spLocks noChangeArrowheads="1"/>
          </p:cNvSpPr>
          <p:nvPr/>
        </p:nvSpPr>
        <p:spPr bwMode="auto">
          <a:xfrm>
            <a:off x="7019925" y="4437063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OPERACIONALIZACE</a:t>
            </a:r>
          </a:p>
        </p:txBody>
      </p:sp>
    </p:spTree>
    <p:extLst>
      <p:ext uri="{BB962C8B-B14F-4D97-AF65-F5344CB8AC3E}">
        <p14:creationId xmlns:p14="http://schemas.microsoft.com/office/powerpoint/2010/main" val="19679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28100" cy="540067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cs-CZ" altLang="cs-CZ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42988" y="1196752"/>
            <a:ext cx="5616575" cy="71936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3600" b="1" dirty="0"/>
              <a:t>Religiozita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79388" y="2133600"/>
            <a:ext cx="1079500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Postoje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3319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Víra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432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Chování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284663" y="2133600"/>
            <a:ext cx="24479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Oficiální deklarace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179388" y="2636838"/>
            <a:ext cx="6769100" cy="12969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i="1"/>
          </a:p>
        </p:txBody>
      </p:sp>
      <p:sp>
        <p:nvSpPr>
          <p:cNvPr id="20" name="Obdélník 19"/>
          <p:cNvSpPr/>
          <p:nvPr/>
        </p:nvSpPr>
        <p:spPr>
          <a:xfrm>
            <a:off x="107950" y="4221163"/>
            <a:ext cx="2232025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1</a:t>
            </a:r>
          </a:p>
          <a:p>
            <a:pPr algn="ctr">
              <a:buFontTx/>
              <a:buChar char="-"/>
              <a:defRPr/>
            </a:pP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2484438" y="4221163"/>
            <a:ext cx="20875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2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716463" y="4221163"/>
            <a:ext cx="23034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3</a:t>
            </a:r>
          </a:p>
        </p:txBody>
      </p:sp>
      <p:sp>
        <p:nvSpPr>
          <p:cNvPr id="13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smtClean="0"/>
              <a:t>Příklad: Religiozita</a:t>
            </a:r>
          </a:p>
        </p:txBody>
      </p:sp>
      <p:cxnSp>
        <p:nvCxnSpPr>
          <p:cNvPr id="67" name="Přímá spojovací čára 66"/>
          <p:cNvCxnSpPr/>
          <p:nvPr/>
        </p:nvCxnSpPr>
        <p:spPr>
          <a:xfrm>
            <a:off x="107950" y="1989138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107950" y="25654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107950" y="40767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TextovéPole 77"/>
          <p:cNvSpPr txBox="1">
            <a:spLocks noChangeArrowheads="1"/>
          </p:cNvSpPr>
          <p:nvPr/>
        </p:nvSpPr>
        <p:spPr bwMode="auto">
          <a:xfrm>
            <a:off x="7451725" y="1341438"/>
            <a:ext cx="1441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</a:t>
            </a:r>
          </a:p>
        </p:txBody>
      </p:sp>
      <p:sp>
        <p:nvSpPr>
          <p:cNvPr id="14353" name="TextovéPole 78"/>
          <p:cNvSpPr txBox="1">
            <a:spLocks noChangeArrowheads="1"/>
          </p:cNvSpPr>
          <p:nvPr/>
        </p:nvSpPr>
        <p:spPr bwMode="auto">
          <a:xfrm>
            <a:off x="6372225" y="19891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4" name="TextovéPole 79"/>
          <p:cNvSpPr txBox="1">
            <a:spLocks noChangeArrowheads="1"/>
          </p:cNvSpPr>
          <p:nvPr/>
        </p:nvSpPr>
        <p:spPr bwMode="auto">
          <a:xfrm>
            <a:off x="8243888" y="20605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5" name="TextovéPole 80"/>
          <p:cNvSpPr txBox="1">
            <a:spLocks noChangeArrowheads="1"/>
          </p:cNvSpPr>
          <p:nvPr/>
        </p:nvSpPr>
        <p:spPr bwMode="auto">
          <a:xfrm>
            <a:off x="7451725" y="1989138"/>
            <a:ext cx="1512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DIMENZE KONCEPTU</a:t>
            </a:r>
          </a:p>
        </p:txBody>
      </p:sp>
      <p:sp>
        <p:nvSpPr>
          <p:cNvPr id="14356" name="TextovéPole 81"/>
          <p:cNvSpPr txBox="1">
            <a:spLocks noChangeArrowheads="1"/>
          </p:cNvSpPr>
          <p:nvPr/>
        </p:nvSpPr>
        <p:spPr bwMode="auto">
          <a:xfrm>
            <a:off x="7380288" y="314166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7" name="TextovéPole 82"/>
          <p:cNvSpPr txBox="1">
            <a:spLocks noChangeArrowheads="1"/>
          </p:cNvSpPr>
          <p:nvPr/>
        </p:nvSpPr>
        <p:spPr bwMode="auto">
          <a:xfrm>
            <a:off x="6948488" y="2924175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KONCEPTUALIZACE</a:t>
            </a:r>
          </a:p>
        </p:txBody>
      </p:sp>
      <p:sp>
        <p:nvSpPr>
          <p:cNvPr id="14358" name="TextovéPole 83"/>
          <p:cNvSpPr txBox="1">
            <a:spLocks noChangeArrowheads="1"/>
          </p:cNvSpPr>
          <p:nvPr/>
        </p:nvSpPr>
        <p:spPr bwMode="auto">
          <a:xfrm>
            <a:off x="7019925" y="4437063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OPERACIONALIZACE</a:t>
            </a:r>
          </a:p>
        </p:txBody>
      </p:sp>
    </p:spTree>
    <p:extLst>
      <p:ext uri="{BB962C8B-B14F-4D97-AF65-F5344CB8AC3E}">
        <p14:creationId xmlns:p14="http://schemas.microsoft.com/office/powerpoint/2010/main" val="5723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20" grpId="0" animBg="1"/>
      <p:bldP spid="17421" grpId="0" animBg="1"/>
      <p:bldP spid="17422" grpId="0" animBg="1"/>
      <p:bldP spid="17423" grpId="0" animBg="1"/>
      <p:bldP spid="1742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2. Pohádky rozvíjejí obrazotvornost dětí.</a:t>
            </a:r>
          </a:p>
          <a:p>
            <a:pPr marL="0" indent="0">
              <a:buNone/>
            </a:pPr>
            <a:r>
              <a:rPr lang="cs-CZ" dirty="0" smtClean="0"/>
              <a:t>3. Dívky jsou v učebnicích prvouky zobrazovány </a:t>
            </a:r>
            <a:r>
              <a:rPr lang="cs-CZ" dirty="0" err="1" smtClean="0"/>
              <a:t>stereotypněji</a:t>
            </a:r>
            <a:r>
              <a:rPr lang="cs-CZ" dirty="0" smtClean="0"/>
              <a:t> než chlapci.</a:t>
            </a:r>
          </a:p>
          <a:p>
            <a:pPr marL="0" indent="0">
              <a:buNone/>
            </a:pPr>
            <a:r>
              <a:rPr lang="cs-CZ" dirty="0" smtClean="0"/>
              <a:t>4. Čím je společnost frustrovanější, tím je také krvelačnější.</a:t>
            </a:r>
          </a:p>
          <a:p>
            <a:pPr marL="0" indent="0">
              <a:buNone/>
            </a:pPr>
            <a:r>
              <a:rPr lang="cs-CZ" dirty="0" smtClean="0"/>
              <a:t>5. Děti žijící po rozvodu rodičů ve střídavé péči jsou v životě úspěšnější než děti žijící po rozvodu převážně s jedním rodičem.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39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hypotézy v kvantitativním výzkumu neformulujeme?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Je-li výzkum deskriptivní a má jen jednu proměnnou</a:t>
            </a: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Př</a:t>
            </a:r>
            <a:r>
              <a:rPr lang="cs-CZ" dirty="0" smtClean="0"/>
              <a:t>. Jaké jsou souhrnné výkony žáků v testu PISA?</a:t>
            </a:r>
          </a:p>
          <a:p>
            <a:pPr marL="0" indent="0">
              <a:buNone/>
            </a:pPr>
            <a:r>
              <a:rPr lang="cs-CZ" dirty="0" smtClean="0"/>
              <a:t>     Jak vypadá typický den svobodné matky?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Jaké jsou projevy agresivity ve škole?</a:t>
            </a:r>
          </a:p>
          <a:p>
            <a:pPr marL="0" indent="0">
              <a:buNone/>
            </a:pPr>
            <a:r>
              <a:rPr lang="cs-CZ" dirty="0" smtClean="0"/>
              <a:t>     Jaké je časové zastoupení jednotlivých 	činností učitele na hodině biologie?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53841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Validita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cs-CZ" dirty="0" smtClean="0"/>
              <a:t>schopnost </a:t>
            </a:r>
            <a:r>
              <a:rPr lang="cs-CZ" dirty="0"/>
              <a:t>indikátoru měřit koncept, který skutečně měřit </a:t>
            </a:r>
            <a:r>
              <a:rPr lang="cs-CZ" dirty="0" smtClean="0"/>
              <a:t>zamýšlíme</a:t>
            </a:r>
            <a:endParaRPr lang="cs-CZ" dirty="0"/>
          </a:p>
          <a:p>
            <a:pPr algn="just">
              <a:buFontTx/>
              <a:buChar char="-"/>
            </a:pPr>
            <a:r>
              <a:rPr lang="cs-CZ" dirty="0" smtClean="0"/>
              <a:t>validní </a:t>
            </a:r>
            <a:r>
              <a:rPr lang="cs-CZ" dirty="0"/>
              <a:t>měření je pak takové, kdy měřicí nástroj skutečně měří koncept, který má být měřen, zatímco nevalidní měření zamýšlený jev </a:t>
            </a:r>
            <a:r>
              <a:rPr lang="cs-CZ" dirty="0" smtClean="0"/>
              <a:t>nepostihuje</a:t>
            </a:r>
          </a:p>
          <a:p>
            <a:pPr algn="just">
              <a:buFontTx/>
              <a:buChar char="-"/>
            </a:pPr>
            <a:r>
              <a:rPr lang="cs-CZ" dirty="0" smtClean="0"/>
              <a:t>validita </a:t>
            </a:r>
            <a:r>
              <a:rPr lang="cs-CZ" dirty="0"/>
              <a:t>indikátoru platí vždy pouze pro kontext, v němž byla ověřena, tzn. v kontextu daného </a:t>
            </a:r>
            <a:r>
              <a:rPr lang="cs-CZ" dirty="0" smtClean="0"/>
              <a:t>jevu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113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52" t="5405" r="24146" b="10272"/>
          <a:stretch/>
        </p:blipFill>
        <p:spPr>
          <a:xfrm>
            <a:off x="1691680" y="692696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3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Reliabilita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schopnost </a:t>
            </a:r>
            <a:r>
              <a:rPr lang="cs-CZ" dirty="0"/>
              <a:t>indikátoru měřit koncept bez náhodného kolísání a </a:t>
            </a:r>
            <a:r>
              <a:rPr lang="cs-CZ" dirty="0" smtClean="0"/>
              <a:t>zkreslení</a:t>
            </a:r>
          </a:p>
          <a:p>
            <a:pPr>
              <a:buFontTx/>
              <a:buChar char="-"/>
            </a:pPr>
            <a:r>
              <a:rPr lang="cs-CZ" dirty="0" err="1"/>
              <a:t>r</a:t>
            </a:r>
            <a:r>
              <a:rPr lang="cs-CZ" dirty="0" err="1" smtClean="0"/>
              <a:t>eliabilní</a:t>
            </a:r>
            <a:r>
              <a:rPr lang="cs-CZ" dirty="0" smtClean="0"/>
              <a:t> </a:t>
            </a:r>
            <a:r>
              <a:rPr lang="cs-CZ" dirty="0"/>
              <a:t>měření je takové, kdy v případě, že se stav pozorovaného předmětu nezměnil, dosahuje měření stále stejného výsledku.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etodou</a:t>
            </a:r>
            <a:r>
              <a:rPr lang="cs-CZ" dirty="0"/>
              <a:t>, jak zajistit co nejvyšší míru reliability je </a:t>
            </a:r>
            <a:r>
              <a:rPr lang="cs-CZ" u="sng" dirty="0"/>
              <a:t>standardizace</a:t>
            </a:r>
            <a:r>
              <a:rPr lang="cs-CZ" dirty="0"/>
              <a:t>, neboli zajištění totožných podmínek pro všechna měření</a:t>
            </a:r>
            <a:r>
              <a:rPr lang="cs-CZ" dirty="0" smtClean="0"/>
              <a:t>. Zajišťujeme,  </a:t>
            </a:r>
            <a:r>
              <a:rPr lang="cs-CZ" dirty="0"/>
              <a:t>že sběr empirické informace musí probíhat ve standardizovaném prostředí (např. domácnost respondenta), za standardizovaných podmínek (rozhovor tváří v tvář, bez přítomnosti další osoby) a pomocí standardizovaného </a:t>
            </a:r>
            <a:r>
              <a:rPr lang="cs-CZ" dirty="0" smtClean="0"/>
              <a:t>výzkumného </a:t>
            </a:r>
            <a:r>
              <a:rPr lang="cs-CZ" dirty="0"/>
              <a:t>nástroje (dotazník s předepsanými otázkami i odpověďmi, daným pořadím atp.).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459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Reprezentativita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Možnost  zobecnění výsledků - </a:t>
            </a:r>
            <a:r>
              <a:rPr lang="pl-PL" dirty="0" smtClean="0"/>
              <a:t>určuje</a:t>
            </a:r>
            <a:r>
              <a:rPr lang="pl-PL" dirty="0"/>
              <a:t>,  zda to, co bylo vyzkoumáno, je možné vztáhnout i </a:t>
            </a:r>
            <a:r>
              <a:rPr lang="pl-PL" dirty="0" smtClean="0"/>
              <a:t>na </a:t>
            </a:r>
            <a:r>
              <a:rPr lang="cs-CZ" dirty="0" smtClean="0"/>
              <a:t>další </a:t>
            </a:r>
            <a:r>
              <a:rPr lang="cs-CZ" dirty="0"/>
              <a:t>objekty, které přímo nebyly </a:t>
            </a:r>
            <a:r>
              <a:rPr lang="cs-CZ"/>
              <a:t>předmětem </a:t>
            </a:r>
            <a:r>
              <a:rPr lang="cs-CZ" smtClean="0"/>
              <a:t>zkoumání</a:t>
            </a:r>
          </a:p>
          <a:p>
            <a:r>
              <a:rPr lang="cs-CZ" smtClean="0"/>
              <a:t>Generalizovat </a:t>
            </a:r>
            <a:r>
              <a:rPr lang="cs-CZ" dirty="0"/>
              <a:t>informace lze pouze v případě, že výběrový soubor je zmenšeninou souboru základního, tzn. že oba soubory se neliší v rozložení žádné z myslitelných vlastností, jenom svojí velikostí. </a:t>
            </a:r>
            <a:endParaRPr lang="cs-CZ" dirty="0" smtClean="0"/>
          </a:p>
          <a:p>
            <a:r>
              <a:rPr lang="cs-CZ" dirty="0" err="1" smtClean="0"/>
              <a:t>Reprezentativita</a:t>
            </a:r>
            <a:r>
              <a:rPr lang="cs-CZ" dirty="0" smtClean="0"/>
              <a:t> </a:t>
            </a:r>
            <a:r>
              <a:rPr lang="cs-CZ" dirty="0"/>
              <a:t>není určována jen počtem zkoumaných </a:t>
            </a:r>
            <a:r>
              <a:rPr lang="cs-CZ" dirty="0" smtClean="0"/>
              <a:t>jednotek a návratností, </a:t>
            </a:r>
            <a:r>
              <a:rPr lang="pl-PL" dirty="0" smtClean="0"/>
              <a:t>ale </a:t>
            </a:r>
            <a:r>
              <a:rPr lang="pl-PL" dirty="0"/>
              <a:t>i mechanismem jejich výběru ze základního souboru.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24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 zvolit kvantitativní přístup?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Fenomén, o kterém máme nějaké </a:t>
            </a:r>
            <a:r>
              <a:rPr lang="cs-CZ" altLang="cs-CZ" sz="2800" smtClean="0"/>
              <a:t>informace – jsme schopni zformulovat hypotézy</a:t>
            </a: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Ověření teorie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Jde nám o čísla, chceme provést srovnání, popsat variabilitu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Chceme zobecňovat naše závěry</a:t>
            </a:r>
            <a:endParaRPr lang="cs-CZ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58212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Populace x vzorek </a:t>
            </a:r>
            <a:br>
              <a:rPr lang="cs-CZ" dirty="0" smtClean="0"/>
            </a:br>
            <a:r>
              <a:rPr lang="cs-CZ" dirty="0" smtClean="0"/>
              <a:t>Základní soubor x výběrový soubor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900113" y="2276475"/>
            <a:ext cx="3167062" cy="3024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xxxxxxxxxxxxxxxxxxxxxxxxxxxxxxxxxxxxxxxxxxxxxxxxxxxxxxxxxxxxxxxxxxxxxxxxxxxxxxxxxxxxxxxxxxxxxxxxxxxxxxxxxxxxxxxxxxxxxxxxxxxxxx</a:t>
            </a:r>
            <a:r>
              <a:rPr lang="cs-CZ" dirty="0" err="1"/>
              <a:t>xxxxxxxxxxxxxxxxxxxxxxxxxxxxxxxxx</a:t>
            </a:r>
            <a:endParaRPr lang="cs-CZ" dirty="0"/>
          </a:p>
        </p:txBody>
      </p:sp>
      <p:sp>
        <p:nvSpPr>
          <p:cNvPr id="5" name="Elipsa 4"/>
          <p:cNvSpPr/>
          <p:nvPr/>
        </p:nvSpPr>
        <p:spPr>
          <a:xfrm>
            <a:off x="4724400" y="2362200"/>
            <a:ext cx="3168650" cy="3095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	</a:t>
            </a:r>
            <a:r>
              <a:rPr lang="cs-CZ" dirty="0" err="1"/>
              <a:t>x</a:t>
            </a:r>
            <a:endParaRPr lang="cs-CZ" dirty="0"/>
          </a:p>
          <a:p>
            <a:pPr algn="ctr">
              <a:defRPr/>
            </a:pPr>
            <a:r>
              <a:rPr lang="cs-CZ" dirty="0"/>
              <a:t>	</a:t>
            </a:r>
          </a:p>
          <a:p>
            <a:pPr algn="ctr">
              <a:defRPr/>
            </a:pPr>
            <a:r>
              <a:rPr lang="cs-CZ" dirty="0"/>
              <a:t>x</a:t>
            </a:r>
          </a:p>
          <a:p>
            <a:pPr algn="ctr">
              <a:defRPr/>
            </a:pPr>
            <a:r>
              <a:rPr lang="cs-CZ" dirty="0"/>
              <a:t>	</a:t>
            </a:r>
          </a:p>
          <a:p>
            <a:pPr algn="ctr">
              <a:defRPr/>
            </a:pPr>
            <a:r>
              <a:rPr lang="cs-CZ" dirty="0"/>
              <a:t>x	</a:t>
            </a:r>
            <a:r>
              <a:rPr lang="cs-CZ" dirty="0" err="1"/>
              <a:t>x</a:t>
            </a: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dirty="0"/>
              <a:t>x	</a:t>
            </a:r>
            <a:r>
              <a:rPr lang="cs-CZ" dirty="0" err="1"/>
              <a:t>x</a:t>
            </a:r>
            <a:r>
              <a:rPr lang="cs-CZ" dirty="0"/>
              <a:t>	x</a:t>
            </a:r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dirty="0"/>
              <a:t>x   x</a:t>
            </a:r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694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Redukce populace na vzorek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Vzorek (výběrový soubor) = skupina jednotek, které skutečně pozorujeme</a:t>
            </a:r>
          </a:p>
          <a:p>
            <a:pPr eaLnBrk="1" hangingPunct="1"/>
            <a:r>
              <a:rPr lang="cs-CZ" altLang="cs-CZ" smtClean="0"/>
              <a:t>Populace (základní soubor) = soubor jednotek, o kterém předpokládáme, že jsou pro něj naše závěry platné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	Jak dosáhnout co největší podobnosti vzorku a populace?</a:t>
            </a:r>
          </a:p>
        </p:txBody>
      </p:sp>
    </p:spTree>
    <p:extLst>
      <p:ext uri="{BB962C8B-B14F-4D97-AF65-F5344CB8AC3E}">
        <p14:creationId xmlns:p14="http://schemas.microsoft.com/office/powerpoint/2010/main" val="426580856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Výběr vzorku I. Výběry zajišťující reprezentativitu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Náhodný výběr</a:t>
            </a:r>
            <a:r>
              <a:rPr lang="cs-CZ" altLang="cs-CZ" sz="2400" dirty="0" smtClean="0"/>
              <a:t> – každý prvek populace má stejnou pravděpodobnost, že se do vzorku dostane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dirty="0" smtClean="0"/>
              <a:t>Reprezentuje známé i neznámé vlastnosti populace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dirty="0" smtClean="0"/>
              <a:t>Jsme schopni vyčíslit, jak se vzorek liší od populace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dirty="0" smtClean="0"/>
              <a:t>Prostý náhodný výběr, systematický výběr, náhodný stratifikovaný výběr, vícestupňový náhodný výběr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400" dirty="0"/>
              <a:t>Závislost na tzv. opoře výběru: </a:t>
            </a:r>
            <a:r>
              <a:rPr lang="cs-CZ" sz="2400" i="1" dirty="0"/>
              <a:t>seznam jednotek základní populace, </a:t>
            </a:r>
            <a:r>
              <a:rPr lang="cs-CZ" sz="2400" dirty="0"/>
              <a:t>z     	něhož </a:t>
            </a:r>
            <a:r>
              <a:rPr lang="cs-CZ" sz="2400" i="1" dirty="0"/>
              <a:t>vzorek vybíráme</a:t>
            </a:r>
            <a:endParaRPr lang="cs-CZ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Kvótní výběr</a:t>
            </a:r>
            <a:r>
              <a:rPr lang="cs-CZ" altLang="cs-CZ" sz="2400" dirty="0" smtClean="0"/>
              <a:t> – imituje ve struktuře vzorku známé vlastnosti populace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 smtClean="0"/>
              <a:t>-    Omezujeme se jen na několik málo proměnných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dirty="0" smtClean="0"/>
              <a:t>Musíme populaci znát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-	Závislost na tazateli atd.</a:t>
            </a:r>
          </a:p>
        </p:txBody>
      </p:sp>
    </p:spTree>
    <p:extLst>
      <p:ext uri="{BB962C8B-B14F-4D97-AF65-F5344CB8AC3E}">
        <p14:creationId xmlns:p14="http://schemas.microsoft.com/office/powerpoint/2010/main" val="343655926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 smtClean="0"/>
              <a:t>Výběr vzorku II. Výběry nezajišťující reprezentativitu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Účelový výběr/Záměrný</a:t>
            </a:r>
            <a:r>
              <a:rPr lang="cs-CZ" altLang="cs-CZ" dirty="0" smtClean="0"/>
              <a:t> – je založen na úsudku výzkumníka o tom, co by mělo být pozorováno a co je možné pozorovat</a:t>
            </a:r>
          </a:p>
          <a:p>
            <a:pPr eaLnBrk="1" hangingPunct="1"/>
            <a:r>
              <a:rPr lang="cs-CZ" altLang="cs-CZ" b="1" dirty="0" smtClean="0"/>
              <a:t>Dostupný výběr</a:t>
            </a:r>
          </a:p>
          <a:p>
            <a:r>
              <a:rPr lang="cs-CZ" altLang="cs-CZ" b="1" dirty="0" err="1"/>
              <a:t>Samovýběr</a:t>
            </a:r>
            <a:r>
              <a:rPr lang="cs-CZ" altLang="cs-CZ" b="1" dirty="0"/>
              <a:t>/Anketa - </a:t>
            </a:r>
            <a:r>
              <a:rPr lang="cs-CZ" altLang="cs-CZ" dirty="0"/>
              <a:t>odpovídá ten, kdo má </a:t>
            </a:r>
            <a:r>
              <a:rPr lang="cs-CZ" altLang="cs-CZ" dirty="0" smtClean="0"/>
              <a:t>zájem</a:t>
            </a:r>
            <a:endParaRPr lang="cs-CZ" altLang="cs-CZ" b="1" dirty="0" smtClean="0"/>
          </a:p>
          <a:p>
            <a:pPr eaLnBrk="1" hangingPunct="1"/>
            <a:r>
              <a:rPr lang="cs-CZ" altLang="cs-CZ" b="1" dirty="0" smtClean="0"/>
              <a:t>Sněhová koule</a:t>
            </a: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dirty="0" smtClean="0"/>
              <a:t>- Velké omezení pro generalizaci našich závěrů</a:t>
            </a:r>
          </a:p>
        </p:txBody>
      </p:sp>
    </p:spTree>
    <p:extLst>
      <p:ext uri="{BB962C8B-B14F-4D97-AF65-F5344CB8AC3E}">
        <p14:creationId xmlns:p14="http://schemas.microsoft.com/office/powerpoint/2010/main" val="200627469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 smtClean="0"/>
              <a:t>Orientační návod pro vztah mezi velikostí základního a výběrového souboru (</a:t>
            </a:r>
            <a:r>
              <a:rPr lang="cs-CZ" sz="3100" dirty="0" err="1" smtClean="0"/>
              <a:t>Gavora</a:t>
            </a:r>
            <a:r>
              <a:rPr lang="cs-CZ" sz="3100" dirty="0" smtClean="0"/>
              <a:t>, 2010)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6769100" cy="516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057"/>
                <a:gridCol w="3969043"/>
              </a:tblGrid>
              <a:tr h="958317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Základní soubor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Výběrový soubor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80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135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169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400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196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500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217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278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1500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357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10000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370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1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Pilotní studie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cílem je zjistit, </a:t>
            </a:r>
            <a:r>
              <a:rPr lang="cs-CZ" altLang="cs-CZ" sz="2800" b="1" dirty="0" smtClean="0"/>
              <a:t>zda je náš výzkum např. v dané populaci vůbec možný</a:t>
            </a:r>
            <a:r>
              <a:rPr lang="cs-CZ" altLang="cs-CZ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ověřuje, zda informace, kterou požadujeme, v naší populaci vůbec existuje a zda je dosažitelná 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je prováděna např. na malé skupině vybrané z populace, kterou hodláme studovat 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často kvalitativní techniky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důležitá hlavně tehdy, pokud nemáme opravdu hlubokou znalost o zkoumané populaci 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6335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Předvýzkum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účelem předvýzkumu je odzkoušení nástrojů (př. dotazníku), které jsme pro náš výzkum zkonstruovali</a:t>
            </a:r>
          </a:p>
          <a:p>
            <a:r>
              <a:rPr lang="cs-CZ" altLang="cs-CZ" dirty="0" smtClean="0"/>
              <a:t>zkoušíme i analytický postup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535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 zvolit kvalitativní přístup?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Nové téma, neexistují teorie, je těžké identifikovat proměnné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Chceme usilovat o podrobnější studium fenoménu nebo situace, holisticky a v kontextu, se zaměřením na interpretace, významy, porozumění a/nebo na procesy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Je třeba studovat aktéry v jejich přirozeném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Nemáme-li ambici zobecňovat naše závěry na populaci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25139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600" smtClean="0"/>
              <a:t>V </a:t>
            </a:r>
            <a:r>
              <a:rPr lang="cs-CZ" altLang="cs-CZ" sz="3600" b="1" smtClean="0"/>
              <a:t>kvantitativním výzkumu</a:t>
            </a:r>
            <a:r>
              <a:rPr lang="cs-CZ" altLang="cs-CZ" sz="3600" smtClean="0"/>
              <a:t> se obvykle setkáme s těmito kroky:</a:t>
            </a:r>
            <a:br>
              <a:rPr lang="cs-CZ" altLang="cs-CZ" sz="3600" smtClean="0"/>
            </a:br>
            <a:endParaRPr lang="cs-CZ" altLang="cs-CZ" sz="36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lnSpcReduction="10000"/>
          </a:bodyPr>
          <a:lstStyle/>
          <a:p>
            <a:pPr marL="990600" lvl="1" indent="-533400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formulace problému a výzkumné otázky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informační příprava výzkumu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formulace hypotéz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rozhodnutí o populaci a vzorku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(pilotní studie)</a:t>
            </a:r>
            <a:endParaRPr lang="cs-CZ" altLang="cs-CZ" sz="2400" smtClean="0"/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rozhodnutí o technice sběru informací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operacionalizace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konstrukce nástrojů pro tento </a:t>
            </a:r>
            <a:r>
              <a:rPr lang="cs-CZ" altLang="cs-CZ" sz="2400" smtClean="0"/>
              <a:t>sběr</a:t>
            </a:r>
            <a:endParaRPr lang="cs-CZ" altLang="cs-CZ" sz="2400" smtClean="0"/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předvýzkum</a:t>
            </a:r>
            <a:endParaRPr lang="cs-CZ" altLang="cs-CZ" sz="2400" smtClean="0"/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sběr dat, zpracování dat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analýza dat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/>
              <a:t>i</a:t>
            </a:r>
            <a:r>
              <a:rPr lang="cs-CZ" altLang="cs-CZ" sz="2400" smtClean="0"/>
              <a:t>nterpretace</a:t>
            </a:r>
            <a:endParaRPr lang="cs-CZ" altLang="cs-CZ" sz="2400" smtClean="0"/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35919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Hypotéza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cs-CZ" altLang="cs-CZ" sz="2800" smtClean="0"/>
              <a:t>Hypotéza je očekávání o charakteru věcí, vyvozené z teorie </a:t>
            </a:r>
          </a:p>
          <a:p>
            <a:pPr eaLnBrk="1" hangingPunct="1"/>
            <a:r>
              <a:rPr lang="cs-CZ" altLang="cs-CZ" sz="2800" smtClean="0"/>
              <a:t>Hypotéza je </a:t>
            </a:r>
            <a:r>
              <a:rPr lang="cs-CZ" altLang="cs-CZ" sz="2800" b="1" smtClean="0"/>
              <a:t>ověřitelný výrok o vztazích mezi dvěma jevy</a:t>
            </a:r>
            <a:r>
              <a:rPr lang="cs-CZ" altLang="cs-CZ" sz="2800" smtClean="0"/>
              <a:t> </a:t>
            </a:r>
            <a:endParaRPr lang="cs-CZ" altLang="cs-CZ" sz="2800" smtClean="0"/>
          </a:p>
          <a:p>
            <a:pPr marL="0" indent="0" eaLnBrk="1" hangingPunct="1">
              <a:buNone/>
            </a:pPr>
            <a:endParaRPr lang="cs-CZ" altLang="cs-CZ" sz="2800" smtClean="0"/>
          </a:p>
          <a:p>
            <a:pPr eaLnBrk="1" hangingPunct="1">
              <a:buFontTx/>
              <a:buNone/>
            </a:pPr>
            <a:r>
              <a:rPr lang="cs-CZ" altLang="cs-CZ" sz="2800" smtClean="0"/>
              <a:t>Pravidla pro tvorbu hypotéz</a:t>
            </a:r>
          </a:p>
          <a:p>
            <a:pPr eaLnBrk="1" hangingPunct="1"/>
            <a:r>
              <a:rPr lang="cs-CZ" altLang="cs-CZ" sz="2400" smtClean="0"/>
              <a:t>Je oznamovací, jednoznačně formulovanou větou</a:t>
            </a:r>
          </a:p>
          <a:p>
            <a:pPr eaLnBrk="1" hangingPunct="1"/>
            <a:r>
              <a:rPr lang="cs-CZ" altLang="cs-CZ" sz="2400" smtClean="0"/>
              <a:t>Obsahuje závislou a nezávislou proměnnou</a:t>
            </a:r>
          </a:p>
          <a:p>
            <a:pPr eaLnBrk="1" hangingPunct="1"/>
            <a:r>
              <a:rPr lang="cs-CZ" altLang="cs-CZ" sz="2400" smtClean="0"/>
              <a:t>Obsahuje měřitelné proměnné</a:t>
            </a:r>
          </a:p>
          <a:p>
            <a:pPr eaLnBrk="1" hangingPunct="1"/>
            <a:r>
              <a:rPr lang="cs-CZ" altLang="cs-CZ" sz="2400" smtClean="0"/>
              <a:t>Obsahuje tvrzení o rozdílech, vztazích nebo následcích</a:t>
            </a:r>
          </a:p>
          <a:p>
            <a:pPr eaLnBrk="1" hangingPunct="1"/>
            <a:r>
              <a:rPr lang="cs-CZ" altLang="cs-CZ" sz="2400" smtClean="0"/>
              <a:t>(Je motivovaná)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679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Hypotézy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Čím větší kontakt mají lidé s osobami s postižením, tím pozitivnější k nim mají postoj.</a:t>
            </a:r>
          </a:p>
          <a:p>
            <a:r>
              <a:rPr lang="cs-CZ" sz="2400" dirty="0" smtClean="0"/>
              <a:t>Mladší učitelé mají pozitivnější postoje k inkluzi než starší učitelé.</a:t>
            </a:r>
          </a:p>
          <a:p>
            <a:r>
              <a:rPr lang="cs-CZ" sz="2400" dirty="0" smtClean="0"/>
              <a:t>V současných příručkách pro rodiče je více prvků liberální výchovy než v příručkách starších.</a:t>
            </a:r>
          </a:p>
          <a:p>
            <a:r>
              <a:rPr lang="cs-CZ" sz="2400" dirty="0" smtClean="0"/>
              <a:t>Zvýší-li učitel počet pochval, výuka bude efektivnější.</a:t>
            </a:r>
          </a:p>
          <a:p>
            <a:r>
              <a:rPr lang="cs-CZ" altLang="cs-CZ" sz="2400" dirty="0" smtClean="0"/>
              <a:t>Sociální status rodiny ovlivňuje školní úspěšnost potomků</a:t>
            </a:r>
          </a:p>
          <a:p>
            <a:r>
              <a:rPr lang="cs-CZ" sz="2400" dirty="0" smtClean="0"/>
              <a:t>Sledování programů s násilným obsahem zvyšuje agresivitu u dětí.</a:t>
            </a:r>
          </a:p>
          <a:p>
            <a:r>
              <a:rPr lang="cs-CZ" sz="2400" dirty="0" smtClean="0"/>
              <a:t>Na alternativních ZŠ učitelé komunikují s žáky více partnersky než na běžných ZŠ.</a:t>
            </a:r>
          </a:p>
        </p:txBody>
      </p:sp>
    </p:spTree>
    <p:extLst>
      <p:ext uri="{BB962C8B-B14F-4D97-AF65-F5344CB8AC3E}">
        <p14:creationId xmlns:p14="http://schemas.microsoft.com/office/powerpoint/2010/main" val="129853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Časté chyby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dirty="0" smtClean="0"/>
              <a:t>1. </a:t>
            </a:r>
            <a:r>
              <a:rPr lang="cs-CZ" sz="2400" u="sng" dirty="0" smtClean="0"/>
              <a:t>Hypotéza není výrokem o vztazích mezi dvěma jevy</a:t>
            </a:r>
          </a:p>
          <a:p>
            <a:pPr>
              <a:defRPr/>
            </a:pPr>
            <a:r>
              <a:rPr lang="cs-CZ" sz="1800" dirty="0" smtClean="0"/>
              <a:t>Na vybrané ZŠ </a:t>
            </a:r>
            <a:r>
              <a:rPr lang="cs-CZ" sz="1800" dirty="0" err="1" smtClean="0"/>
              <a:t>Rynárec</a:t>
            </a:r>
            <a:r>
              <a:rPr lang="cs-CZ" sz="1800" dirty="0" smtClean="0"/>
              <a:t> se šikana nevyskytuje.</a:t>
            </a:r>
          </a:p>
          <a:p>
            <a:pPr>
              <a:defRPr/>
            </a:pPr>
            <a:r>
              <a:rPr lang="cs-CZ" sz="1800" dirty="0" smtClean="0"/>
              <a:t>Znalost pojmu </a:t>
            </a:r>
            <a:r>
              <a:rPr lang="cs-CZ" sz="1800" dirty="0" err="1" smtClean="0"/>
              <a:t>kyberšikana</a:t>
            </a:r>
            <a:r>
              <a:rPr lang="cs-CZ" sz="1800" dirty="0" smtClean="0"/>
              <a:t> je mezi dětmi velmi nízká.</a:t>
            </a:r>
          </a:p>
          <a:p>
            <a:pPr>
              <a:defRPr/>
            </a:pPr>
            <a:r>
              <a:rPr lang="cs-CZ" sz="1800" dirty="0" smtClean="0"/>
              <a:t>Metodický materiál rozšíří teoretickou základnu učitelů odborného předmětu a stane se účelnou a vítanou pomůckou při praktické výuce žáků.</a:t>
            </a:r>
          </a:p>
          <a:p>
            <a:pPr marL="342900" lvl="1" indent="-342900">
              <a:buFontTx/>
              <a:buChar char="•"/>
              <a:defRPr/>
            </a:pPr>
            <a:r>
              <a:rPr lang="cs-CZ" sz="1800" dirty="0" smtClean="0">
                <a:ea typeface="+mn-ea"/>
                <a:cs typeface="+mn-cs"/>
              </a:rPr>
              <a:t>Pod pojmem </a:t>
            </a:r>
            <a:r>
              <a:rPr lang="cs-CZ" sz="1800" dirty="0" err="1" smtClean="0">
                <a:ea typeface="+mn-ea"/>
                <a:cs typeface="+mn-cs"/>
              </a:rPr>
              <a:t>zooterapie</a:t>
            </a:r>
            <a:r>
              <a:rPr lang="cs-CZ" sz="1800" dirty="0" smtClean="0">
                <a:ea typeface="+mn-ea"/>
                <a:cs typeface="+mn-cs"/>
              </a:rPr>
              <a:t> si většina respondentů představí nejčastěji psa a koně.</a:t>
            </a:r>
            <a:endParaRPr lang="cs-CZ" sz="1800" dirty="0" smtClean="0"/>
          </a:p>
          <a:p>
            <a:pPr>
              <a:buFontTx/>
              <a:buNone/>
              <a:defRPr/>
            </a:pPr>
            <a:r>
              <a:rPr lang="cs-CZ" dirty="0" smtClean="0"/>
              <a:t>2.</a:t>
            </a:r>
            <a:r>
              <a:rPr lang="cs-CZ" sz="1800" dirty="0" smtClean="0"/>
              <a:t> </a:t>
            </a:r>
            <a:r>
              <a:rPr lang="cs-CZ" sz="2400" u="sng" dirty="0" smtClean="0"/>
              <a:t>Hypotéza není ověřitelným výrokem</a:t>
            </a:r>
          </a:p>
          <a:p>
            <a:pPr>
              <a:defRPr/>
            </a:pPr>
            <a:r>
              <a:rPr lang="cs-CZ" sz="1800" dirty="0" smtClean="0"/>
              <a:t>Pokud se mezi žáky </a:t>
            </a:r>
            <a:r>
              <a:rPr lang="cs-CZ" sz="1800" dirty="0" err="1" smtClean="0"/>
              <a:t>kyberšikana</a:t>
            </a:r>
            <a:r>
              <a:rPr lang="cs-CZ" sz="1800" dirty="0" smtClean="0"/>
              <a:t> objeví, žáci nebudou vědět jak na tuto situaci  správně  zareagovat. </a:t>
            </a:r>
          </a:p>
          <a:p>
            <a:pPr>
              <a:defRPr/>
            </a:pPr>
            <a:r>
              <a:rPr lang="cs-CZ" sz="1800" dirty="0" smtClean="0"/>
              <a:t>Informovanost lidí o osobách s postižením zvyšuje snahu jim pomoci v MHD.</a:t>
            </a:r>
          </a:p>
          <a:p>
            <a:pPr marL="342900" lvl="1" indent="-342900">
              <a:buFontTx/>
              <a:buChar char="•"/>
              <a:defRPr/>
            </a:pPr>
            <a:r>
              <a:rPr lang="cs-CZ" sz="1800" dirty="0" smtClean="0">
                <a:ea typeface="+mn-ea"/>
                <a:cs typeface="+mn-cs"/>
              </a:rPr>
              <a:t>Čím více bude doba pokrokovější (ekonomicky), tím méně bude lidí věřících.</a:t>
            </a:r>
          </a:p>
          <a:p>
            <a:pPr>
              <a:defRPr/>
            </a:pPr>
            <a:endParaRPr lang="cs-CZ" sz="1800" dirty="0" smtClean="0"/>
          </a:p>
          <a:p>
            <a:pPr>
              <a:buFontTx/>
              <a:buNone/>
              <a:defRPr/>
            </a:pPr>
            <a:r>
              <a:rPr lang="cs-CZ" sz="2400" dirty="0" smtClean="0"/>
              <a:t> </a:t>
            </a:r>
            <a:endParaRPr lang="cs-CZ" sz="2400" u="sng" dirty="0" smtClean="0"/>
          </a:p>
          <a:p>
            <a:pPr>
              <a:defRPr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4613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36625"/>
          </a:xfrm>
        </p:spPr>
        <p:txBody>
          <a:bodyPr/>
          <a:lstStyle/>
          <a:p>
            <a:r>
              <a:rPr lang="cs-CZ" altLang="cs-CZ" smtClean="0"/>
              <a:t>Časté chyby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FontTx/>
              <a:buAutoNum type="arabicPeriod" startAt="3"/>
            </a:pPr>
            <a:r>
              <a:rPr lang="cs-CZ" altLang="cs-CZ" u="sng" dirty="0" smtClean="0"/>
              <a:t>Odhadujeme výsledky výzkumu</a:t>
            </a:r>
          </a:p>
          <a:p>
            <a:pPr>
              <a:buFontTx/>
              <a:buNone/>
            </a:pPr>
            <a:r>
              <a:rPr lang="cs-CZ" altLang="cs-CZ" sz="1800" dirty="0" smtClean="0"/>
              <a:t>S drogami se již na ZŠ setkalo více než 70 procent žáků.</a:t>
            </a:r>
          </a:p>
          <a:p>
            <a:pPr>
              <a:buFontTx/>
              <a:buNone/>
            </a:pPr>
            <a:r>
              <a:rPr lang="cs-CZ" altLang="cs-CZ" dirty="0" smtClean="0"/>
              <a:t>4. </a:t>
            </a:r>
            <a:r>
              <a:rPr lang="cs-CZ" altLang="cs-CZ" u="sng" dirty="0" smtClean="0"/>
              <a:t>Snažíme se vysvětlit výsledky výzkumu</a:t>
            </a:r>
          </a:p>
          <a:p>
            <a:pPr>
              <a:buFontTx/>
              <a:buNone/>
            </a:pPr>
            <a:r>
              <a:rPr lang="cs-CZ" altLang="cs-CZ" sz="1800" dirty="0" smtClean="0"/>
              <a:t>Žáci s postižením neužívají drogy příliš často, protože nemají šanci se k nim dostat.</a:t>
            </a:r>
          </a:p>
          <a:p>
            <a:pPr>
              <a:buFontTx/>
              <a:buNone/>
            </a:pPr>
            <a:r>
              <a:rPr lang="cs-CZ" altLang="cs-CZ" u="sng" dirty="0" smtClean="0"/>
              <a:t>5. Samozřejmé tvrzení</a:t>
            </a:r>
          </a:p>
          <a:p>
            <a:pPr>
              <a:buFontTx/>
              <a:buNone/>
            </a:pPr>
            <a:r>
              <a:rPr lang="cs-CZ" altLang="cs-CZ" sz="1800" dirty="0" smtClean="0"/>
              <a:t>Sociálně silnější rodiny si mohou dovolit lepší, nákladnější technologie pro své děti se sluchovým postižením.</a:t>
            </a:r>
          </a:p>
          <a:p>
            <a:pPr>
              <a:buFontTx/>
              <a:buNone/>
            </a:pPr>
            <a:r>
              <a:rPr lang="cs-CZ" altLang="cs-CZ" sz="1800" dirty="0" smtClean="0"/>
              <a:t>Studenti prvního ročníku medicíny mají méně informací o lupénce než studenti pátého ročníku.</a:t>
            </a:r>
          </a:p>
          <a:p>
            <a:pPr>
              <a:buFontTx/>
              <a:buNone/>
            </a:pPr>
            <a:r>
              <a:rPr lang="cs-CZ" altLang="cs-CZ" sz="1800" dirty="0" smtClean="0"/>
              <a:t>Čím více času tráví matka ve společnosti lidí, tím méně trpí sociální deprivací.</a:t>
            </a:r>
          </a:p>
          <a:p>
            <a:pPr>
              <a:buFontTx/>
              <a:buNone/>
            </a:pPr>
            <a:r>
              <a:rPr lang="cs-CZ" altLang="cs-CZ" sz="1800" dirty="0" smtClean="0"/>
              <a:t>Možnost komunikovat se slyšícími je pro sluchově postižené přínosem, integrace posiluje rovnost možností rozvoje a sebeuplatnění.</a:t>
            </a:r>
          </a:p>
        </p:txBody>
      </p:sp>
    </p:spTree>
    <p:extLst>
      <p:ext uri="{BB962C8B-B14F-4D97-AF65-F5344CB8AC3E}">
        <p14:creationId xmlns:p14="http://schemas.microsoft.com/office/powerpoint/2010/main" val="15563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Konceptualizace, operacionalizace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Konceptualizace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Je přesnou definicí konceptů (a jejich dimenzí), používaných ve výzkumu.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Operacionalizace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Neříká, co to je studovaný fenomén, ale říká, jak jej poznat.</a:t>
            </a:r>
          </a:p>
          <a:p>
            <a:r>
              <a:rPr lang="cs-CZ" sz="2400" dirty="0" smtClean="0"/>
              <a:t>Definované </a:t>
            </a:r>
            <a:r>
              <a:rPr lang="pl-PL" sz="2400" dirty="0" smtClean="0"/>
              <a:t>pojmy převádíme do zkoumatelné podoby, tj. na empiricky zjistitelné, </a:t>
            </a:r>
            <a:r>
              <a:rPr lang="cs-CZ" sz="2400" dirty="0" smtClean="0"/>
              <a:t>nějakým způsobem měřitelné údaje.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Operacionalizace vyjadřuje koncept popisem operací, kterými bude měřen.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 praxi probíhá jako stanovování indikátorů.</a:t>
            </a:r>
          </a:p>
        </p:txBody>
      </p:sp>
    </p:spTree>
    <p:extLst>
      <p:ext uri="{BB962C8B-B14F-4D97-AF65-F5344CB8AC3E}">
        <p14:creationId xmlns:p14="http://schemas.microsoft.com/office/powerpoint/2010/main" val="23102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1124</Words>
  <Application>Microsoft Office PowerPoint</Application>
  <PresentationFormat>Předvádění na obrazovce (4:3)</PresentationFormat>
  <Paragraphs>215</Paragraphs>
  <Slides>26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sady Office</vt:lpstr>
      <vt:lpstr>Metodologie 2 Lekce 2</vt:lpstr>
      <vt:lpstr>Kdy zvolit kvantitativní přístup?</vt:lpstr>
      <vt:lpstr>Kdy zvolit kvalitativní přístup?</vt:lpstr>
      <vt:lpstr>V kvantitativním výzkumu se obvykle setkáme s těmito kroky: </vt:lpstr>
      <vt:lpstr>Hypotéza</vt:lpstr>
      <vt:lpstr>Hypotézy</vt:lpstr>
      <vt:lpstr>Časté chyby</vt:lpstr>
      <vt:lpstr>Časté chyby</vt:lpstr>
      <vt:lpstr>Konceptualizace, operacionalizace</vt:lpstr>
      <vt:lpstr>Prezentace aplikace PowerPoint</vt:lpstr>
      <vt:lpstr>Příklad hypotéz a procvičování indikátorů</vt:lpstr>
      <vt:lpstr>Příklad: Koncept deprivace</vt:lpstr>
      <vt:lpstr>Příklad: Religiozita</vt:lpstr>
      <vt:lpstr>Prezentace aplikace PowerPoint</vt:lpstr>
      <vt:lpstr>Kdy hypotézy v kvantitativním výzkumu neformulujeme?</vt:lpstr>
      <vt:lpstr>Validita</vt:lpstr>
      <vt:lpstr>Prezentace aplikace PowerPoint</vt:lpstr>
      <vt:lpstr>Reliabilita</vt:lpstr>
      <vt:lpstr>Reprezentativita</vt:lpstr>
      <vt:lpstr>Populace x vzorek  Základní soubor x výběrový soubor</vt:lpstr>
      <vt:lpstr>Redukce populace na vzorek</vt:lpstr>
      <vt:lpstr>Výběr vzorku I. Výběry zajišťující reprezentativitu</vt:lpstr>
      <vt:lpstr>Výběr vzorku II. Výběry nezajišťující reprezentativitu</vt:lpstr>
      <vt:lpstr>Orientační návod pro vztah mezi velikostí základního a výběrového souboru (Gavora, 2010) </vt:lpstr>
      <vt:lpstr>Pilotní studie</vt:lpstr>
      <vt:lpstr>Předvýzkum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2</dc:title>
  <dc:creator>Lenka Slepičková</dc:creator>
  <cp:lastModifiedBy>Slepickova</cp:lastModifiedBy>
  <cp:revision>2</cp:revision>
  <dcterms:created xsi:type="dcterms:W3CDTF">2015-03-11T09:58:23Z</dcterms:created>
  <dcterms:modified xsi:type="dcterms:W3CDTF">2017-10-06T16:05:28Z</dcterms:modified>
</cp:coreProperties>
</file>