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6" r:id="rId7"/>
    <p:sldId id="265" r:id="rId8"/>
    <p:sldId id="257" r:id="rId9"/>
    <p:sldId id="258" r:id="rId10"/>
    <p:sldId id="256" r:id="rId11"/>
  </p:sldIdLst>
  <p:sldSz cx="9144000" cy="6858000" type="screen4x3"/>
  <p:notesSz cx="68580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04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2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43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650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12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85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17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30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16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97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34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C334A-7D06-4642-B518-FC838BA819E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43529-8CF8-44B9-B883-00247B398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45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428736"/>
            <a:ext cx="478634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cap="none" dirty="0" smtClean="0">
                <a:solidFill>
                  <a:schemeClr val="accent2"/>
                </a:solidFill>
              </a:rPr>
              <a:t>Resilience</a:t>
            </a:r>
            <a:br>
              <a:rPr lang="cs-CZ" b="1" cap="none" dirty="0" smtClean="0">
                <a:solidFill>
                  <a:schemeClr val="accent2"/>
                </a:solidFill>
              </a:rPr>
            </a:br>
            <a:endParaRPr lang="cs-CZ" sz="2400" b="1" cap="none" dirty="0" smtClean="0">
              <a:solidFill>
                <a:schemeClr val="accent2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00948" cy="4911741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Schopnost</a:t>
            </a:r>
            <a:r>
              <a:rPr lang="cs-CZ" sz="2400" dirty="0" smtClean="0"/>
              <a:t> jedinců, navzdory vystavení nepříznivým</a:t>
            </a:r>
          </a:p>
          <a:p>
            <a:pPr>
              <a:buNone/>
            </a:pPr>
            <a:r>
              <a:rPr lang="cs-CZ" sz="2400" dirty="0" smtClean="0"/>
              <a:t>individuálním či sociálním okolnostem, </a:t>
            </a:r>
            <a:r>
              <a:rPr lang="cs-CZ" sz="2400" b="1" dirty="0" smtClean="0"/>
              <a:t>směřovat</a:t>
            </a:r>
          </a:p>
          <a:p>
            <a:pPr>
              <a:buNone/>
            </a:pPr>
            <a:r>
              <a:rPr lang="cs-CZ" sz="2400" b="1" dirty="0" smtClean="0"/>
              <a:t>k využívání zdrojů zdraví</a:t>
            </a:r>
            <a:r>
              <a:rPr lang="cs-CZ" sz="2400" dirty="0" smtClean="0"/>
              <a:t>, včetně využívání </a:t>
            </a:r>
          </a:p>
          <a:p>
            <a:pPr>
              <a:buNone/>
            </a:pPr>
            <a:r>
              <a:rPr lang="cs-CZ" sz="2400" dirty="0" smtClean="0"/>
              <a:t>příležitostí zažívat zkušenost životní spokojenosti.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Jednak </a:t>
            </a:r>
            <a:r>
              <a:rPr lang="cs-CZ" sz="2400" b="1" dirty="0" smtClean="0"/>
              <a:t>schopnost</a:t>
            </a:r>
            <a:r>
              <a:rPr lang="cs-CZ" sz="2400" dirty="0" smtClean="0"/>
              <a:t> rodiny, komunity a kultury </a:t>
            </a:r>
          </a:p>
          <a:p>
            <a:pPr>
              <a:buNone/>
            </a:pPr>
            <a:r>
              <a:rPr lang="cs-CZ" sz="2400" dirty="0" smtClean="0"/>
              <a:t>tyto </a:t>
            </a:r>
            <a:r>
              <a:rPr lang="cs-CZ" sz="2400" b="1" dirty="0" smtClean="0"/>
              <a:t>zdroje</a:t>
            </a:r>
            <a:r>
              <a:rPr lang="cs-CZ" sz="2400" dirty="0" smtClean="0"/>
              <a:t> jedinci </a:t>
            </a:r>
            <a:r>
              <a:rPr lang="cs-CZ" sz="2400" b="1" dirty="0" smtClean="0"/>
              <a:t>poskytnout</a:t>
            </a:r>
            <a:r>
              <a:rPr lang="cs-CZ" sz="2400" dirty="0" smtClean="0"/>
              <a:t> </a:t>
            </a:r>
          </a:p>
          <a:p>
            <a:pPr>
              <a:buNone/>
            </a:pPr>
            <a:r>
              <a:rPr lang="cs-CZ" sz="2400" dirty="0" smtClean="0"/>
              <a:t>způsobem pro danou </a:t>
            </a:r>
          </a:p>
          <a:p>
            <a:pPr>
              <a:buNone/>
            </a:pPr>
            <a:r>
              <a:rPr lang="cs-CZ" sz="2400" dirty="0" smtClean="0"/>
              <a:t>kulturu přiléhajícím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9054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Vývojová tendence forem sociálního chování u dětí s následky psychické deprivace (Matějček, Z. 1995)</a:t>
            </a:r>
            <a:endParaRPr lang="cs-CZ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908721"/>
            <a:ext cx="8977312" cy="594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625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kupina 38"/>
          <p:cNvGrpSpPr/>
          <p:nvPr/>
        </p:nvGrpSpPr>
        <p:grpSpPr>
          <a:xfrm>
            <a:off x="179512" y="2204864"/>
            <a:ext cx="8712968" cy="3454643"/>
            <a:chOff x="179512" y="1196752"/>
            <a:chExt cx="8712968" cy="3454643"/>
          </a:xfrm>
          <a:solidFill>
            <a:schemeClr val="accent2">
              <a:lumMod val="60000"/>
              <a:lumOff val="40000"/>
            </a:schemeClr>
          </a:solidFill>
        </p:grpSpPr>
        <p:grpSp>
          <p:nvGrpSpPr>
            <p:cNvPr id="31" name="Skupina 30"/>
            <p:cNvGrpSpPr/>
            <p:nvPr/>
          </p:nvGrpSpPr>
          <p:grpSpPr>
            <a:xfrm>
              <a:off x="3419872" y="1196752"/>
              <a:ext cx="5472608" cy="2592288"/>
              <a:chOff x="3419872" y="1196752"/>
              <a:chExt cx="5472608" cy="2592288"/>
            </a:xfrm>
            <a:grpFill/>
          </p:grpSpPr>
          <p:sp>
            <p:nvSpPr>
              <p:cNvPr id="27" name="TextovéPole 26"/>
              <p:cNvSpPr txBox="1"/>
              <p:nvPr/>
            </p:nvSpPr>
            <p:spPr>
              <a:xfrm>
                <a:off x="3419872" y="1196752"/>
                <a:ext cx="2304256" cy="64633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b="1" dirty="0" smtClean="0"/>
                  <a:t>Zdravý vývoj a pozitivní výsledky</a:t>
                </a:r>
                <a:endParaRPr lang="cs-CZ" b="1" dirty="0"/>
              </a:p>
            </p:txBody>
          </p:sp>
          <p:grpSp>
            <p:nvGrpSpPr>
              <p:cNvPr id="10" name="Skupina 28"/>
              <p:cNvGrpSpPr/>
              <p:nvPr/>
            </p:nvGrpSpPr>
            <p:grpSpPr>
              <a:xfrm>
                <a:off x="5724128" y="2060848"/>
                <a:ext cx="3168352" cy="1728192"/>
                <a:chOff x="755576" y="2420888"/>
                <a:chExt cx="3600400" cy="2304256"/>
              </a:xfrm>
              <a:grpFill/>
            </p:grpSpPr>
            <p:sp>
              <p:nvSpPr>
                <p:cNvPr id="30" name="Obdélník 29"/>
                <p:cNvSpPr/>
                <p:nvPr/>
              </p:nvSpPr>
              <p:spPr>
                <a:xfrm>
                  <a:off x="755576" y="2420888"/>
                  <a:ext cx="3600400" cy="2304256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grpSp>
              <p:nvGrpSpPr>
                <p:cNvPr id="11" name="Skupina 30"/>
                <p:cNvGrpSpPr/>
                <p:nvPr/>
              </p:nvGrpSpPr>
              <p:grpSpPr>
                <a:xfrm>
                  <a:off x="837403" y="2420888"/>
                  <a:ext cx="3458838" cy="2234571"/>
                  <a:chOff x="837403" y="2420888"/>
                  <a:chExt cx="3458838" cy="2234571"/>
                </a:xfrm>
                <a:grpFill/>
              </p:grpSpPr>
              <p:sp>
                <p:nvSpPr>
                  <p:cNvPr id="32" name="Čtyřstranná šipka 31"/>
                  <p:cNvSpPr/>
                  <p:nvPr/>
                </p:nvSpPr>
                <p:spPr>
                  <a:xfrm>
                    <a:off x="2228467" y="3188973"/>
                    <a:ext cx="1008113" cy="1000128"/>
                  </a:xfrm>
                  <a:prstGeom prst="quadArrow">
                    <a:avLst>
                      <a:gd name="adj1" fmla="val 11535"/>
                      <a:gd name="adj2" fmla="val 17756"/>
                      <a:gd name="adj3" fmla="val 17018"/>
                    </a:avLst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cmpd="sng"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3" name="TextovéPole 32"/>
                  <p:cNvSpPr txBox="1"/>
                  <p:nvPr/>
                </p:nvSpPr>
                <p:spPr>
                  <a:xfrm>
                    <a:off x="1573849" y="2420888"/>
                    <a:ext cx="1882027" cy="697627"/>
                  </a:xfrm>
                  <a:prstGeom prst="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cmpd="sng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400" b="1" dirty="0" smtClean="0"/>
                      <a:t>Individuální charakteristiky</a:t>
                    </a:r>
                    <a:endParaRPr lang="cs-CZ" sz="1400" b="1" dirty="0"/>
                  </a:p>
                </p:txBody>
              </p:sp>
              <p:sp>
                <p:nvSpPr>
                  <p:cNvPr id="34" name="TextovéPole 33"/>
                  <p:cNvSpPr txBox="1"/>
                  <p:nvPr/>
                </p:nvSpPr>
                <p:spPr>
                  <a:xfrm>
                    <a:off x="1573849" y="4245090"/>
                    <a:ext cx="1947489" cy="410369"/>
                  </a:xfrm>
                  <a:prstGeom prst="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cmpd="sng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400" b="1" dirty="0" smtClean="0"/>
                      <a:t>Škola a vrstevníci </a:t>
                    </a:r>
                    <a:endParaRPr lang="cs-CZ" sz="1400" b="1" dirty="0"/>
                  </a:p>
                </p:txBody>
              </p:sp>
              <p:sp>
                <p:nvSpPr>
                  <p:cNvPr id="35" name="TextovéPole 34"/>
                  <p:cNvSpPr txBox="1"/>
                  <p:nvPr/>
                </p:nvSpPr>
                <p:spPr>
                  <a:xfrm>
                    <a:off x="837403" y="3380995"/>
                    <a:ext cx="1309237" cy="697627"/>
                  </a:xfrm>
                  <a:prstGeom prst="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cmpd="sng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400" b="1" dirty="0" smtClean="0"/>
                      <a:t>Komunita, společnost</a:t>
                    </a:r>
                    <a:endParaRPr lang="cs-CZ" sz="1400" b="1" dirty="0"/>
                  </a:p>
                </p:txBody>
              </p:sp>
              <p:sp>
                <p:nvSpPr>
                  <p:cNvPr id="36" name="TextovéPole 35"/>
                  <p:cNvSpPr txBox="1"/>
                  <p:nvPr/>
                </p:nvSpPr>
                <p:spPr>
                  <a:xfrm>
                    <a:off x="3203847" y="3429000"/>
                    <a:ext cx="1092394" cy="410369"/>
                  </a:xfrm>
                  <a:prstGeom prst="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cmpd="sng"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sz="1400" b="1" dirty="0" smtClean="0"/>
                      <a:t>Rodina </a:t>
                    </a:r>
                    <a:endParaRPr lang="cs-CZ" sz="1400" b="1" dirty="0"/>
                  </a:p>
                </p:txBody>
              </p:sp>
            </p:grpSp>
          </p:grpSp>
          <p:sp>
            <p:nvSpPr>
              <p:cNvPr id="26" name="TextovéPole 25"/>
              <p:cNvSpPr txBox="1"/>
              <p:nvPr/>
            </p:nvSpPr>
            <p:spPr>
              <a:xfrm>
                <a:off x="4067944" y="2708920"/>
                <a:ext cx="936104" cy="46166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 smtClean="0"/>
                  <a:t>Dítě </a:t>
                </a:r>
                <a:endParaRPr lang="cs-CZ" sz="2400" b="1" dirty="0"/>
              </a:p>
            </p:txBody>
          </p:sp>
        </p:grpSp>
        <p:grpSp>
          <p:nvGrpSpPr>
            <p:cNvPr id="38" name="Skupina 37"/>
            <p:cNvGrpSpPr/>
            <p:nvPr/>
          </p:nvGrpSpPr>
          <p:grpSpPr>
            <a:xfrm>
              <a:off x="179512" y="1844824"/>
              <a:ext cx="5616624" cy="2806571"/>
              <a:chOff x="179512" y="1844824"/>
              <a:chExt cx="5616624" cy="2806571"/>
            </a:xfrm>
            <a:grpFill/>
          </p:grpSpPr>
          <p:grpSp>
            <p:nvGrpSpPr>
              <p:cNvPr id="29" name="Skupina 28"/>
              <p:cNvGrpSpPr/>
              <p:nvPr/>
            </p:nvGrpSpPr>
            <p:grpSpPr>
              <a:xfrm>
                <a:off x="179512" y="2060848"/>
                <a:ext cx="5616624" cy="2590547"/>
                <a:chOff x="179512" y="2060848"/>
                <a:chExt cx="5616624" cy="2590547"/>
              </a:xfrm>
              <a:grpFill/>
            </p:grpSpPr>
            <p:grpSp>
              <p:nvGrpSpPr>
                <p:cNvPr id="7" name="Skupina 8"/>
                <p:cNvGrpSpPr/>
                <p:nvPr/>
              </p:nvGrpSpPr>
              <p:grpSpPr>
                <a:xfrm>
                  <a:off x="179512" y="2060848"/>
                  <a:ext cx="3168352" cy="1728192"/>
                  <a:chOff x="755576" y="2420888"/>
                  <a:chExt cx="3600400" cy="2304256"/>
                </a:xfrm>
                <a:grpFill/>
              </p:grpSpPr>
              <p:sp>
                <p:nvSpPr>
                  <p:cNvPr id="8" name="Obdélník 7"/>
                  <p:cNvSpPr/>
                  <p:nvPr/>
                </p:nvSpPr>
                <p:spPr>
                  <a:xfrm>
                    <a:off x="755576" y="2420888"/>
                    <a:ext cx="3600400" cy="2304256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2000" dirty="0"/>
                  </a:p>
                </p:txBody>
              </p:sp>
              <p:grpSp>
                <p:nvGrpSpPr>
                  <p:cNvPr id="9" name="Skupina 6"/>
                  <p:cNvGrpSpPr/>
                  <p:nvPr/>
                </p:nvGrpSpPr>
                <p:grpSpPr>
                  <a:xfrm>
                    <a:off x="827584" y="2420888"/>
                    <a:ext cx="3299276" cy="2234572"/>
                    <a:chOff x="827584" y="2420888"/>
                    <a:chExt cx="3299276" cy="2234572"/>
                  </a:xfrm>
                  <a:grpFill/>
                </p:grpSpPr>
                <p:sp>
                  <p:nvSpPr>
                    <p:cNvPr id="2" name="Čtyřstranná šipka 1"/>
                    <p:cNvSpPr/>
                    <p:nvPr/>
                  </p:nvSpPr>
                  <p:spPr>
                    <a:xfrm>
                      <a:off x="2064812" y="3188973"/>
                      <a:ext cx="1008112" cy="1000128"/>
                    </a:xfrm>
                    <a:prstGeom prst="quadArrow">
                      <a:avLst>
                        <a:gd name="adj1" fmla="val 11535"/>
                        <a:gd name="adj2" fmla="val 17756"/>
                        <a:gd name="adj3" fmla="val 17018"/>
                      </a:avLst>
                    </a:prstGeom>
                    <a:grpFill/>
                    <a:ln cmpd="sng"/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" name="TextovéPole 2"/>
                    <p:cNvSpPr txBox="1"/>
                    <p:nvPr/>
                  </p:nvSpPr>
                  <p:spPr>
                    <a:xfrm>
                      <a:off x="1573849" y="2420888"/>
                      <a:ext cx="1882027" cy="697627"/>
                    </a:xfrm>
                    <a:prstGeom prst="rect">
                      <a:avLst/>
                    </a:prstGeom>
                    <a:grpFill/>
                    <a:ln cmpd="sng"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cs-CZ" sz="1400" b="1" dirty="0" smtClean="0"/>
                        <a:t>Individuální  charakteristiky</a:t>
                      </a:r>
                      <a:endParaRPr lang="cs-CZ" sz="1400" b="1" dirty="0"/>
                    </a:p>
                  </p:txBody>
                </p:sp>
                <p:sp>
                  <p:nvSpPr>
                    <p:cNvPr id="4" name="TextovéPole 3"/>
                    <p:cNvSpPr txBox="1"/>
                    <p:nvPr/>
                  </p:nvSpPr>
                  <p:spPr>
                    <a:xfrm>
                      <a:off x="1492021" y="4245091"/>
                      <a:ext cx="2029316" cy="410369"/>
                    </a:xfrm>
                    <a:prstGeom prst="rect">
                      <a:avLst/>
                    </a:prstGeom>
                    <a:grpFill/>
                    <a:ln cmpd="sng"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cs-CZ" sz="1400" b="1" dirty="0" smtClean="0"/>
                        <a:t>Škola a vrstevníci </a:t>
                      </a:r>
                      <a:endParaRPr lang="cs-CZ" sz="1400" b="1" dirty="0"/>
                    </a:p>
                  </p:txBody>
                </p:sp>
                <p:sp>
                  <p:nvSpPr>
                    <p:cNvPr id="5" name="TextovéPole 4"/>
                    <p:cNvSpPr txBox="1"/>
                    <p:nvPr/>
                  </p:nvSpPr>
                  <p:spPr>
                    <a:xfrm>
                      <a:off x="827584" y="3356992"/>
                      <a:ext cx="1237228" cy="697627"/>
                    </a:xfrm>
                    <a:prstGeom prst="rect">
                      <a:avLst/>
                    </a:prstGeom>
                    <a:grpFill/>
                    <a:ln cmpd="sng"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cs-CZ" sz="1400" b="1" dirty="0" smtClean="0"/>
                        <a:t>Komunita,  společnost</a:t>
                      </a:r>
                      <a:endParaRPr lang="cs-CZ" sz="1400" b="1" dirty="0"/>
                    </a:p>
                  </p:txBody>
                </p:sp>
                <p:sp>
                  <p:nvSpPr>
                    <p:cNvPr id="6" name="TextovéPole 5"/>
                    <p:cNvSpPr txBox="1"/>
                    <p:nvPr/>
                  </p:nvSpPr>
                  <p:spPr>
                    <a:xfrm>
                      <a:off x="3046740" y="3477005"/>
                      <a:ext cx="1080120" cy="410369"/>
                    </a:xfrm>
                    <a:prstGeom prst="rect">
                      <a:avLst/>
                    </a:prstGeom>
                    <a:grpFill/>
                    <a:ln cmpd="sng">
                      <a:solidFill>
                        <a:schemeClr val="tx1"/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cs-CZ" sz="1400" b="1" dirty="0" smtClean="0"/>
                        <a:t>Rodina </a:t>
                      </a:r>
                      <a:endParaRPr lang="cs-CZ" sz="1400" b="1" dirty="0"/>
                    </a:p>
                  </p:txBody>
                </p:sp>
              </p:grpSp>
            </p:grpSp>
            <p:sp>
              <p:nvSpPr>
                <p:cNvPr id="28" name="TextovéPole 27"/>
                <p:cNvSpPr txBox="1"/>
                <p:nvPr/>
              </p:nvSpPr>
              <p:spPr>
                <a:xfrm>
                  <a:off x="3275856" y="4005064"/>
                  <a:ext cx="2520280" cy="646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b="1" dirty="0" smtClean="0"/>
                    <a:t>Špatné přizpůsobení a slabé výsledky </a:t>
                  </a:r>
                  <a:endParaRPr lang="cs-CZ" b="1" dirty="0"/>
                </a:p>
              </p:txBody>
            </p:sp>
          </p:grpSp>
          <p:grpSp>
            <p:nvGrpSpPr>
              <p:cNvPr id="37" name="Skupina 36"/>
              <p:cNvGrpSpPr/>
              <p:nvPr/>
            </p:nvGrpSpPr>
            <p:grpSpPr>
              <a:xfrm>
                <a:off x="3347864" y="1844824"/>
                <a:ext cx="2376264" cy="2160240"/>
                <a:chOff x="3347864" y="1844824"/>
                <a:chExt cx="2376264" cy="2160240"/>
              </a:xfrm>
              <a:grpFill/>
            </p:grpSpPr>
            <p:sp>
              <p:nvSpPr>
                <p:cNvPr id="49" name="Šipka nahoru 48"/>
                <p:cNvSpPr/>
                <p:nvPr/>
              </p:nvSpPr>
              <p:spPr>
                <a:xfrm rot="10800000">
                  <a:off x="4283968" y="3140968"/>
                  <a:ext cx="504056" cy="864096"/>
                </a:xfrm>
                <a:prstGeom prst="upArrow">
                  <a:avLst>
                    <a:gd name="adj1" fmla="val 38208"/>
                    <a:gd name="adj2" fmla="val 37552"/>
                  </a:avLst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5" name="Obousměrná vodorovná šipka 44"/>
                <p:cNvSpPr/>
                <p:nvPr/>
              </p:nvSpPr>
              <p:spPr>
                <a:xfrm>
                  <a:off x="3347864" y="2708920"/>
                  <a:ext cx="720080" cy="484632"/>
                </a:xfrm>
                <a:prstGeom prst="leftRightArrow">
                  <a:avLst>
                    <a:gd name="adj1" fmla="val 37421"/>
                    <a:gd name="adj2" fmla="val 37225"/>
                  </a:avLst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47" name="Obousměrná vodorovná šipka 46"/>
                <p:cNvSpPr/>
                <p:nvPr/>
              </p:nvSpPr>
              <p:spPr>
                <a:xfrm>
                  <a:off x="5004048" y="2708920"/>
                  <a:ext cx="720080" cy="484632"/>
                </a:xfrm>
                <a:prstGeom prst="leftRightArrow">
                  <a:avLst>
                    <a:gd name="adj1" fmla="val 37421"/>
                    <a:gd name="adj2" fmla="val 37225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50" name="Šipka nahoru 49"/>
                <p:cNvSpPr/>
                <p:nvPr/>
              </p:nvSpPr>
              <p:spPr>
                <a:xfrm>
                  <a:off x="4283968" y="1844824"/>
                  <a:ext cx="504056" cy="864096"/>
                </a:xfrm>
                <a:prstGeom prst="upArrow">
                  <a:avLst>
                    <a:gd name="adj1" fmla="val 38208"/>
                    <a:gd name="adj2" fmla="val 37552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</p:grpSp>
      <p:sp>
        <p:nvSpPr>
          <p:cNvPr id="51" name="TextovéPole 50"/>
          <p:cNvSpPr txBox="1"/>
          <p:nvPr/>
        </p:nvSpPr>
        <p:spPr>
          <a:xfrm>
            <a:off x="467544" y="24928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Rizikové faktory</a:t>
            </a:r>
            <a:endParaRPr lang="cs-CZ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084168" y="2564904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Protektivní faktory</a:t>
            </a:r>
            <a:endParaRPr lang="cs-CZ" b="1" dirty="0"/>
          </a:p>
        </p:txBody>
      </p:sp>
      <p:sp>
        <p:nvSpPr>
          <p:cNvPr id="40" name="Obdélník 39"/>
          <p:cNvSpPr/>
          <p:nvPr/>
        </p:nvSpPr>
        <p:spPr>
          <a:xfrm>
            <a:off x="611560" y="692696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Dynamický model resilience (dle Ch. Murray, 2003)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93730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quarter" idx="1"/>
          </p:nvPr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59632"/>
                <a:gridCol w="4032448"/>
                <a:gridCol w="3851920"/>
              </a:tblGrid>
              <a:tr h="46997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kern="1200" dirty="0" smtClean="0"/>
                        <a:t>Rizikové faktory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kern="1200" dirty="0" err="1" smtClean="0"/>
                        <a:t>Protektivní</a:t>
                      </a:r>
                      <a:r>
                        <a:rPr lang="cs-CZ" sz="2400" kern="1200" dirty="0" smtClean="0"/>
                        <a:t> faktory</a:t>
                      </a:r>
                      <a:endParaRPr lang="cs-CZ" sz="2400" dirty="0"/>
                    </a:p>
                  </a:txBody>
                  <a:tcPr/>
                </a:tc>
              </a:tr>
              <a:tr h="1347247">
                <a:tc rowSpan="6">
                  <a:txBody>
                    <a:bodyPr/>
                    <a:lstStyle/>
                    <a:p>
                      <a:r>
                        <a:rPr lang="cs-CZ" sz="2400" b="1" dirty="0" smtClean="0"/>
                        <a:t>INDIVIDUÁLNÍ</a:t>
                      </a:r>
                      <a:endParaRPr lang="cs-CZ" sz="2400" b="1" dirty="0"/>
                    </a:p>
                  </a:txBody>
                  <a:tcPr vert="wordArtVert" anchor="ctr"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Komplikované těhotenství a porod</a:t>
                      </a:r>
                    </a:p>
                    <a:p>
                      <a:r>
                        <a:rPr lang="cs-CZ" sz="2000" kern="1200" dirty="0" smtClean="0"/>
                        <a:t>Neurologické problémy</a:t>
                      </a:r>
                    </a:p>
                    <a:p>
                      <a:r>
                        <a:rPr lang="cs-CZ" sz="2000" kern="1200" dirty="0" smtClean="0"/>
                        <a:t>Raný deprivační syndrom </a:t>
                      </a:r>
                    </a:p>
                    <a:p>
                      <a:r>
                        <a:rPr lang="cs-CZ" sz="2000" kern="1200" dirty="0" smtClean="0"/>
                        <a:t>Psychické trauma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Pozitivní temperament</a:t>
                      </a:r>
                    </a:p>
                    <a:p>
                      <a:r>
                        <a:rPr lang="cs-CZ" sz="2000" kern="1200" dirty="0" smtClean="0"/>
                        <a:t>Odolný neurobiologický systém</a:t>
                      </a:r>
                      <a:endParaRPr lang="cs-CZ" sz="2000" dirty="0"/>
                    </a:p>
                  </a:txBody>
                  <a:tcPr/>
                </a:tc>
              </a:tr>
              <a:tr h="203000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Raná poškození CNS, ADHD, neklid, impulzivita, poruchy koncentrace</a:t>
                      </a:r>
                    </a:p>
                    <a:p>
                      <a:r>
                        <a:rPr lang="cs-CZ" sz="2000" kern="1200" dirty="0" smtClean="0"/>
                        <a:t>Zvýšená pohotovost k agresi</a:t>
                      </a:r>
                    </a:p>
                    <a:p>
                      <a:r>
                        <a:rPr lang="cs-CZ" sz="2000" kern="1200" dirty="0" smtClean="0"/>
                        <a:t>Nedostatečná sebekontrola</a:t>
                      </a:r>
                    </a:p>
                    <a:p>
                      <a:r>
                        <a:rPr lang="cs-CZ" sz="2000" kern="1200" dirty="0" smtClean="0"/>
                        <a:t>Zvýšená potřeba extrémních zážitků</a:t>
                      </a:r>
                    </a:p>
                    <a:p>
                      <a:r>
                        <a:rPr lang="cs-CZ" sz="2000" kern="1200" dirty="0" smtClean="0"/>
                        <a:t>Emoční labilita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err="1" smtClean="0"/>
                        <a:t>Prosociální</a:t>
                      </a:r>
                      <a:r>
                        <a:rPr lang="cs-CZ" sz="2000" kern="1200" dirty="0" smtClean="0"/>
                        <a:t> orientace</a:t>
                      </a:r>
                    </a:p>
                    <a:p>
                      <a:r>
                        <a:rPr lang="cs-CZ" sz="2000" kern="1200" dirty="0" smtClean="0"/>
                        <a:t>Pozitivní </a:t>
                      </a:r>
                      <a:r>
                        <a:rPr lang="cs-CZ" sz="2000" kern="1200" dirty="0" err="1" smtClean="0"/>
                        <a:t>sebepojetí</a:t>
                      </a:r>
                      <a:r>
                        <a:rPr lang="cs-CZ" sz="2000" kern="1200" dirty="0" smtClean="0"/>
                        <a:t>, sebekontrola</a:t>
                      </a:r>
                    </a:p>
                    <a:p>
                      <a:r>
                        <a:rPr lang="cs-CZ" sz="2000" kern="1200" dirty="0" smtClean="0"/>
                        <a:t>Smysl pro humor</a:t>
                      </a:r>
                    </a:p>
                    <a:p>
                      <a:r>
                        <a:rPr lang="cs-CZ" sz="2000" kern="1200" dirty="0" smtClean="0"/>
                        <a:t>Pozitivní orientace do budoucnosti </a:t>
                      </a:r>
                    </a:p>
                    <a:p>
                      <a:r>
                        <a:rPr lang="cs-CZ" sz="2000" kern="1200" dirty="0" smtClean="0"/>
                        <a:t>Emoční stabilita</a:t>
                      </a:r>
                    </a:p>
                    <a:p>
                      <a:r>
                        <a:rPr lang="cs-CZ" sz="2000" kern="1200" dirty="0" smtClean="0"/>
                        <a:t>Frustrační tolerance</a:t>
                      </a:r>
                      <a:endParaRPr lang="cs-CZ" sz="2000" dirty="0"/>
                    </a:p>
                  </a:txBody>
                  <a:tcPr/>
                </a:tc>
              </a:tr>
              <a:tr h="40730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Mužské pohlaví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Ženské pohlaví</a:t>
                      </a:r>
                      <a:endParaRPr lang="cs-CZ" sz="2000" dirty="0"/>
                    </a:p>
                  </a:txBody>
                  <a:tcPr/>
                </a:tc>
              </a:tr>
              <a:tr h="743729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Rizikové chování </a:t>
                      </a:r>
                    </a:p>
                    <a:p>
                      <a:r>
                        <a:rPr lang="cs-CZ" sz="2000" kern="1200" dirty="0" smtClean="0"/>
                        <a:t>Expozice mediálnímu násilí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Intolerantní postoj k delikvenci</a:t>
                      </a:r>
                    </a:p>
                    <a:p>
                      <a:r>
                        <a:rPr lang="cs-CZ" sz="2000" kern="1200" dirty="0" smtClean="0"/>
                        <a:t>Hodnotový systém, úroveň morálky </a:t>
                      </a:r>
                      <a:endParaRPr lang="cs-CZ" sz="2000" dirty="0"/>
                    </a:p>
                  </a:txBody>
                  <a:tcPr/>
                </a:tc>
              </a:tr>
              <a:tr h="103393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Nízká úroveň kognitivních dispozic a potencialit k učení, jazyková bariéra, sociální nezralost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Kognitivní potenciál</a:t>
                      </a:r>
                    </a:p>
                    <a:p>
                      <a:r>
                        <a:rPr lang="cs-CZ" sz="2000" kern="1200" dirty="0" smtClean="0"/>
                        <a:t>Komunikační dovednosti</a:t>
                      </a:r>
                      <a:endParaRPr lang="cs-CZ" sz="2000" dirty="0"/>
                    </a:p>
                  </a:txBody>
                  <a:tcPr/>
                </a:tc>
              </a:tr>
              <a:tr h="8258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Nízká schopnost empatie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/>
                        <a:t>Empatie a citlivost k druhým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37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0" y="1"/>
          <a:ext cx="9144000" cy="70455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71600"/>
                <a:gridCol w="4032448"/>
                <a:gridCol w="4139952"/>
              </a:tblGrid>
              <a:tr h="48710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kern="1200" dirty="0" smtClean="0"/>
                        <a:t>Rizikové faktory</a:t>
                      </a:r>
                      <a:endParaRPr lang="cs-CZ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kern="1200" dirty="0" err="1" smtClean="0"/>
                        <a:t>Protektivní</a:t>
                      </a:r>
                      <a:r>
                        <a:rPr lang="cs-CZ" sz="2400" kern="1200" baseline="0" dirty="0" smtClean="0"/>
                        <a:t> </a:t>
                      </a:r>
                      <a:r>
                        <a:rPr lang="cs-CZ" sz="2400" kern="1200" dirty="0" smtClean="0"/>
                        <a:t>faktory</a:t>
                      </a:r>
                      <a:endParaRPr lang="cs-CZ" sz="2400" dirty="0" smtClean="0"/>
                    </a:p>
                  </a:txBody>
                  <a:tcPr/>
                </a:tc>
              </a:tr>
              <a:tr h="1561406">
                <a:tc rowSpan="5">
                  <a:txBody>
                    <a:bodyPr/>
                    <a:lstStyle/>
                    <a:p>
                      <a:r>
                        <a:rPr lang="cs-CZ" sz="2400" b="1" dirty="0" smtClean="0"/>
                        <a:t>RODINNÝ SYSTÉM</a:t>
                      </a:r>
                      <a:endParaRPr lang="cs-CZ" sz="2400" b="1" dirty="0"/>
                    </a:p>
                  </a:txBody>
                  <a:tcPr vert="wordArtVert"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Slabá nebo chybějící vazba (</a:t>
                      </a:r>
                      <a:r>
                        <a:rPr lang="cs-CZ" sz="2000" dirty="0" err="1" smtClean="0"/>
                        <a:t>attachment</a:t>
                      </a:r>
                      <a:r>
                        <a:rPr lang="cs-CZ" sz="2000" dirty="0" smtClean="0"/>
                        <a:t>)</a:t>
                      </a:r>
                    </a:p>
                    <a:p>
                      <a:r>
                        <a:rPr lang="cs-CZ" sz="2000" dirty="0" smtClean="0"/>
                        <a:t>Negativní emoční vztah rodič – dítě (odmítání)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Jistá vazba (</a:t>
                      </a:r>
                      <a:r>
                        <a:rPr lang="cs-CZ" sz="2000" dirty="0" err="1" smtClean="0"/>
                        <a:t>attachment</a:t>
                      </a:r>
                      <a:r>
                        <a:rPr lang="cs-CZ" sz="2000" dirty="0" smtClean="0"/>
                        <a:t>)</a:t>
                      </a:r>
                    </a:p>
                    <a:p>
                      <a:r>
                        <a:rPr lang="cs-CZ" sz="2000" dirty="0" smtClean="0"/>
                        <a:t>Pozitivní akceptující vztah rodič – dítě</a:t>
                      </a:r>
                    </a:p>
                    <a:p>
                      <a:r>
                        <a:rPr lang="cs-CZ" sz="2000" dirty="0" smtClean="0"/>
                        <a:t>Pečující klíčová osoba</a:t>
                      </a:r>
                      <a:endParaRPr lang="cs-CZ" sz="2000" dirty="0"/>
                    </a:p>
                  </a:txBody>
                  <a:tcPr/>
                </a:tc>
              </a:tr>
              <a:tr h="15614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Trestající, laxní nebo nekonzistentní disciplína</a:t>
                      </a:r>
                    </a:p>
                    <a:p>
                      <a:r>
                        <a:rPr lang="cs-CZ" sz="2000" dirty="0" smtClean="0"/>
                        <a:t>Nízká supervize a participace</a:t>
                      </a:r>
                    </a:p>
                    <a:p>
                      <a:r>
                        <a:rPr lang="cs-CZ" sz="2000" dirty="0" smtClean="0"/>
                        <a:t>Život v sociálně vyloučené lokalitě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Přiměřená rodičovská supervize</a:t>
                      </a:r>
                    </a:p>
                    <a:p>
                      <a:r>
                        <a:rPr lang="cs-CZ" sz="2000" dirty="0" smtClean="0"/>
                        <a:t>Důsledná disciplína s jasnými pravidly</a:t>
                      </a:r>
                      <a:endParaRPr lang="cs-CZ" sz="2000" dirty="0"/>
                    </a:p>
                  </a:txBody>
                  <a:tcPr/>
                </a:tc>
              </a:tr>
              <a:tr h="103351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Dlouhodobý rodinný konflikt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Manželská</a:t>
                      </a:r>
                      <a:r>
                        <a:rPr lang="cs-CZ" sz="2000" baseline="0" dirty="0" smtClean="0"/>
                        <a:t> opora</a:t>
                      </a:r>
                    </a:p>
                    <a:p>
                      <a:r>
                        <a:rPr lang="cs-CZ" sz="2000" baseline="0" dirty="0" smtClean="0"/>
                        <a:t>Funkční komunikační systém</a:t>
                      </a:r>
                      <a:endParaRPr lang="cs-CZ" sz="2000" dirty="0"/>
                    </a:p>
                  </a:txBody>
                  <a:tcPr/>
                </a:tc>
              </a:tr>
              <a:tr h="1201082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Nestabilita rodinného prostředí</a:t>
                      </a:r>
                    </a:p>
                    <a:p>
                      <a:r>
                        <a:rPr lang="cs-CZ" sz="2000" dirty="0" smtClean="0"/>
                        <a:t>Separace</a:t>
                      </a:r>
                      <a:r>
                        <a:rPr lang="cs-CZ" sz="2000" baseline="0" dirty="0" smtClean="0"/>
                        <a:t> od rodičů, úmrtí</a:t>
                      </a:r>
                    </a:p>
                    <a:p>
                      <a:r>
                        <a:rPr lang="cs-CZ" sz="2000" baseline="0" dirty="0" smtClean="0"/>
                        <a:t>Nedostatečně diferencované role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Rodičovská participace a pozitivní hodnocení</a:t>
                      </a:r>
                    </a:p>
                    <a:p>
                      <a:r>
                        <a:rPr lang="cs-CZ" sz="2000" dirty="0" smtClean="0"/>
                        <a:t>Jasné vymezení rolí</a:t>
                      </a:r>
                      <a:endParaRPr lang="cs-CZ" sz="2000" dirty="0"/>
                    </a:p>
                  </a:txBody>
                  <a:tcPr/>
                </a:tc>
              </a:tr>
              <a:tr h="1201082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Nízký SES, chudoba,</a:t>
                      </a:r>
                      <a:r>
                        <a:rPr lang="cs-CZ" sz="2000" baseline="0" dirty="0" smtClean="0"/>
                        <a:t> nezaměstnanost</a:t>
                      </a:r>
                    </a:p>
                    <a:p>
                      <a:r>
                        <a:rPr lang="cs-CZ" sz="2000" baseline="0" dirty="0" smtClean="0"/>
                        <a:t>Kriminální chování, závislosti, zanedbávání, týrání v rodině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Vřelá</a:t>
                      </a:r>
                      <a:r>
                        <a:rPr lang="cs-CZ" sz="2000" baseline="0" dirty="0" smtClean="0"/>
                        <a:t> emoční a podporující výchova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5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07704"/>
                <a:gridCol w="4188296"/>
                <a:gridCol w="3048000"/>
              </a:tblGrid>
              <a:tr h="54428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kern="1200" dirty="0" smtClean="0"/>
                        <a:t>Rizikové faktory</a:t>
                      </a:r>
                      <a:endParaRPr lang="cs-CZ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kern="1200" dirty="0" err="1" smtClean="0"/>
                        <a:t>Protektivní</a:t>
                      </a:r>
                      <a:r>
                        <a:rPr lang="cs-CZ" sz="2400" kern="1200" dirty="0" smtClean="0"/>
                        <a:t> faktory</a:t>
                      </a:r>
                      <a:endParaRPr lang="cs-CZ" sz="2400" dirty="0" smtClean="0"/>
                    </a:p>
                  </a:txBody>
                  <a:tcPr/>
                </a:tc>
              </a:tr>
              <a:tr h="762000">
                <a:tc rowSpan="2">
                  <a:txBody>
                    <a:bodyPr/>
                    <a:lstStyle/>
                    <a:p>
                      <a:r>
                        <a:rPr lang="cs-CZ" sz="2400" dirty="0" smtClean="0"/>
                        <a:t>ŠKOLA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Problematický</a:t>
                      </a:r>
                      <a:r>
                        <a:rPr lang="cs-CZ" sz="2000" baseline="0" dirty="0" smtClean="0"/>
                        <a:t> vztah ke škole, nízká motivace, slabý školní výkon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Vysoká hodnota vzdělání, závazek ke škole</a:t>
                      </a:r>
                      <a:endParaRPr lang="cs-CZ" sz="2000" dirty="0"/>
                    </a:p>
                  </a:txBody>
                  <a:tcPr/>
                </a:tc>
              </a:tr>
              <a:tr h="174171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Opakovaný neúspěch</a:t>
                      </a:r>
                    </a:p>
                    <a:p>
                      <a:r>
                        <a:rPr lang="cs-CZ" sz="2000" dirty="0" smtClean="0"/>
                        <a:t>Syndrom</a:t>
                      </a:r>
                      <a:r>
                        <a:rPr lang="cs-CZ" sz="2000" baseline="0" dirty="0" smtClean="0"/>
                        <a:t> naučené bezmocnosti</a:t>
                      </a:r>
                    </a:p>
                    <a:p>
                      <a:r>
                        <a:rPr lang="cs-CZ" sz="2000" baseline="0" dirty="0" smtClean="0"/>
                        <a:t>Nepodporující učitel</a:t>
                      </a:r>
                    </a:p>
                    <a:p>
                      <a:r>
                        <a:rPr lang="cs-CZ" sz="2000" baseline="0" dirty="0" smtClean="0"/>
                        <a:t>Vyčlenění z kolektivu spolužáků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Úspěch, uznání a účast v</a:t>
                      </a:r>
                      <a:r>
                        <a:rPr lang="cs-CZ" sz="2000" baseline="0" dirty="0" smtClean="0"/>
                        <a:t> aktivitách</a:t>
                      </a:r>
                    </a:p>
                    <a:p>
                      <a:r>
                        <a:rPr lang="cs-CZ" sz="2000" baseline="0" dirty="0" smtClean="0"/>
                        <a:t>Prožívání školy jako akceptující a smysluplné</a:t>
                      </a:r>
                    </a:p>
                    <a:p>
                      <a:r>
                        <a:rPr lang="cs-CZ" sz="2000" baseline="0" dirty="0" smtClean="0"/>
                        <a:t>Podporující učitel</a:t>
                      </a:r>
                      <a:endParaRPr lang="cs-CZ" sz="2000" dirty="0"/>
                    </a:p>
                  </a:txBody>
                  <a:tcPr/>
                </a:tc>
              </a:tr>
              <a:tr h="206828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VRSTEVNÍCI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Role odmítaného</a:t>
                      </a:r>
                    </a:p>
                    <a:p>
                      <a:r>
                        <a:rPr lang="cs-CZ" sz="2000" dirty="0" smtClean="0"/>
                        <a:t>Oslabené sociální vazby</a:t>
                      </a:r>
                    </a:p>
                    <a:p>
                      <a:r>
                        <a:rPr lang="cs-CZ" sz="2000" dirty="0" smtClean="0"/>
                        <a:t>Nevhodné trávení</a:t>
                      </a:r>
                      <a:r>
                        <a:rPr lang="cs-CZ" sz="2000" baseline="0" dirty="0" smtClean="0"/>
                        <a:t> volného času, nuda</a:t>
                      </a:r>
                    </a:p>
                    <a:p>
                      <a:r>
                        <a:rPr lang="cs-CZ" sz="2000" baseline="0" dirty="0" smtClean="0"/>
                        <a:t>Delikventní  vrstevníci</a:t>
                      </a:r>
                    </a:p>
                    <a:p>
                      <a:r>
                        <a:rPr lang="cs-CZ" sz="2000" baseline="0" dirty="0" smtClean="0"/>
                        <a:t>Členství v gangu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Přátelské vztahy s vrstevníky (zapojení v aktivitách)</a:t>
                      </a:r>
                      <a:endParaRPr lang="cs-CZ" sz="2000" dirty="0"/>
                    </a:p>
                  </a:txBody>
                  <a:tcPr/>
                </a:tc>
              </a:tr>
              <a:tr h="174171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KOMUNITA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Restriktivně a negativně formulované právní i neformální očekávání chování</a:t>
                      </a:r>
                    </a:p>
                    <a:p>
                      <a:r>
                        <a:rPr lang="cs-CZ" sz="2000" dirty="0" smtClean="0"/>
                        <a:t>Kriminalita a drogy v okolí</a:t>
                      </a:r>
                    </a:p>
                    <a:p>
                      <a:r>
                        <a:rPr lang="cs-CZ" sz="2000" dirty="0" smtClean="0"/>
                        <a:t>Špatné životní prostředí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Existence a dostupnost sociální</a:t>
                      </a:r>
                      <a:r>
                        <a:rPr lang="cs-CZ" sz="2000" baseline="0" dirty="0" smtClean="0"/>
                        <a:t> opory</a:t>
                      </a:r>
                    </a:p>
                    <a:p>
                      <a:r>
                        <a:rPr lang="cs-CZ" sz="2000" baseline="0" dirty="0" smtClean="0"/>
                        <a:t>Dovednost mobilizace zdrojů sociální sítě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5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8400917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07704"/>
                <a:gridCol w="4188296"/>
                <a:gridCol w="3048000"/>
              </a:tblGrid>
              <a:tr h="54428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kern="1200" dirty="0" smtClean="0"/>
                        <a:t>Rizikové faktory</a:t>
                      </a:r>
                      <a:endParaRPr lang="cs-CZ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kern="1200" dirty="0" err="1" smtClean="0"/>
                        <a:t>Protektivní</a:t>
                      </a:r>
                      <a:r>
                        <a:rPr lang="cs-CZ" sz="2400" kern="1200" dirty="0" smtClean="0"/>
                        <a:t> faktory</a:t>
                      </a:r>
                      <a:endParaRPr lang="cs-CZ" sz="2400" dirty="0" smtClean="0"/>
                    </a:p>
                  </a:txBody>
                  <a:tcPr/>
                </a:tc>
              </a:tr>
              <a:tr h="762000">
                <a:tc rowSpan="2">
                  <a:txBody>
                    <a:bodyPr/>
                    <a:lstStyle/>
                    <a:p>
                      <a:r>
                        <a:rPr lang="cs-CZ" sz="2400" dirty="0" smtClean="0"/>
                        <a:t>ŠKOLA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</a:tr>
              <a:tr h="174171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</a:tr>
              <a:tr h="206828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VRSTEVNÍCI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</a:tr>
              <a:tr h="174171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KOMUNITA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8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6950"/>
          </a:xfrm>
        </p:spPr>
        <p:txBody>
          <a:bodyPr>
            <a:noAutofit/>
          </a:bodyPr>
          <a:lstStyle/>
          <a:p>
            <a:pPr algn="l"/>
            <a:r>
              <a:rPr lang="cs-CZ" sz="2800" b="1" dirty="0" smtClean="0"/>
              <a:t>Resilienční systémy </a:t>
            </a:r>
            <a:br>
              <a:rPr lang="cs-CZ" sz="2800" b="1" dirty="0" smtClean="0"/>
            </a:br>
            <a:r>
              <a:rPr lang="cs-CZ" sz="2000" b="1" dirty="0" smtClean="0"/>
              <a:t>dle </a:t>
            </a:r>
            <a:r>
              <a:rPr lang="cs-CZ" sz="2000" b="1" dirty="0" err="1" smtClean="0"/>
              <a:t>Masten</a:t>
            </a:r>
            <a:r>
              <a:rPr lang="cs-CZ" sz="2000" b="1" dirty="0" smtClean="0"/>
              <a:t> a </a:t>
            </a:r>
            <a:r>
              <a:rPr lang="cs-CZ" sz="2000" b="1" dirty="0" err="1" smtClean="0"/>
              <a:t>Obradovič</a:t>
            </a:r>
            <a:r>
              <a:rPr lang="cs-CZ" sz="2000" b="1" dirty="0" smtClean="0"/>
              <a:t> (2006)</a:t>
            </a:r>
            <a:endParaRPr lang="cs-CZ" sz="28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67544" y="1124744"/>
          <a:ext cx="8208911" cy="5347206"/>
        </p:xfrm>
        <a:graphic>
          <a:graphicData uri="http://schemas.openxmlformats.org/drawingml/2006/table">
            <a:tbl>
              <a:tblPr/>
              <a:tblGrid>
                <a:gridCol w="1152128"/>
                <a:gridCol w="2736304"/>
                <a:gridCol w="4320479"/>
              </a:tblGrid>
              <a:tr h="4320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systémy resilience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protektivní faktory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7586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Interní úroveň</a:t>
                      </a:r>
                      <a:endParaRPr lang="cs-CZ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systémy učení 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řešení problému, zpracování informací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0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attachementu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blízký vztah s 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pečující 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osobou, příteli, partnerem, duchovními osobami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577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vnitřní motivace 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procesy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self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efficacy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 systém odměn vztažený k úspěšnému chování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75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odpovědi na stres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výstražný a zotavující systém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51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seberegulace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regulace emocí, fungování v oblasti 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výkonu, 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aktivace a inhibice </a:t>
                      </a:r>
                      <a:r>
                        <a:rPr lang="cs-CZ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pozornosti 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nebo chování 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7755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Externí úroveň</a:t>
                      </a:r>
                      <a:endParaRPr lang="cs-CZ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rodiny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výchova, interpersonální dynamika, očekávání, koheze, rituály, normy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75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školy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učení, hodnoty, standardy, očekávání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913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vrstevníků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přátelství, vrstevnické skupiny, hodnoty, normy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13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systém kultury a společnosti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víra, tradice, rituály, hodnoty, standardy, právo</a:t>
                      </a:r>
                      <a:endParaRPr lang="cs-CZ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47" marR="444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848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0"/>
          </a:xfrm>
        </p:spPr>
        <p:txBody>
          <a:bodyPr>
            <a:normAutofit/>
          </a:bodyPr>
          <a:lstStyle/>
          <a:p>
            <a:r>
              <a:rPr lang="cs-CZ" sz="2400" b="1" dirty="0"/>
              <a:t>D</a:t>
            </a:r>
            <a:r>
              <a:rPr lang="cs-CZ" sz="2400" b="1" dirty="0" smtClean="0"/>
              <a:t>ůsledky dlouhodobého pobytu v zařízeních institucionální výchovy DD, na vývoj chování a socializaci v dospělosti</a:t>
            </a:r>
            <a:br>
              <a:rPr lang="cs-CZ" sz="2400" b="1" dirty="0" smtClean="0"/>
            </a:br>
            <a:r>
              <a:rPr lang="cs-CZ" sz="2400" b="1" dirty="0" smtClean="0"/>
              <a:t>(Matějček, Z., </a:t>
            </a:r>
            <a:r>
              <a:rPr lang="cs-CZ" sz="2400" b="1" dirty="0" err="1" smtClean="0"/>
              <a:t>Bubleová</a:t>
            </a:r>
            <a:r>
              <a:rPr lang="cs-CZ" sz="2400" b="1" dirty="0" smtClean="0"/>
              <a:t>, V., Kovařík, J. 1995, 1997)</a:t>
            </a: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Soubor participantů čítal na počátku výzkumu 60 dětí umístěných k dlouhodobému pobytu do DD, na konci výzkumu soubor sestával z 56 participantů, s průměrným věkem 37,4 roků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Na základě výskytu forem sociálního chování dospělých participantů byly definovány tyto skupiny jedinců: </a:t>
            </a:r>
            <a:endParaRPr lang="cs-CZ" sz="24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17043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spolupracující, </a:t>
            </a:r>
          </a:p>
          <a:p>
            <a:pPr marL="0" indent="0">
              <a:buNone/>
            </a:pPr>
            <a:r>
              <a:rPr lang="cs-CZ" sz="2800" dirty="0" smtClean="0"/>
              <a:t>nespolupracující, </a:t>
            </a:r>
          </a:p>
          <a:p>
            <a:pPr marL="0" indent="0">
              <a:buNone/>
            </a:pPr>
            <a:r>
              <a:rPr lang="cs-CZ" sz="2800" dirty="0" smtClean="0"/>
              <a:t>vyžadujících trvalou péči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744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B</a:t>
            </a:r>
            <a:r>
              <a:rPr lang="cs-CZ" sz="2400" b="1" dirty="0" smtClean="0"/>
              <a:t>azální formy sociálního chování dětí dlouhodobě umístěných v zařízeních institucionální výchovy </a:t>
            </a:r>
            <a:br>
              <a:rPr lang="cs-CZ" sz="2400" b="1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Langmeier</a:t>
            </a:r>
            <a:r>
              <a:rPr lang="cs-CZ" sz="2400" dirty="0" smtClean="0"/>
              <a:t>, J., Matějček, Z. 1968)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5500" b="1" dirty="0" err="1" smtClean="0"/>
              <a:t>Normoaktivní</a:t>
            </a:r>
            <a:r>
              <a:rPr lang="cs-CZ" sz="5500" b="1" dirty="0" smtClean="0"/>
              <a:t> typ </a:t>
            </a:r>
            <a:r>
              <a:rPr lang="cs-CZ" sz="5500" dirty="0" smtClean="0"/>
              <a:t>aneb relativně dobře přizpůsobené chování se neprojevuje nápadnými zvláštnostmi.</a:t>
            </a:r>
          </a:p>
          <a:p>
            <a:pPr marL="0" indent="0">
              <a:buNone/>
            </a:pPr>
            <a:r>
              <a:rPr lang="cs-CZ" sz="5500" b="1" dirty="0" smtClean="0"/>
              <a:t>Typ </a:t>
            </a:r>
            <a:r>
              <a:rPr lang="cs-CZ" sz="5500" b="1" dirty="0" err="1" smtClean="0"/>
              <a:t>hypoaktivní</a:t>
            </a:r>
            <a:r>
              <a:rPr lang="cs-CZ" sz="5500" b="1" dirty="0" smtClean="0"/>
              <a:t>, </a:t>
            </a:r>
            <a:r>
              <a:rPr lang="cs-CZ" sz="5500" dirty="0" smtClean="0"/>
              <a:t>tj. převaha útlumu, tedy pasivita až apatie v sociálních kontaktech jako reakce na ochuzenou sociální stimulaci v zařízeních pro výkon ÚV, OV. Zájem o věci převažuje nad zájmem sociálním. Projevy těchto dětí jsou plaché, infantilní, i při dostatečné míře intelektového potenciálu nejeví zájem o učení (příčinou je absence citového vztahu).</a:t>
            </a:r>
          </a:p>
          <a:p>
            <a:pPr marL="0" indent="0">
              <a:buNone/>
            </a:pPr>
            <a:r>
              <a:rPr lang="cs-CZ" sz="5500" b="1" dirty="0" smtClean="0"/>
              <a:t>Sociální hyperaktivita </a:t>
            </a:r>
            <a:r>
              <a:rPr lang="cs-CZ" sz="5500" dirty="0" smtClean="0"/>
              <a:t>neboli přepjatý sociální zájem. Dítě navazuje kontakt bez zábran a rozpaků, kontakt je však nestálý a povrchní, emočně neangažovaný. Nejsou v projevech agresivní ani neprovokují. V sociogramech vycházejí jako oblíbené osoby. </a:t>
            </a:r>
          </a:p>
          <a:p>
            <a:pPr marL="0" indent="0">
              <a:buNone/>
            </a:pPr>
            <a:r>
              <a:rPr lang="cs-CZ" sz="5500" b="1" dirty="0" smtClean="0"/>
              <a:t>Sociální provokace </a:t>
            </a:r>
            <a:r>
              <a:rPr lang="cs-CZ" sz="5500" dirty="0" smtClean="0"/>
              <a:t>vyjadřuje typ chování, které se domáhá pozornosti a blízkosti dospělé osoby prostřednictvím provokace, zlostných reakcí, stupňované agresivity a konfliktnosti. Ostatní děti pro ně znamenají konkurenci. V projektivních testech převládají úzkostné tendence.</a:t>
            </a:r>
          </a:p>
          <a:p>
            <a:pPr marL="0" indent="0">
              <a:buNone/>
            </a:pPr>
            <a:r>
              <a:rPr lang="cs-CZ" sz="5500" b="1" dirty="0" err="1" smtClean="0"/>
              <a:t>Substitutivní</a:t>
            </a:r>
            <a:r>
              <a:rPr lang="cs-CZ" sz="5500" b="1" dirty="0" smtClean="0"/>
              <a:t> typ </a:t>
            </a:r>
            <a:r>
              <a:rPr lang="cs-CZ" sz="5500" dirty="0" smtClean="0"/>
              <a:t>čili typ náhradního uspokojení, je charakterizován uspokojováním psychických potřeb na nižší úrovni – přejídáním, masturbací, předčasnými sexuálními aktivitami, soustředěním zájmu na sebe (až narcistické tendence), ale i aktivitami namířenými proti druhým (žalování, pomluvy, trápení druhých – zvířat i vrstevníků, až po sadistické projevy).</a:t>
            </a:r>
          </a:p>
          <a:p>
            <a:pPr marL="0" indent="0">
              <a:buNone/>
            </a:pPr>
            <a:endParaRPr lang="cs-CZ" sz="5500" dirty="0"/>
          </a:p>
        </p:txBody>
      </p:sp>
    </p:spTree>
    <p:extLst>
      <p:ext uri="{BB962C8B-B14F-4D97-AF65-F5344CB8AC3E}">
        <p14:creationId xmlns:p14="http://schemas.microsoft.com/office/powerpoint/2010/main" val="352385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733</Words>
  <Application>Microsoft Office PowerPoint</Application>
  <PresentationFormat>Předvádění na obrazovce (4:3)</PresentationFormat>
  <Paragraphs>143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Resilience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Resilienční systémy  dle Masten a Obradovič (2006)</vt:lpstr>
      <vt:lpstr>Důsledky dlouhodobého pobytu v zařízeních institucionální výchovy DD, na vývoj chování a socializaci v dospělosti (Matějček, Z., Bubleová, V., Kovařík, J. 1995, 1997)    Soubor participantů čítal na počátku výzkumu 60 dětí umístěných k dlouhodobému pobytu do DD, na konci výzkumu soubor sestával z 56 participantů, s průměrným věkem 37,4 roků  Na základě výskytu forem sociálního chování dospělých participantů byly definovány tyto skupiny jedinců: </vt:lpstr>
      <vt:lpstr>Bazální formy sociálního chování dětí dlouhodobě umístěných v zařízeních institucionální výchovy  (Langmeier, J., Matějček, Z. 1968)</vt:lpstr>
      <vt:lpstr>Vývojová tendence forem sociálního chování u dětí s následky psychické deprivace (Matějček, Z. 1995)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tendence forem sociálního chování u dětí s následky psychické deprivace (Matějček, Z. 1995)</dc:title>
  <dc:creator>Vojtova</dc:creator>
  <cp:lastModifiedBy>Vojtova</cp:lastModifiedBy>
  <cp:revision>6</cp:revision>
  <cp:lastPrinted>2017-10-19T10:30:26Z</cp:lastPrinted>
  <dcterms:created xsi:type="dcterms:W3CDTF">2011-05-16T08:54:04Z</dcterms:created>
  <dcterms:modified xsi:type="dcterms:W3CDTF">2017-10-19T10:34:07Z</dcterms:modified>
</cp:coreProperties>
</file>