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0"/>
  </p:notesMasterIdLst>
  <p:sldIdLst>
    <p:sldId id="256" r:id="rId2"/>
    <p:sldId id="280" r:id="rId3"/>
    <p:sldId id="295" r:id="rId4"/>
    <p:sldId id="346" r:id="rId5"/>
    <p:sldId id="347" r:id="rId6"/>
    <p:sldId id="265" r:id="rId7"/>
    <p:sldId id="296" r:id="rId8"/>
    <p:sldId id="297" r:id="rId9"/>
    <p:sldId id="298" r:id="rId10"/>
    <p:sldId id="299" r:id="rId11"/>
    <p:sldId id="300" r:id="rId12"/>
    <p:sldId id="282" r:id="rId13"/>
    <p:sldId id="294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687"/>
  </p:normalViewPr>
  <p:slideViewPr>
    <p:cSldViewPr>
      <p:cViewPr varScale="1">
        <p:scale>
          <a:sx n="60" d="100"/>
          <a:sy n="60" d="100"/>
        </p:scale>
        <p:origin x="96" y="2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29927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71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42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24965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43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94080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44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5159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45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1267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46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87363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28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504031" y="1763925"/>
            <a:ext cx="9072563" cy="499428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10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en_robinson_changing_education_paradigm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lib/neweb/index.php?sekce=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dani.cz/" TargetMode="External"/><Relationship Id="rId5" Type="http://schemas.openxmlformats.org/officeDocument/2006/relationships/hyperlink" Target="http://www.rvp.cz/" TargetMode="External"/><Relationship Id="rId4" Type="http://schemas.openxmlformats.org/officeDocument/2006/relationships/hyperlink" Target="http://pdfweb.truni.sk/jop/index.html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link.com/~Donclark/hrd/bloom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likace.msmt.cz/doc/NHRevizeBloomovytaxonomieedukace.doc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5128328"/>
            <a:ext cx="7140443" cy="662874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 smtClean="0"/>
              <a:t>pedagogickÁ</a:t>
            </a:r>
            <a:r>
              <a:rPr lang="cs-CZ" sz="4400" dirty="0" smtClean="0"/>
              <a:t> </a:t>
            </a:r>
            <a:r>
              <a:rPr lang="cs-CZ" sz="4400" dirty="0"/>
              <a:t>psychologie</a:t>
            </a:r>
            <a:endParaRPr lang="en-GB" sz="44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Úvodní setkání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změnila škola v uplynulých letech?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 smtClean="0"/>
              <a:t>Podívejte se, zapněte si titulky a odpovězte na následující otázky:</a:t>
            </a:r>
          </a:p>
          <a:p>
            <a:pPr lvl="1"/>
            <a:r>
              <a:rPr lang="cs-CZ" dirty="0" smtClean="0"/>
              <a:t>Která část videa Vám přišla nejvíc zajímavá? (a v čem)</a:t>
            </a:r>
          </a:p>
          <a:p>
            <a:pPr lvl="1"/>
            <a:r>
              <a:rPr lang="cs-CZ" dirty="0" smtClean="0"/>
              <a:t>Jakou metaforu používá K. Robinson pro tradiční školství?</a:t>
            </a:r>
          </a:p>
          <a:p>
            <a:pPr lvl="1"/>
            <a:r>
              <a:rPr lang="cs-CZ" dirty="0" smtClean="0"/>
              <a:t>Jaké výzvy vidí pro školu v současnosti?</a:t>
            </a:r>
          </a:p>
          <a:p>
            <a:pPr lvl="1"/>
            <a:r>
              <a:rPr lang="cs-CZ" dirty="0" smtClean="0"/>
              <a:t>Která část USA by měla být podle statistik spotřeby tlumících preparátů „zcela šílená“?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Pedagogická psychologie</a:t>
            </a:r>
          </a:p>
          <a:p>
            <a:pPr lvl="1">
              <a:defRPr/>
            </a:pPr>
            <a:r>
              <a:rPr lang="cs-CZ" dirty="0" err="1" smtClean="0"/>
              <a:t>angl</a:t>
            </a:r>
            <a:r>
              <a:rPr lang="cs-CZ" dirty="0" smtClean="0"/>
              <a:t>. </a:t>
            </a:r>
            <a:r>
              <a:rPr lang="cs-CZ" dirty="0" err="1" smtClean="0"/>
              <a:t>educational</a:t>
            </a:r>
            <a:r>
              <a:rPr lang="cs-CZ" dirty="0" smtClean="0"/>
              <a:t> psychology, </a:t>
            </a:r>
          </a:p>
          <a:p>
            <a:pPr lvl="1">
              <a:defRPr/>
            </a:pPr>
            <a:r>
              <a:rPr lang="cs-CZ" dirty="0" err="1" smtClean="0"/>
              <a:t>franc</a:t>
            </a:r>
            <a:r>
              <a:rPr lang="cs-CZ" dirty="0" smtClean="0"/>
              <a:t>. psychologie de l’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</a:p>
          <a:p>
            <a:pPr lvl="1">
              <a:defRPr/>
            </a:pPr>
            <a:r>
              <a:rPr lang="cs-CZ" dirty="0" smtClean="0"/>
              <a:t>něm. </a:t>
            </a:r>
            <a:r>
              <a:rPr lang="cs-CZ" dirty="0" err="1" smtClean="0"/>
              <a:t>Pädagogische</a:t>
            </a:r>
            <a:r>
              <a:rPr lang="cs-CZ" dirty="0" smtClean="0"/>
              <a:t> Psychologie, </a:t>
            </a:r>
          </a:p>
          <a:p>
            <a:pPr lvl="1">
              <a:defRPr/>
            </a:pPr>
            <a:r>
              <a:rPr lang="cs-CZ" dirty="0" smtClean="0"/>
              <a:t>rusky </a:t>
            </a:r>
            <a:r>
              <a:rPr lang="cs-CZ" dirty="0" err="1" smtClean="0"/>
              <a:t>pedagogičeskaja</a:t>
            </a:r>
            <a:r>
              <a:rPr lang="cs-CZ" dirty="0" smtClean="0"/>
              <a:t> </a:t>
            </a:r>
            <a:r>
              <a:rPr lang="cs-CZ" dirty="0" err="1" smtClean="0"/>
              <a:t>psichologija</a:t>
            </a:r>
            <a:r>
              <a:rPr lang="cs-CZ" dirty="0" smtClean="0"/>
              <a:t> 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dirty="0" smtClean="0"/>
              <a:t>Pedagogická psychologie může být chápána jako:</a:t>
            </a:r>
          </a:p>
          <a:p>
            <a:pPr lvl="1"/>
            <a:r>
              <a:rPr lang="cs-CZ" b="1" dirty="0" smtClean="0"/>
              <a:t>Vědní obor</a:t>
            </a:r>
          </a:p>
          <a:p>
            <a:pPr lvl="1"/>
            <a:r>
              <a:rPr lang="cs-CZ" b="1" dirty="0" smtClean="0"/>
              <a:t>Soubor profesí</a:t>
            </a:r>
            <a:r>
              <a:rPr lang="cs-CZ" dirty="0" smtClean="0"/>
              <a:t>, které poznatky využívají v praxi i ve výzkumu</a:t>
            </a:r>
          </a:p>
          <a:p>
            <a:pPr lvl="1"/>
            <a:r>
              <a:rPr lang="cs-CZ" b="1" dirty="0" smtClean="0"/>
              <a:t>Vyučovací předmět</a:t>
            </a:r>
            <a:r>
              <a:rPr lang="cs-CZ" dirty="0" smtClean="0"/>
              <a:t>(</a:t>
            </a:r>
            <a:r>
              <a:rPr lang="cs-CZ" dirty="0" err="1" smtClean="0"/>
              <a:t>y</a:t>
            </a:r>
            <a:r>
              <a:rPr lang="cs-CZ" dirty="0" smtClean="0"/>
              <a:t>) pro různé skupiny</a:t>
            </a:r>
          </a:p>
          <a:p>
            <a:pPr lvl="1"/>
            <a:r>
              <a:rPr lang="cs-CZ" b="1" dirty="0" smtClean="0"/>
              <a:t>Kulturní a mediální fenomén </a:t>
            </a:r>
            <a:r>
              <a:rPr lang="cs-CZ" dirty="0" smtClean="0"/>
              <a:t>(soubor „aktuálních“ témat) </a:t>
            </a:r>
            <a:r>
              <a:rPr lang="mr-IN" dirty="0" smtClean="0"/>
              <a:t>–</a:t>
            </a:r>
            <a:r>
              <a:rPr lang="cs-CZ" dirty="0" smtClean="0"/>
              <a:t> která to jsou v současnosti?</a:t>
            </a:r>
          </a:p>
          <a:p>
            <a:pPr lvl="1"/>
            <a:endParaRPr lang="cs-CZ" dirty="0" smtClean="0"/>
          </a:p>
          <a:p>
            <a:pPr lvl="1" algn="r">
              <a:buFont typeface="Wingdings 2" pitchFamily="18" charset="2"/>
              <a:buNone/>
            </a:pPr>
            <a:r>
              <a:rPr lang="cs-CZ" dirty="0" smtClean="0"/>
              <a:t>…a je potřeba je umět rozlišovat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 smtClean="0"/>
              <a:t>leží na </a:t>
            </a:r>
            <a:r>
              <a:rPr lang="cs-CZ" sz="2200" b="1" smtClean="0"/>
              <a:t>průniku řady věd</a:t>
            </a:r>
            <a:r>
              <a:rPr lang="cs-CZ" sz="2200" smtClean="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 smtClean="0"/>
              <a:t>Z psychologie</a:t>
            </a:r>
            <a:r>
              <a:rPr lang="cs-CZ" sz="2000" smtClean="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 smtClean="0"/>
              <a:t>Z pedagogiky</a:t>
            </a:r>
            <a:r>
              <a:rPr lang="cs-CZ" sz="2000" smtClean="0"/>
              <a:t> ji ovlivňují didaktika (o společných a rozdílných oblastech viz Kansanen,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 smtClean="0"/>
              <a:t>Situování</a:t>
            </a:r>
            <a:r>
              <a:rPr lang="cs-CZ" sz="2200" smtClean="0"/>
              <a:t> pedagogické psychologie </a:t>
            </a:r>
            <a:r>
              <a:rPr lang="cs-CZ" sz="2200" b="1" smtClean="0"/>
              <a:t>v rámci humanitních věd je ovlivněno historickou tradicí</a:t>
            </a:r>
            <a:r>
              <a:rPr lang="cs-CZ" sz="2200" smtClean="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ve většině evropských států, v USA, Kanadě, Austrálii je řazena mezi </a:t>
            </a:r>
            <a:r>
              <a:rPr lang="cs-CZ" sz="2000" b="1" smtClean="0"/>
              <a:t>psychologické vědy</a:t>
            </a:r>
            <a:r>
              <a:rPr lang="cs-CZ" sz="20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 Německu a ve skandinávských zemích bývá počítána mezi </a:t>
            </a:r>
            <a:r>
              <a:rPr lang="cs-CZ" sz="2000" b="1" smtClean="0"/>
              <a:t>vědy pedagogické</a:t>
            </a:r>
            <a:r>
              <a:rPr lang="cs-CZ" sz="20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 smtClean="0"/>
              <a:t>Americká tradice:</a:t>
            </a:r>
            <a:r>
              <a:rPr lang="cs-CZ" sz="220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smtClean="0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 smtClean="0"/>
              <a:t>Neakcentuje aplikační charakter</a:t>
            </a:r>
            <a:r>
              <a:rPr lang="cs-CZ" sz="2000" smtClean="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učitelské přípravě</a:t>
            </a:r>
            <a:r>
              <a:rPr lang="cs-CZ" dirty="0" smtClean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samostatná učebnice (např. Příhoda, 1956; Jiránek, 1968, </a:t>
            </a:r>
            <a:r>
              <a:rPr lang="cs-CZ" dirty="0" err="1" smtClean="0"/>
              <a:t>Ďurič</a:t>
            </a:r>
            <a:r>
              <a:rPr lang="cs-CZ" dirty="0" smtClean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tvoří podstatnou část témat v souhrnné učebnici psychologie pro učitele (např. Čáp, 1976, 1993; </a:t>
            </a:r>
            <a:r>
              <a:rPr lang="cs-CZ" dirty="0" err="1" smtClean="0"/>
              <a:t>Ďurič</a:t>
            </a:r>
            <a:r>
              <a:rPr lang="cs-CZ" dirty="0" smtClean="0"/>
              <a:t> a </a:t>
            </a:r>
            <a:r>
              <a:rPr lang="cs-CZ" dirty="0" err="1" smtClean="0"/>
              <a:t>Štefanovič</a:t>
            </a:r>
            <a:r>
              <a:rPr lang="cs-CZ" dirty="0" smtClean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přípravě odborných psychologů</a:t>
            </a:r>
            <a:r>
              <a:rPr lang="cs-CZ" dirty="0" smtClean="0"/>
              <a:t> patří pedagogická psychologie k předmětům rozšiřujícím tradiční základ.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 smtClean="0"/>
              <a:t>Pedagogická psychologie jako obor vědecké přípravy a jako </a:t>
            </a:r>
            <a:r>
              <a:rPr lang="cs-CZ" sz="3300" b="1" smtClean="0"/>
              <a:t>odborná psychologická specializace</a:t>
            </a:r>
            <a:r>
              <a:rPr lang="cs-CZ" sz="3300" smtClean="0"/>
              <a:t>.</a:t>
            </a:r>
            <a:r>
              <a:rPr lang="cs-CZ" sz="450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 oborů doktorského studia </a:t>
            </a:r>
            <a:r>
              <a:rPr lang="cs-CZ" sz="1700" smtClean="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ze čtyř profesních oborů</a:t>
            </a:r>
            <a:r>
              <a:rPr lang="cs-CZ" sz="1700" smtClean="0"/>
              <a:t>, v nichž se absolvent může po promoci specializovat, </a:t>
            </a:r>
            <a:r>
              <a:rPr lang="cs-CZ" sz="1700" b="1" smtClean="0"/>
              <a:t>je</a:t>
            </a:r>
            <a:r>
              <a:rPr lang="cs-CZ" sz="1700" smtClean="0"/>
              <a:t> také </a:t>
            </a:r>
            <a:r>
              <a:rPr lang="cs-CZ" sz="1700" b="1" smtClean="0"/>
              <a:t>pedagogická a školní psychologie</a:t>
            </a:r>
            <a:r>
              <a:rPr lang="cs-CZ" sz="1700" smtClean="0"/>
              <a:t>, tedy oblast edukace – </a:t>
            </a:r>
            <a:r>
              <a:rPr lang="cs-CZ" sz="1700" i="1" smtClean="0"/>
              <a:t>education</a:t>
            </a:r>
            <a:r>
              <a:rPr lang="cs-CZ" sz="1700" smtClean="0"/>
              <a:t> (EuroPsy, 2005).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 smtClean="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 smtClean="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od r. 1960 do současnosti.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88963"/>
            <a:ext cx="9074150" cy="69373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4150" cy="3351046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  <a:endParaRPr lang="en-GB" b="1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>
                <a:solidFill>
                  <a:srgbClr val="FF0000"/>
                </a:solidFill>
              </a:rPr>
              <a:t>Prosím uvádět v předmětu kód předmětu SZ6039!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konzultační</a:t>
            </a:r>
            <a:r>
              <a:rPr lang="en-GB" dirty="0" smtClean="0"/>
              <a:t> </a:t>
            </a:r>
            <a:r>
              <a:rPr lang="en-GB" dirty="0" err="1" smtClean="0"/>
              <a:t>hodiny</a:t>
            </a:r>
            <a:r>
              <a:rPr lang="en-GB" dirty="0" smtClean="0"/>
              <a:t>: </a:t>
            </a:r>
            <a:r>
              <a:rPr lang="cs-CZ" dirty="0" smtClean="0"/>
              <a:t>pondělí </a:t>
            </a:r>
            <a:r>
              <a:rPr lang="cs-CZ" dirty="0" smtClean="0"/>
              <a:t>10:20-11:20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jindy</a:t>
            </a:r>
            <a:r>
              <a:rPr lang="en-GB" dirty="0" smtClean="0"/>
              <a:t> </a:t>
            </a:r>
            <a:r>
              <a:rPr lang="cs-CZ" dirty="0" smtClean="0"/>
              <a:t>jen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předchozí</a:t>
            </a:r>
            <a:r>
              <a:rPr lang="en-GB" dirty="0" smtClean="0"/>
              <a:t> </a:t>
            </a:r>
            <a:r>
              <a:rPr lang="en-GB" dirty="0" err="1" smtClean="0"/>
              <a:t>domluvě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(</a:t>
            </a:r>
            <a:r>
              <a:rPr lang="en-GB" dirty="0" err="1" smtClean="0"/>
              <a:t>Katedra</a:t>
            </a:r>
            <a:r>
              <a:rPr lang="en-GB" dirty="0" smtClean="0"/>
              <a:t> </a:t>
            </a:r>
            <a:r>
              <a:rPr lang="en-GB" dirty="0" err="1" smtClean="0"/>
              <a:t>psychologie</a:t>
            </a:r>
            <a:r>
              <a:rPr lang="en-GB" dirty="0" smtClean="0"/>
              <a:t>, </a:t>
            </a:r>
            <a:r>
              <a:rPr lang="cs-CZ" dirty="0" smtClean="0"/>
              <a:t>Poříčí 31</a:t>
            </a:r>
            <a:r>
              <a:rPr lang="en-GB" dirty="0" smtClean="0"/>
              <a:t>, Brno)</a:t>
            </a: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Americký psycholog </a:t>
            </a:r>
            <a:r>
              <a:rPr lang="cs-CZ" sz="1800" b="1" smtClean="0"/>
              <a:t>W. James</a:t>
            </a:r>
            <a:r>
              <a:rPr lang="cs-CZ" sz="1800" smtClean="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Francouzský lékař a psycholog </a:t>
            </a:r>
            <a:r>
              <a:rPr lang="cs-CZ" sz="1800" b="1" smtClean="0"/>
              <a:t>A. Binet </a:t>
            </a:r>
            <a:r>
              <a:rPr lang="cs-CZ" sz="1800" smtClean="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smtClean="0"/>
              <a:t>Střední  vývojové období (1920 – 1960) ovlivnilo pět osobností: L.S. Vygotskij, B.F. Skinner, J. Piaget, L.J. Cronbach, R.M. Gagné. </a:t>
            </a:r>
          </a:p>
          <a:p>
            <a:r>
              <a:rPr lang="cs-CZ" smtClean="0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Přínos ped. psy. pro další obory </a:t>
            </a:r>
            <a:br>
              <a:rPr lang="cs-CZ" sz="4500" smtClean="0"/>
            </a:br>
            <a:r>
              <a:rPr lang="cs-CZ" sz="4500" smtClean="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smtClean="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 smtClean="0"/>
          </a:p>
          <a:p>
            <a:pPr>
              <a:lnSpc>
                <a:spcPct val="80000"/>
              </a:lnSpc>
            </a:pPr>
            <a:r>
              <a:rPr lang="cs-CZ" sz="2700" smtClean="0"/>
              <a:t>jedná se ale i např. o action research, practice-based research...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 smtClean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Z počátku šlo o ulici s jednosměrným provozem – podněty mířily od psychologie k pedagogice. </a:t>
            </a:r>
            <a:r>
              <a:rPr lang="cs-CZ" sz="2200" b="1" dirty="0" smtClean="0"/>
              <a:t>Psychologie</a:t>
            </a:r>
            <a:r>
              <a:rPr lang="cs-CZ" sz="2200" dirty="0" smtClean="0"/>
              <a:t> se snažila formulovat </a:t>
            </a:r>
            <a:r>
              <a:rPr lang="cs-CZ" sz="2200" b="1" dirty="0" smtClean="0"/>
              <a:t>nové teorie učení a vyučování</a:t>
            </a:r>
            <a:r>
              <a:rPr lang="cs-CZ" sz="2200" dirty="0" smtClean="0"/>
              <a:t>, zatímco </a:t>
            </a:r>
            <a:r>
              <a:rPr lang="cs-CZ" sz="2200" b="1" dirty="0" smtClean="0"/>
              <a:t>pedagogika</a:t>
            </a:r>
            <a:r>
              <a:rPr lang="cs-CZ" sz="2200" dirty="0" smtClean="0"/>
              <a:t> se je </a:t>
            </a:r>
            <a:r>
              <a:rPr lang="cs-CZ" sz="2200" b="1" dirty="0" smtClean="0"/>
              <a:t>snažila aplikovat</a:t>
            </a:r>
            <a:r>
              <a:rPr lang="cs-CZ" sz="2200" dirty="0" smtClean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poslední době byl naštěstí nastolen „obousměrný provoz“ mezi psychologií a pedagogikou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mtClean="0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 smtClean="0"/>
              <a:t>	</a:t>
            </a:r>
            <a:r>
              <a:rPr lang="cs-CZ" altLang="cs-CZ" i="1" smtClean="0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Vědomosti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osvojené soustavy informací, představ a pojmů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deklarativní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Dovednosti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předpoklad pro vykonávání činnosti či její části; znalost postupu či „strategie“ určité činnosti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procedurální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Návyky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Učením získaná pobídka chovat se v určité situaci určitým způsobem a obsahuje motivační prvek</a:t>
            </a:r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/>
              <a:t>Kompetence</a:t>
            </a:r>
            <a:r>
              <a:rPr lang="en-GB" sz="2205" b="1"/>
              <a:t> </a:t>
            </a:r>
            <a:r>
              <a:rPr lang="en-GB" sz="2205" i="1"/>
              <a:t>(v rámci ŠV</a:t>
            </a:r>
            <a:r>
              <a:rPr lang="cs-CZ" sz="2205" i="1"/>
              <a:t>P)</a:t>
            </a:r>
            <a:endParaRPr lang="en-GB" sz="2205" i="1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Zahrnují všechny výše uvedené; zdůrazňována praktičnost a provázanost s běžným životem</a:t>
            </a:r>
            <a:endParaRPr lang="cs-CZ" sz="1984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Učení (Čáp,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Získávání zkušeností, utváření a pozměňování jedince v průběhu života.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Opakem vrozeného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Probíhá i na subhumánní úrovni</a:t>
            </a:r>
            <a:endParaRPr lang="cs-CZ" altLang="cs-CZ" sz="2205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Funkce učení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organismu k prostředí a změnám v prostředí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společnosti a jejím požadavkům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Nejedná se pouze o pasivní proces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/>
              <a:t>(srv. např. Piaget – asimilace a akomodace, Moscovichi – sociální reprezentace aj.)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mtClean="0"/>
              <a:t>Druhy učení</a:t>
            </a:r>
            <a:r>
              <a:rPr lang="cs-CZ" smtClean="0"/>
              <a:t> v psychologii - opakování</a:t>
            </a:r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 smtClean="0"/>
              <a:t>Učení - v</a:t>
            </a:r>
            <a:r>
              <a:rPr lang="en-GB" altLang="cs-CZ" smtClean="0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studijní</a:t>
            </a:r>
            <a:r>
              <a:rPr lang="en-US" dirty="0" smtClean="0"/>
              <a:t> text</a:t>
            </a:r>
          </a:p>
          <a:p>
            <a:r>
              <a:rPr lang="en-US" dirty="0"/>
              <a:t>MAREŠ, J. </a:t>
            </a:r>
            <a:r>
              <a:rPr lang="en-US" dirty="0" err="1"/>
              <a:t>Pedagogická</a:t>
            </a:r>
            <a:r>
              <a:rPr lang="en-US" dirty="0"/>
              <a:t> </a:t>
            </a:r>
            <a:r>
              <a:rPr lang="en-US" dirty="0" err="1" smtClean="0"/>
              <a:t>psychologie</a:t>
            </a:r>
            <a:r>
              <a:rPr lang="en-US" dirty="0" smtClean="0"/>
              <a:t>. Praha: </a:t>
            </a:r>
            <a:r>
              <a:rPr lang="en-US" dirty="0" err="1" smtClean="0"/>
              <a:t>Portál</a:t>
            </a:r>
            <a:r>
              <a:rPr lang="en-US" dirty="0" smtClean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331331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 smtClean="0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6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signálům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Po určitém podnětu následuje něco příjemného nebo nepříjemného (Pavlov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Tvoření spojů S-R (podnět-reakce)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Naučíme se reagovat na určitý podnět zcela určitým způsobem (Thorndike, Skinner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Řetězení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několika S-R do řetězu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Slovní asociace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řady hlásek či slov (viz asociace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Mnohonásobná diskriminace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Rozlišování v souboru spojů a řetězců pohybových nebo slovních (např. rozeznávání rostlin, zvířat a jejich pojmenování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pojmům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principům a obecným vztahům</a:t>
            </a:r>
            <a:r>
              <a:rPr lang="en-GB" altLang="cs-CZ" sz="1984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(viz </a:t>
            </a:r>
            <a:r>
              <a:rPr lang="cs-CZ" altLang="cs-CZ" sz="1764"/>
              <a:t>přednáška </a:t>
            </a:r>
            <a:r>
              <a:rPr lang="en-GB" altLang="cs-CZ" sz="1764"/>
              <a:t>současné teorie učení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Klasické podmiňování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Organismus se učí, že dvě události jdou za sebou nezávisle na aktivitě jedince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74250" y="6399475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Jak to funguje můžete vyzkoušet na virtuálním psovi: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190037" cy="4956175"/>
          </a:xfrm>
        </p:spPr>
        <p:txBody>
          <a:bodyPr/>
          <a:lstStyle/>
          <a:p>
            <a:r>
              <a:rPr lang="cs-CZ" dirty="0" smtClean="0"/>
              <a:t>Jak se pozná odborná informace(vědecky ověřená) ?</a:t>
            </a:r>
          </a:p>
          <a:p>
            <a:r>
              <a:rPr lang="cs-CZ" dirty="0" smtClean="0"/>
              <a:t>Čím se liší od informace získané od autority?</a:t>
            </a:r>
          </a:p>
          <a:p>
            <a:r>
              <a:rPr lang="cs-CZ" dirty="0" smtClean="0"/>
              <a:t>Čím se liší od praktické zkušenosti?</a:t>
            </a:r>
          </a:p>
          <a:p>
            <a:r>
              <a:rPr lang="cs-CZ" dirty="0" smtClean="0"/>
              <a:t>Jakým způsobem je možné tyto zdroje informací v odborném životě učitelském využívat?</a:t>
            </a:r>
          </a:p>
          <a:p>
            <a:endParaRPr lang="cs-CZ" dirty="0" smtClean="0"/>
          </a:p>
          <a:p>
            <a:r>
              <a:rPr lang="cs-CZ" dirty="0" smtClean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 smtClean="0"/>
              <a:t>(</a:t>
            </a:r>
            <a:r>
              <a:rPr lang="cs-CZ" altLang="cs-CZ" i="1" smtClean="0"/>
              <a:t>„C</a:t>
            </a:r>
            <a:r>
              <a:rPr lang="en-GB" altLang="cs-CZ" i="1" smtClean="0"/>
              <a:t>elek je víc, než souhrn částí</a:t>
            </a:r>
            <a:r>
              <a:rPr lang="cs-CZ" altLang="cs-CZ" i="1" smtClean="0"/>
              <a:t>...“ ;)</a:t>
            </a:r>
            <a:endParaRPr lang="en-GB" altLang="cs-CZ" i="1" smtClean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(„aha moment“</a:t>
            </a:r>
            <a:r>
              <a:rPr lang="cs-CZ" altLang="cs-CZ" smtClean="0"/>
              <a:t> v procesu učení</a:t>
            </a:r>
            <a:r>
              <a:rPr lang="en-GB" altLang="cs-CZ" smtClean="0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nová etapa ve výzkumu učení, myšlení a řešení problémů</a:t>
            </a:r>
            <a:r>
              <a:rPr lang="cs-CZ" altLang="cs-CZ" smtClean="0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 smtClean="0"/>
              <a:t>)</a:t>
            </a:r>
            <a:endParaRPr lang="en-GB" altLang="cs-CZ" smtClean="0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Drobná odbočka do sociální psychologie pro zájemce ;)</a:t>
            </a:r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učení a agresivita</a:t>
            </a:r>
          </a:p>
        </p:txBody>
      </p:sp>
    </p:spTree>
    <p:extLst>
      <p:ext uri="{BB962C8B-B14F-4D97-AF65-F5344CB8AC3E}">
        <p14:creationId xmlns:p14="http://schemas.microsoft.com/office/powerpoint/2010/main" val="2042984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2497" y="2101660"/>
            <a:ext cx="6135236" cy="506253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Bandura se speciálně zajímal o případy, kdy může být agresivní chování naučené pozorováním druhých.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Nechal proto děti, aby viděli dospělého napadat fackovacího panáka („bobo doll“)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Naživo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videu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obrázku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Kontrolní skupina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57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205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0" y="2430646"/>
            <a:ext cx="3349356" cy="3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7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847920"/>
            <a:ext cx="3657343" cy="52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05090" y="2112159"/>
            <a:ext cx="4933037" cy="4681048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53" y="1954666"/>
            <a:ext cx="5795751" cy="50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Bandurův výzkum ukazuje, že agresivní chování může být naučené přímo i nepřímo.  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Je-li už naučené, snadno může být využíváno i v jiných situacích a s časovým odstupem.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362835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sz="3527" b="1"/>
              <a:t>Vliv násilí v TV na agresivní chování, zejména u chlapců (Liebert and Baron, 1972)</a:t>
            </a:r>
            <a:r>
              <a:rPr lang="en-GB" altLang="cs-CZ" sz="3527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67" y="2103410"/>
            <a:ext cx="7244689" cy="4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54747" y="367484"/>
            <a:ext cx="8604380" cy="166067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Přes svou popuparitu a vlim, má Bandurova teorie i své kritiky: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Co vlastně znamená chování dítěte v experimetu?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Jedná se o naučenou agresi, nebo o manipulaci?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Agresivní modely chování nemusí vést vždycky k agresi: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Expozice násilí v TV může redukaovat agresivní tendence prostřednictvím katarze (Feshbach &amp; Singer, 1971).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237343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6496" y="1577776"/>
            <a:ext cx="85676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fontAlgn="auto" hangingPunct="1">
              <a:lnSpc>
                <a:spcPct val="93000"/>
              </a:lnSpc>
              <a:spcAft>
                <a:spcPts val="0"/>
              </a:spcAft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  <a:defRPr/>
            </a:pPr>
            <a:r>
              <a:rPr lang="cs-CZ" smtClean="0"/>
              <a:t>Současné trendy</a:t>
            </a:r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717" y="4162137"/>
            <a:ext cx="8278894" cy="217527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přehled teorií </a:t>
            </a:r>
            <a:r>
              <a:rPr lang="cs-CZ" altLang="cs-CZ" sz="2976" i="1"/>
              <a:t>(možnosti)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vývojové aspekty</a:t>
            </a:r>
            <a:r>
              <a:rPr lang="cs-CZ" altLang="cs-CZ" sz="2976" i="1"/>
              <a:t> – příklad (Piaget)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dětské představy o světě</a:t>
            </a:r>
            <a:r>
              <a:rPr lang="en-GB" altLang="cs-CZ" sz="2976" b="1" i="1"/>
              <a:t> </a:t>
            </a:r>
            <a:endParaRPr lang="cs-CZ" altLang="cs-CZ" sz="2976" b="1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</a:t>
            </a:r>
            <a:r>
              <a:rPr lang="en-GB" altLang="cs-CZ" sz="2976" b="1" i="1"/>
              <a:t>současné teorie</a:t>
            </a:r>
            <a:r>
              <a:rPr lang="cs-CZ" altLang="cs-CZ" sz="2976" b="1" i="1"/>
              <a:t> – </a:t>
            </a:r>
            <a:r>
              <a:rPr lang="cs-CZ" altLang="cs-CZ" sz="2976" i="1"/>
              <a:t>příklad (Ausubel)</a:t>
            </a:r>
            <a:endParaRPr lang="en-GB" altLang="cs-CZ" sz="2976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endParaRPr lang="en-GB" altLang="cs-CZ" sz="2976" b="1" i="1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Přehled současných teorií učení</a:t>
            </a:r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55785"/>
            <a:ext cx="9075110" cy="5678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z="3968"/>
              <a:t>Současné teorie učení – možné dělení (I)</a:t>
            </a:r>
            <a:endParaRPr lang="en-GB" altLang="cs-CZ" sz="3968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5784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biologických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připravené učení </a:t>
            </a:r>
            <a:r>
              <a:rPr lang="en-GB" altLang="cs-CZ" i="1" smtClean="0"/>
              <a:t>(struktura pojmů)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sociokulturních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Situované 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Distribuované učení (lidé vs. materiál)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Vynořující se poznání (v návaznosti na soc. </a:t>
            </a:r>
            <a:r>
              <a:rPr lang="cs-CZ" altLang="cs-CZ" i="1" smtClean="0"/>
              <a:t>s</a:t>
            </a:r>
            <a:r>
              <a:rPr lang="en-GB" altLang="cs-CZ" i="1" smtClean="0"/>
              <a:t>ituace)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 jako dolaďování připravených struktur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(L.Resnick, 1996) </a:t>
            </a:r>
            <a:r>
              <a:rPr lang="en-GB" altLang="cs-CZ" sz="2205" i="1"/>
              <a:t>učení jako sled situací; kompetence se rozvíjejí na základě přip. </a:t>
            </a:r>
            <a:r>
              <a:rPr lang="cs-CZ" altLang="cs-CZ" sz="2205" i="1"/>
              <a:t>s</a:t>
            </a:r>
            <a:r>
              <a:rPr lang="en-GB" altLang="cs-CZ" sz="2205" i="1"/>
              <a:t>truktur (soc. i biol.); koherence, kontradikce; dynamické pojetí </a:t>
            </a:r>
            <a:r>
              <a:rPr lang="en-GB" altLang="cs-CZ" sz="2205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smtClean="0"/>
              <a:t>Literatura</a:t>
            </a:r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50394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Doporučená</a:t>
            </a:r>
            <a:r>
              <a:rPr lang="en-GB" sz="1800" dirty="0" smtClean="0"/>
              <a:t> </a:t>
            </a:r>
            <a:r>
              <a:rPr lang="en-GB" sz="1800" dirty="0" err="1" smtClean="0"/>
              <a:t>literatura</a:t>
            </a:r>
            <a:r>
              <a:rPr lang="cs-CZ" sz="1800" dirty="0" smtClean="0"/>
              <a:t> (vč. přednášek a odkazů v </a:t>
            </a:r>
            <a:r>
              <a:rPr lang="cs-CZ" sz="1800" dirty="0" err="1" smtClean="0"/>
              <a:t>ISu</a:t>
            </a:r>
            <a:r>
              <a:rPr lang="cs-CZ" sz="1800" dirty="0" smtClean="0"/>
              <a:t>)</a:t>
            </a:r>
            <a:endParaRPr lang="en-GB" sz="18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Odborná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r>
              <a:rPr lang="cs-CZ" sz="1800" dirty="0" smtClean="0"/>
              <a:t> (obvyklá s důrazem na)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ped.muni.cz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wlib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neweb</a:t>
            </a:r>
            <a:r>
              <a:rPr lang="cs-CZ" sz="1600" dirty="0" smtClean="0">
                <a:hlinkClick r:id="rId3"/>
              </a:rPr>
              <a:t>/index.</a:t>
            </a:r>
            <a:r>
              <a:rPr lang="cs-CZ" sz="1600" dirty="0" err="1" smtClean="0">
                <a:hlinkClick r:id="rId3"/>
              </a:rPr>
              <a:t>php</a:t>
            </a:r>
            <a:r>
              <a:rPr lang="cs-CZ" sz="1600" dirty="0" smtClean="0">
                <a:hlinkClick r:id="rId3"/>
              </a:rPr>
              <a:t>?sekce=3</a:t>
            </a:r>
            <a:r>
              <a:rPr lang="cs-CZ" sz="1600" dirty="0" smtClean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/>
              <a:t>Studia </a:t>
            </a:r>
            <a:r>
              <a:rPr lang="cs-CZ" sz="1600" dirty="0" err="1"/>
              <a:t>Paedagogica</a:t>
            </a:r>
            <a:r>
              <a:rPr lang="cs-CZ" sz="1600" dirty="0"/>
              <a:t>, Orbis </a:t>
            </a:r>
            <a:r>
              <a:rPr lang="cs-CZ" sz="1600" dirty="0" err="1"/>
              <a:t>Scholae</a:t>
            </a:r>
            <a:r>
              <a:rPr lang="cs-CZ" sz="1600" dirty="0"/>
              <a:t>, </a:t>
            </a:r>
            <a:r>
              <a:rPr lang="en-GB" sz="1600" dirty="0" err="1" smtClean="0"/>
              <a:t>Pedagogika</a:t>
            </a:r>
            <a:r>
              <a:rPr lang="cs-CZ" sz="1600" dirty="0" smtClean="0"/>
              <a:t>, </a:t>
            </a:r>
            <a:r>
              <a:rPr lang="cs-CZ" sz="1600" dirty="0" smtClean="0"/>
              <a:t>Pedagogická </a:t>
            </a:r>
            <a:r>
              <a:rPr lang="cs-CZ" sz="1600" dirty="0" smtClean="0"/>
              <a:t>orientace, Komenský, </a:t>
            </a:r>
            <a:r>
              <a:rPr lang="en-US" sz="1600" dirty="0" err="1" smtClean="0">
                <a:hlinkClick r:id="rId4"/>
              </a:rPr>
              <a:t>Pedagogický</a:t>
            </a:r>
            <a:r>
              <a:rPr lang="en-US" sz="1600" dirty="0" smtClean="0">
                <a:hlinkClick r:id="rId4"/>
              </a:rPr>
              <a:t> </a:t>
            </a:r>
            <a:r>
              <a:rPr lang="en-US" sz="1600" dirty="0" err="1" smtClean="0">
                <a:hlinkClick r:id="rId4"/>
              </a:rPr>
              <a:t>časopis</a:t>
            </a:r>
            <a:r>
              <a:rPr lang="en-US" sz="1600" dirty="0" smtClean="0">
                <a:hlinkClick r:id="rId4"/>
              </a:rPr>
              <a:t> / Journal of Pedagogy</a:t>
            </a:r>
            <a:r>
              <a:rPr lang="cs-CZ" sz="1600" dirty="0" smtClean="0"/>
              <a:t> (…)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Psychológia</a:t>
            </a:r>
            <a:r>
              <a:rPr lang="en-GB" sz="1600" dirty="0" smtClean="0"/>
              <a:t> a </a:t>
            </a:r>
            <a:r>
              <a:rPr lang="en-GB" sz="1600" dirty="0" err="1" smtClean="0"/>
              <a:t>pato</a:t>
            </a:r>
            <a:r>
              <a:rPr lang="en-GB" sz="1600" dirty="0" smtClean="0"/>
              <a:t> </a:t>
            </a:r>
            <a:r>
              <a:rPr lang="en-GB" sz="1600" dirty="0" err="1" smtClean="0"/>
              <a:t>psychológia</a:t>
            </a:r>
            <a:r>
              <a:rPr lang="en-GB" sz="1600" dirty="0" smtClean="0"/>
              <a:t> </a:t>
            </a:r>
            <a:r>
              <a:rPr lang="en-GB" sz="1600" dirty="0" err="1" smtClean="0"/>
              <a:t>dieťaťa</a:t>
            </a:r>
            <a:endParaRPr lang="cs-CZ" sz="16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Populární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Moderní</a:t>
            </a:r>
            <a:r>
              <a:rPr lang="en-GB" sz="1600" dirty="0" smtClean="0"/>
              <a:t> </a:t>
            </a:r>
            <a:r>
              <a:rPr lang="en-GB" sz="1600" dirty="0" err="1" smtClean="0"/>
              <a:t>vyučování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Učitelské</a:t>
            </a:r>
            <a:r>
              <a:rPr lang="en-GB" sz="1600" dirty="0" smtClean="0"/>
              <a:t> </a:t>
            </a:r>
            <a:r>
              <a:rPr lang="en-GB" sz="1600" dirty="0" err="1" smtClean="0"/>
              <a:t>noviny</a:t>
            </a:r>
            <a:r>
              <a:rPr lang="en-GB" sz="1600" dirty="0" smtClean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Internetové</a:t>
            </a:r>
            <a:r>
              <a:rPr lang="en-GB" sz="1800" dirty="0" smtClean="0"/>
              <a:t> </a:t>
            </a:r>
            <a:r>
              <a:rPr lang="en-GB" sz="1800" dirty="0" err="1" smtClean="0"/>
              <a:t>zdroje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/>
              <a:t>Online knihovny (viz web knihovny)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Stránky</a:t>
            </a:r>
            <a:r>
              <a:rPr lang="en-GB" sz="1600" dirty="0" smtClean="0"/>
              <a:t> </a:t>
            </a:r>
            <a:r>
              <a:rPr lang="en-GB" sz="1600" dirty="0" err="1" smtClean="0"/>
              <a:t>např</a:t>
            </a:r>
            <a:r>
              <a:rPr lang="en-GB" sz="1600" dirty="0" smtClean="0"/>
              <a:t>. </a:t>
            </a:r>
            <a:r>
              <a:rPr lang="cs-CZ" sz="1600" dirty="0" smtClean="0">
                <a:hlinkClick r:id="rId5"/>
              </a:rPr>
              <a:t>www.rvp.cz</a:t>
            </a:r>
            <a:r>
              <a:rPr lang="cs-CZ" sz="1600" dirty="0" smtClean="0"/>
              <a:t> 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Databáze</a:t>
            </a:r>
            <a:r>
              <a:rPr lang="en-GB" sz="1600" dirty="0" smtClean="0"/>
              <a:t> (ERIC, JSTOR</a:t>
            </a:r>
            <a:r>
              <a:rPr lang="cs-CZ" sz="1600" dirty="0" smtClean="0"/>
              <a:t>…</a:t>
            </a:r>
            <a:r>
              <a:rPr lang="en-GB" sz="1600" dirty="0" smtClean="0"/>
              <a:t>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Svépomocné</a:t>
            </a:r>
            <a:r>
              <a:rPr lang="en-GB" sz="1600" dirty="0" smtClean="0"/>
              <a:t> </a:t>
            </a:r>
            <a:r>
              <a:rPr lang="en-GB" sz="1600" dirty="0" err="1" smtClean="0"/>
              <a:t>skupiny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6"/>
              </a:rPr>
              <a:t>www.nadani.cz</a:t>
            </a:r>
            <a:r>
              <a:rPr lang="cs-CZ" sz="1600" dirty="0" smtClean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791840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4079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Akademické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snaha definovat takové charakteristiky obecného vzdělávání, které mají žákovi umožnit </a:t>
            </a:r>
            <a:r>
              <a:rPr lang="cs-CZ" sz="1543" b="1"/>
              <a:t>stát se všestranně kultivovaným člověkem</a:t>
            </a:r>
            <a:r>
              <a:rPr lang="cs-CZ" sz="1543"/>
              <a:t>... snaha „osvítit barbary“ (od 80. let, reakce na masmediální realitu)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tradicionalistické</a:t>
            </a:r>
            <a:r>
              <a:rPr lang="cs-CZ" sz="1543"/>
              <a:t> a </a:t>
            </a:r>
            <a:r>
              <a:rPr lang="cs-CZ" sz="1543" b="1"/>
              <a:t>generalistické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Henry, Lévy, Bloom...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Personalistické a spiritualistické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seberealizace, naplnění potenciálu jedince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individualistické, „alternativní“, „dítě je králem“</a:t>
            </a:r>
            <a:r>
              <a:rPr lang="cs-CZ" sz="1543"/>
              <a:t>; rozvoj individualismu na úkor sociálního vědomí (60. a 70. léta)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Ch. Rogers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konkrétní příklad – např. škola Summerhill, Anglie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„Je možné zvnějšku někoho učinit svobodným?“ (Bertrand)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323"/>
              <a:t>srv. tzv. alternativní školství (Waldorf, Daltonský plán, Montessori...)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Kognitivně psychologické, technologické a sociokognitivní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Soustřeďují se hlavně na vhodné pedagogické strategie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Snaha řešit konkrétní a reálné problémy učení a vyučování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Zájem o konkrétní charakteristiky žáka, struktury učení, procesy poznávání, techniky komunikace, ICT, média a sociální charakteristiky učení</a:t>
            </a:r>
          </a:p>
        </p:txBody>
      </p:sp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3197" b="1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764"/>
              <a:t>Bloomova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Feuersteinova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Gagné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Ausubel a Robinson - šest hierachicky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Williamsův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Hannah a Michaelis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Biggs a Collis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Quellmalz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Presseisen – model základních, komplexních a metakognitivních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Merrill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Andersona a Krathwohlova revize Bloomovy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Gouge a Yates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53"/>
              <a:t>viz. MOSELEY, D. et al. </a:t>
            </a:r>
            <a:r>
              <a:rPr lang="en-US" altLang="cs-CZ" sz="1653"/>
              <a:t>Frameworks for thinking: a handbook for teachers and learning</a:t>
            </a:r>
            <a:r>
              <a:rPr lang="cs-CZ" altLang="cs-CZ" sz="1653"/>
              <a:t>. Cambridge: Cambridge Un. Press, 2005. s.44-117 </a:t>
            </a:r>
            <a:r>
              <a:rPr lang="cs-CZ" altLang="cs-CZ" sz="1653" i="1"/>
              <a:t>(dostupmé v ISu)</a:t>
            </a:r>
            <a:endParaRPr lang="cs-CZ" altLang="cs-CZ" sz="1764" i="1"/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07443"/>
            <a:ext cx="85711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mtClean="0"/>
              <a:t>Vývojové aspekty učení</a:t>
            </a:r>
            <a:endParaRPr lang="en-GB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50001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/>
              <a:t>L.S. </a:t>
            </a:r>
            <a:r>
              <a:rPr lang="en-GB" sz="2205" dirty="0" err="1"/>
              <a:t>Vygotskij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zóna</a:t>
            </a:r>
            <a:r>
              <a:rPr lang="en-GB" sz="1653" i="1" dirty="0"/>
              <a:t> </a:t>
            </a:r>
            <a:r>
              <a:rPr lang="en-GB" sz="1653" i="1" dirty="0" err="1"/>
              <a:t>nejbližšího</a:t>
            </a:r>
            <a:r>
              <a:rPr lang="en-GB" sz="1653" i="1" dirty="0"/>
              <a:t> </a:t>
            </a:r>
            <a:r>
              <a:rPr lang="en-GB" sz="1653" i="1" dirty="0" err="1"/>
              <a:t>vývoje</a:t>
            </a:r>
            <a:endParaRPr lang="cs-CZ" sz="1653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J.Piaget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asimilace</a:t>
            </a:r>
            <a:r>
              <a:rPr lang="en-GB" sz="1653" i="1" dirty="0"/>
              <a:t>, </a:t>
            </a:r>
            <a:r>
              <a:rPr lang="en-GB" sz="1653" i="1" dirty="0" err="1"/>
              <a:t>akomodace</a:t>
            </a:r>
            <a:endParaRPr lang="cs-CZ" sz="1653" i="1" dirty="0"/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653" i="1" dirty="0"/>
              <a:t>úroveň myšlení je dána mj. nedostatečnou kapacitou paměti, nedostatkem odborných poznatků i kontextem dětského uvažování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J.Bruner</a:t>
            </a:r>
            <a:r>
              <a:rPr lang="cs-CZ" sz="2205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fakty</a:t>
            </a:r>
            <a:r>
              <a:rPr lang="en-GB" sz="1653" i="1" dirty="0"/>
              <a:t>, </a:t>
            </a:r>
            <a:r>
              <a:rPr lang="en-GB" sz="1653" i="1" dirty="0" err="1"/>
              <a:t>pojmy</a:t>
            </a:r>
            <a:r>
              <a:rPr lang="cs-CZ" sz="1653" i="1" dirty="0"/>
              <a:t> </a:t>
            </a:r>
            <a:r>
              <a:rPr lang="en-GB" sz="1653" i="1" dirty="0"/>
              <a:t>(</a:t>
            </a:r>
            <a:r>
              <a:rPr lang="en-GB" sz="1653" i="1" dirty="0" err="1"/>
              <a:t>koncepty</a:t>
            </a:r>
            <a:r>
              <a:rPr lang="en-GB" sz="1653" i="1" dirty="0"/>
              <a:t>) a </a:t>
            </a:r>
            <a:r>
              <a:rPr lang="en-GB" sz="1653" i="1" dirty="0" err="1"/>
              <a:t>zobecnění</a:t>
            </a:r>
            <a:r>
              <a:rPr lang="cs-CZ" sz="1653" i="1" dirty="0"/>
              <a:t> (generalizace)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2205" dirty="0" err="1"/>
              <a:t>B.Bloom</a:t>
            </a:r>
            <a:r>
              <a:rPr lang="cs-CZ" sz="2205" dirty="0"/>
              <a:t> (a kol.)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Padesátá léta 20. stol. - Cíle učení: kognitivní, afektivní, psychomotorické (pro přírodovědné předměty)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>
                <a:hlinkClick r:id="rId3"/>
              </a:rPr>
              <a:t>http://www.nwlink.com/~Donclark/hrd/bloom.html</a:t>
            </a:r>
            <a:r>
              <a:rPr lang="cs-CZ" sz="1543" dirty="0"/>
              <a:t> 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/>
              <a:t>Revize </a:t>
            </a:r>
            <a:r>
              <a:rPr lang="cs-CZ" sz="1543" dirty="0" err="1"/>
              <a:t>Bloomovy</a:t>
            </a:r>
            <a:r>
              <a:rPr lang="cs-CZ" sz="1543" dirty="0"/>
              <a:t> taxonomie (Anderson et. al. 2001)  </a:t>
            </a:r>
            <a:r>
              <a:rPr lang="cs-CZ" sz="1543" dirty="0">
                <a:hlinkClick r:id="rId4"/>
              </a:rPr>
              <a:t>http://aplikace.msmt.cz/doc/NHRevizeBloomovytaxonomieedukace.doc</a:t>
            </a:r>
            <a:r>
              <a:rPr lang="cs-CZ" sz="1543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Učení – metafora stromu (nové poznatky větví původní strukturu; u zásadnějších změn restrukturace „stromu)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D.P.Ausubel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smysluplné</a:t>
            </a:r>
            <a:r>
              <a:rPr lang="en-GB" sz="1653" i="1" dirty="0"/>
              <a:t> </a:t>
            </a:r>
            <a:r>
              <a:rPr lang="en-GB" sz="1653" i="1" dirty="0" err="1"/>
              <a:t>učení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F.J.Dochy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/>
              <a:t>dos</a:t>
            </a:r>
            <a:r>
              <a:rPr lang="cs-CZ" sz="1653" i="1" dirty="0"/>
              <a:t>a</a:t>
            </a:r>
            <a:r>
              <a:rPr lang="en-GB" sz="1653" i="1" dirty="0" err="1"/>
              <a:t>vadní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r>
              <a:rPr lang="cs-CZ" sz="1653" i="1" dirty="0"/>
              <a:t> (prior </a:t>
            </a:r>
            <a:r>
              <a:rPr lang="cs-CZ" sz="1653" i="1" dirty="0" err="1"/>
              <a:t>knowledge</a:t>
            </a:r>
            <a:r>
              <a:rPr lang="cs-CZ" sz="1653" i="1" dirty="0"/>
              <a:t>)</a:t>
            </a:r>
            <a:r>
              <a:rPr lang="en-GB" sz="1653" i="1" dirty="0"/>
              <a:t> </a:t>
            </a:r>
            <a:endParaRPr lang="cs-CZ" sz="1653" i="1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deklarativní</a:t>
            </a:r>
            <a:r>
              <a:rPr lang="en-GB" sz="1653" i="1" dirty="0"/>
              <a:t> </a:t>
            </a:r>
            <a:r>
              <a:rPr lang="cs-CZ" sz="1653" i="1" dirty="0"/>
              <a:t>znalosti vs.</a:t>
            </a:r>
            <a:r>
              <a:rPr lang="en-GB" sz="1653" i="1" dirty="0"/>
              <a:t> </a:t>
            </a:r>
            <a:r>
              <a:rPr lang="en-GB" sz="1653" i="1" dirty="0" err="1"/>
              <a:t>procedurální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endParaRPr lang="en-GB" sz="1653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497" y="1963416"/>
            <a:ext cx="8770623" cy="340247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Zájem soustředěn na </a:t>
            </a:r>
            <a:r>
              <a:rPr lang="en-GB" altLang="cs-CZ" sz="2646" b="1"/>
              <a:t>vztah mezi poznávajícím jedincem a objektem poznávání</a:t>
            </a:r>
            <a:r>
              <a:rPr lang="en-GB" altLang="cs-CZ" sz="2646"/>
              <a:t> v různých obdobích života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Každá </a:t>
            </a:r>
            <a:r>
              <a:rPr lang="en-GB" altLang="cs-CZ" sz="2646" b="1"/>
              <a:t>úroveň poznání je výsledkem předchozího vývoje</a:t>
            </a:r>
            <a:r>
              <a:rPr lang="en-GB" altLang="cs-CZ" sz="2646"/>
              <a:t>; vzniká reorganizací a transformací úrovně předchozí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Poznání není vrozenou záležitostí; </a:t>
            </a:r>
            <a:r>
              <a:rPr lang="en-GB" altLang="cs-CZ" sz="2646" b="1"/>
              <a:t>znalosti jedinec konstruuje svým jednáním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Psychologie kognitivního vývoje – </a:t>
            </a:r>
            <a:r>
              <a:rPr lang="en-GB" altLang="cs-CZ" sz="2646" b="1"/>
              <a:t>dítě jako badatel ověřující teorie</a:t>
            </a:r>
            <a:r>
              <a:rPr lang="en-GB" altLang="cs-CZ" sz="2646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39812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Faktory ovlivňující přechod mezi stadii: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podložené zrání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Předávání sociální zkušenosti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Ekvilibrace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05034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se má soustředit spíše na rozvíjení </a:t>
            </a:r>
            <a:r>
              <a:rPr lang="en-GB" altLang="cs-CZ" b="1" smtClean="0"/>
              <a:t>obecných schémat</a:t>
            </a:r>
            <a:r>
              <a:rPr lang="en-GB" altLang="cs-CZ" smtClean="0"/>
              <a:t>, než na rozvoj konkrétních dovedností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dětí se má soustředit spíše </a:t>
            </a:r>
            <a:r>
              <a:rPr lang="en-GB" altLang="cs-CZ" b="1" smtClean="0"/>
              <a:t>na procesy</a:t>
            </a:r>
            <a:r>
              <a:rPr lang="en-GB" altLang="cs-CZ" smtClean="0"/>
              <a:t> než na obsahy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Vyučovací metody musí </a:t>
            </a:r>
            <a:r>
              <a:rPr lang="en-GB" altLang="cs-CZ" b="1" smtClean="0"/>
              <a:t>aktivizovat dítě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Kurikulum by mělo </a:t>
            </a:r>
            <a:r>
              <a:rPr lang="en-GB" altLang="cs-CZ" b="1" smtClean="0"/>
              <a:t>respektovat</a:t>
            </a:r>
            <a:r>
              <a:rPr lang="en-GB" altLang="cs-CZ" smtClean="0"/>
              <a:t> kognitivní </a:t>
            </a:r>
            <a:r>
              <a:rPr lang="en-GB" altLang="cs-CZ" b="1" smtClean="0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389242"/>
            <a:ext cx="9075110" cy="109568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světa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756"/>
              <a:t>- řada označení:</a:t>
            </a:r>
            <a:endParaRPr lang="en-GB" altLang="cs-CZ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0101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Naivní teorie dítěte</a:t>
            </a:r>
            <a:r>
              <a:rPr lang="cs-CZ" altLang="cs-CZ" sz="2646"/>
              <a:t>, ale též (příbuzné termíny):</a:t>
            </a:r>
            <a:endParaRPr lang="en-GB" altLang="cs-CZ" sz="2646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Implicitní teorie dítět</a:t>
            </a:r>
            <a:r>
              <a:rPr lang="cs-CZ" altLang="cs-CZ" sz="1984"/>
              <a:t>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Dětská věda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naivní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implicitní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prekoncepce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dosavadní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alternativní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mylné koncepce, </a:t>
            </a:r>
            <a:endParaRPr lang="cs-CZ" altLang="cs-CZ" sz="1984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1984"/>
              <a:t>M</a:t>
            </a:r>
            <a:r>
              <a:rPr lang="en-GB" altLang="cs-CZ" sz="1984"/>
              <a:t>iskoncepce</a:t>
            </a:r>
            <a:r>
              <a:rPr lang="cs-CZ" altLang="cs-CZ" sz="1984"/>
              <a:t> v procesu učení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sz="1984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205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 sz="2205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/>
              <a:t>Pedagogická psychologie </a:t>
            </a:r>
            <a:r>
              <a:rPr lang="cs-CZ" sz="4500" dirty="0" smtClean="0"/>
              <a:t>– perspektivy výkladu</a:t>
            </a:r>
            <a:endParaRPr lang="cs-CZ" sz="45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 smtClean="0"/>
              <a:t>v rámci výkladu i literatury se střídají perspektivy </a:t>
            </a:r>
          </a:p>
          <a:p>
            <a:pPr lvl="1" eaLnBrk="1" hangingPunct="1"/>
            <a:r>
              <a:rPr lang="cs-CZ" b="1" smtClean="0"/>
              <a:t>jedinec</a:t>
            </a:r>
            <a:r>
              <a:rPr lang="cs-CZ" smtClean="0"/>
              <a:t> (žák, učitel, rodič - zejména s důrazem na učení, výchovu a vývoj)</a:t>
            </a:r>
          </a:p>
          <a:p>
            <a:pPr lvl="1" eaLnBrk="1" hangingPunct="1"/>
            <a:r>
              <a:rPr lang="cs-CZ" b="1" smtClean="0"/>
              <a:t>sociální skupiny</a:t>
            </a:r>
            <a:r>
              <a:rPr lang="cs-CZ" smtClean="0"/>
              <a:t>, jejich dynamika a vliv (rodina, školní třída, škola)</a:t>
            </a:r>
          </a:p>
          <a:p>
            <a:pPr lvl="1" eaLnBrk="1" hangingPunct="1"/>
            <a:r>
              <a:rPr lang="cs-CZ" b="1" smtClean="0"/>
              <a:t>teorie, metody</a:t>
            </a:r>
            <a:r>
              <a:rPr lang="cs-CZ" smtClean="0"/>
              <a:t> ev. intervence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3704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Kognitivní složka</a:t>
            </a:r>
            <a:r>
              <a:rPr lang="cs-CZ" altLang="cs-CZ" smtClean="0"/>
              <a:t> 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Afektivní složka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Složka konativní</a:t>
            </a:r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královský dvůr je takovej ten dvorek na zámku...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(např. </a:t>
            </a:r>
            <a:r>
              <a:rPr lang="cs-CZ" altLang="cs-CZ" i="1" smtClean="0"/>
              <a:t>P. </a:t>
            </a:r>
            <a:r>
              <a:rPr lang="en-GB" altLang="cs-CZ" i="1" smtClean="0"/>
              <a:t>Gavora, 1992)</a:t>
            </a: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atomy jsou takoví úplně malí trpaslíci...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(např. M. Ouhrabka, 1996)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(...)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" y="1662429"/>
            <a:ext cx="8919366" cy="58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Žákovo pojetí učiva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25400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obecně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(„K čemu je to blbý učení?“)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určité skupině předmětů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(„Nerad cokoli počítám!“)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určitém předmětu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(„Matematika mi nejde.“)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konkrétním tématu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(„K čemu mi jsou rovnice o dvou neznámých?“)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žákovo pojetí pojmu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(„Rovnice je když...“)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293663"/>
            <a:ext cx="9075110" cy="12850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</a:t>
            </a:r>
            <a:br>
              <a:rPr lang="en-GB" altLang="cs-CZ" smtClean="0"/>
            </a:br>
            <a:r>
              <a:rPr lang="en-GB" altLang="cs-CZ" sz="4079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2857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b="1" smtClean="0"/>
              <a:t>učení, které není prostým memorováním a rozšiřováním sumy poznatků</a:t>
            </a:r>
            <a:endParaRPr lang="cs-CZ" altLang="cs-CZ" b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Valstní t</a:t>
            </a:r>
            <a:r>
              <a:rPr lang="en-GB" altLang="cs-CZ" smtClean="0"/>
              <a:t>ermín připisován D.P.Ausubelovi </a:t>
            </a:r>
            <a:endParaRPr lang="cs-CZ" altLang="cs-CZ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Vzniká v reakci na </a:t>
            </a:r>
            <a:r>
              <a:rPr lang="en-GB" altLang="cs-CZ" smtClean="0"/>
              <a:t>Thorndika </a:t>
            </a:r>
            <a:r>
              <a:rPr lang="cs-CZ" altLang="cs-CZ" smtClean="0"/>
              <a:t>a jeho </a:t>
            </a:r>
            <a:r>
              <a:rPr lang="en-GB" altLang="cs-CZ" smtClean="0"/>
              <a:t>mechanistick</a:t>
            </a:r>
            <a:r>
              <a:rPr lang="cs-CZ" altLang="cs-CZ" smtClean="0"/>
              <a:t>ý</a:t>
            </a:r>
            <a:r>
              <a:rPr lang="en-GB" altLang="cs-CZ" smtClean="0"/>
              <a:t> přístup</a:t>
            </a:r>
            <a:r>
              <a:rPr lang="cs-CZ" altLang="cs-CZ" smtClean="0"/>
              <a:t> k učení </a:t>
            </a:r>
            <a:r>
              <a:rPr lang="cs-CZ" altLang="cs-CZ" sz="1984" i="1"/>
              <a:t>(behaviorální paradigma)</a:t>
            </a:r>
            <a:endParaRPr lang="en-GB" altLang="cs-CZ" sz="1984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Významným</a:t>
            </a:r>
            <a:r>
              <a:rPr lang="en-GB" altLang="cs-CZ" smtClean="0"/>
              <a:t> zdrojem gestalt</a:t>
            </a:r>
            <a:r>
              <a:rPr lang="cs-CZ" altLang="cs-CZ" smtClean="0"/>
              <a:t>-psychologie </a:t>
            </a:r>
            <a:r>
              <a:rPr lang="cs-CZ" altLang="cs-CZ" i="1" smtClean="0"/>
              <a:t>(viz předchozí přednáška)</a:t>
            </a:r>
            <a:endParaRPr lang="en-GB" altLang="cs-CZ" i="1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Kořeny způsobu uvažování sahají mj. až k </a:t>
            </a:r>
            <a:r>
              <a:rPr lang="en-GB" altLang="cs-CZ" sz="1984" i="1"/>
              <a:t>J.A.Komensk</a:t>
            </a:r>
            <a:r>
              <a:rPr lang="cs-CZ" altLang="cs-CZ" sz="1984" i="1"/>
              <a:t>ému (není ovšem zakladatelem; „předvědecké“ období!)</a:t>
            </a:r>
            <a:endParaRPr lang="en-GB" altLang="cs-CZ" sz="1984" i="1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389029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Aktivita</a:t>
            </a:r>
            <a:r>
              <a:rPr lang="cs-CZ" altLang="cs-CZ" smtClean="0"/>
              <a:t> v procesu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Konstruování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Kumulace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Autoregulace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Zacílenost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Situovanost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Individální specifičnost</a:t>
            </a:r>
            <a:r>
              <a:rPr lang="cs-CZ" altLang="cs-CZ" smtClean="0"/>
              <a:t> učení</a:t>
            </a:r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8674"/>
            <a:ext cx="9360348" cy="179856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cs-CZ" altLang="cs-CZ" sz="4189"/>
              <a:t/>
            </a:r>
            <a:br>
              <a:rPr lang="cs-CZ" altLang="cs-CZ" sz="4189"/>
            </a:br>
            <a:r>
              <a:rPr lang="en-GB" altLang="cs-CZ" sz="4189"/>
              <a:t>Smysluplné učení – složky</a:t>
            </a:r>
            <a:r>
              <a:rPr lang="cs-CZ" altLang="cs-CZ" sz="4189"/>
              <a:t> (</a:t>
            </a:r>
            <a:r>
              <a:rPr lang="en-GB" altLang="cs-CZ" sz="4189"/>
              <a:t>Shuell</a:t>
            </a:r>
            <a:r>
              <a:rPr lang="cs-CZ" altLang="cs-CZ" sz="4189"/>
              <a:t>,</a:t>
            </a:r>
            <a:r>
              <a:rPr lang="en-GB" altLang="cs-CZ" sz="4189"/>
              <a:t> 1992)</a:t>
            </a:r>
            <a:br>
              <a:rPr lang="en-GB" altLang="cs-CZ" sz="4189"/>
            </a:br>
            <a:endParaRPr lang="en-GB" altLang="cs-CZ" sz="4189"/>
          </a:p>
        </p:txBody>
      </p:sp>
      <p:sp>
        <p:nvSpPr>
          <p:cNvPr id="972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0154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646" u="sng"/>
              <a:t>Ve vztahu k učení: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Očekávání</a:t>
            </a:r>
            <a:r>
              <a:rPr lang="en-GB" altLang="cs-CZ" sz="2646"/>
              <a:t> </a:t>
            </a:r>
            <a:r>
              <a:rPr lang="en-GB" altLang="cs-CZ" sz="2646" i="1"/>
              <a:t>(mj. co, k čemu, self-efficacy)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Motivování</a:t>
            </a:r>
            <a:r>
              <a:rPr lang="en-GB" altLang="cs-CZ" sz="2646"/>
              <a:t> </a:t>
            </a:r>
            <a:r>
              <a:rPr lang="en-GB" altLang="cs-CZ" sz="2646" i="1"/>
              <a:t>(vnější, vnitřní)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Aktivování</a:t>
            </a:r>
            <a:r>
              <a:rPr lang="en-GB" altLang="cs-CZ" sz="2646"/>
              <a:t> dosavadních znalostí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Pozornost</a:t>
            </a:r>
            <a:r>
              <a:rPr lang="en-GB" altLang="cs-CZ" sz="2646"/>
              <a:t> </a:t>
            </a:r>
            <a:r>
              <a:rPr lang="en-GB" altLang="cs-CZ" sz="2646" i="1"/>
              <a:t>(část vs. celek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Překódování</a:t>
            </a:r>
            <a:r>
              <a:rPr lang="en-GB" altLang="cs-CZ" sz="2646" i="1"/>
              <a:t> (zvláštnosti zapamatování žáka 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205" i="1"/>
              <a:t>i zvláštnosti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Srovnávání</a:t>
            </a:r>
            <a:r>
              <a:rPr lang="en-GB" altLang="cs-CZ" sz="2646" i="1"/>
              <a:t> (staré a nové učivo)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Generování hypotéz</a:t>
            </a:r>
            <a:r>
              <a:rPr lang="cs-CZ" altLang="cs-CZ" sz="2646"/>
              <a:t> </a:t>
            </a:r>
            <a:r>
              <a:rPr lang="cs-CZ" altLang="cs-CZ" sz="2646" i="1"/>
              <a:t>(jestli si to správně představuji, tak...)</a:t>
            </a:r>
            <a:endParaRPr lang="en-GB" altLang="cs-CZ" sz="2646" i="1"/>
          </a:p>
          <a:p>
            <a:pPr algn="ct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</a:t>
            </a:r>
            <a:r>
              <a:rPr lang="cs-CZ" altLang="cs-CZ" smtClean="0"/>
              <a:t>procesy</a:t>
            </a:r>
            <a:endParaRPr lang="en-GB" altLang="cs-CZ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27494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Opakování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Zpětná vazba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Hodnocení </a:t>
            </a:r>
            <a:r>
              <a:rPr lang="en-GB" altLang="cs-CZ" i="1" smtClean="0"/>
              <a:t>(sumativní vs. formativní)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Monitorování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BERTRAND, Y. </a:t>
            </a:r>
            <a:r>
              <a:rPr lang="cs-CZ" sz="1984" i="1"/>
              <a:t>Soudobé teorie vzdělávání</a:t>
            </a:r>
            <a:r>
              <a:rPr lang="cs-CZ" sz="1984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MOSELEY, D. et al. </a:t>
            </a:r>
            <a:r>
              <a:rPr lang="en-US" sz="1984"/>
              <a:t>Frameworks for thinking: a handbook for teachers and learning</a:t>
            </a:r>
            <a:r>
              <a:rPr lang="cs-CZ" sz="1984"/>
              <a:t>. Cambridge: Cambridge Un. Press,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Psycholgy Clasics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3"/>
              </a:rPr>
              <a:t>http://psychclassics.yorku.ca/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Moore, Alex. Teaching and Learning: Pedagogy, Curriculum and Culture. Routledge Falmer,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/>
              <a:t>GAVORA</a:t>
            </a:r>
            <a:r>
              <a:rPr lang="cs-CZ" sz="1764"/>
              <a:t>,</a:t>
            </a:r>
            <a:r>
              <a:rPr lang="it-IT" sz="1764"/>
              <a:t> P. </a:t>
            </a:r>
            <a:r>
              <a:rPr lang="it-IT" sz="1764" i="1"/>
              <a:t>Žiak a text</a:t>
            </a:r>
            <a:r>
              <a:rPr lang="it-IT" sz="1764"/>
              <a:t>. Bratislava</a:t>
            </a:r>
            <a:r>
              <a:rPr lang="cs-CZ" sz="1764"/>
              <a:t>:</a:t>
            </a:r>
            <a:r>
              <a:rPr lang="it-IT" sz="1764"/>
              <a:t> SPN</a:t>
            </a:r>
            <a:r>
              <a:rPr lang="cs-CZ" sz="1764"/>
              <a:t>,</a:t>
            </a:r>
            <a:r>
              <a:rPr lang="it-IT" sz="1764"/>
              <a:t> 1992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HEJNÝ, M.; KUŘINA, F. </a:t>
            </a:r>
            <a:r>
              <a:rPr lang="cs-CZ" sz="1764" i="1"/>
              <a:t>Dítě, škola, matematika. Konstruktivistické přístupy k vyučování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PAŘÍZEK, V. </a:t>
            </a:r>
            <a:r>
              <a:rPr lang="cs-CZ" sz="1764" i="1"/>
              <a:t>Jak naučit žáky myslet</a:t>
            </a:r>
            <a:r>
              <a:rPr lang="cs-CZ" sz="1764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PASCH, M. a kol. </a:t>
            </a:r>
            <a:r>
              <a:rPr lang="cs-CZ" sz="1764" i="1"/>
              <a:t>Od vzdělávacího programu k vyučovací hodině</a:t>
            </a:r>
            <a:r>
              <a:rPr lang="cs-CZ" sz="1764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/>
              <a:t>PIAGET, J. </a:t>
            </a:r>
            <a:r>
              <a:rPr lang="fr-FR" sz="1764" i="1"/>
              <a:t>Psychologie inteligence</a:t>
            </a:r>
            <a:r>
              <a:rPr lang="fr-FR" sz="1764"/>
              <a:t>. Praha: SPN, 1970. 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ŠEBKOVÁ, A., VYSKOČILOVÁ, E.  Chápání prostorových vztahů u dětí mladšího školního věku. </a:t>
            </a:r>
            <a:r>
              <a:rPr lang="cs-CZ" sz="1764" i="1"/>
              <a:t>Pedagogika</a:t>
            </a:r>
            <a:r>
              <a:rPr lang="cs-CZ" sz="1764"/>
              <a:t>, roč.XLVII,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THAGARD, P. </a:t>
            </a:r>
            <a:r>
              <a:rPr lang="cs-CZ" sz="1764" i="1"/>
              <a:t>Úvod do kognitivní vědy. Mysl a myšlení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VYGOTSKIJ, L. S. </a:t>
            </a:r>
            <a:r>
              <a:rPr lang="cs-CZ" sz="1764" i="1"/>
              <a:t>Myšlení a řeč</a:t>
            </a:r>
            <a:r>
              <a:rPr lang="cs-CZ" sz="1764"/>
              <a:t>. Praha: SPN, 1970.</a:t>
            </a:r>
            <a:endParaRPr lang="cs-CZ" sz="198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Jaká jsou nejčastější témata zmiňovaná ve vztahu k učitelům a učitelské profesi?</a:t>
            </a:r>
          </a:p>
          <a:p>
            <a:r>
              <a:rPr lang="cs-CZ" dirty="0" smtClean="0"/>
              <a:t>Jaký osobní přínos může mít profese učitele (v porovnání s jinými profesemi vyžadujícími VŠ kvalifikaci</a:t>
            </a:r>
            <a:r>
              <a:rPr lang="cs-CZ" dirty="0" smtClean="0"/>
              <a:t>)?</a:t>
            </a:r>
          </a:p>
          <a:p>
            <a:r>
              <a:rPr lang="cs-CZ" dirty="0" smtClean="0"/>
              <a:t>Jaká je Vaše cesta na fakultu (do profese?)?</a:t>
            </a:r>
          </a:p>
          <a:p>
            <a:r>
              <a:rPr lang="cs-CZ" dirty="0" smtClean="0"/>
              <a:t>Jaké úpravy by dnes potřebovala Vaše seminární práce na téma „dobrý učitel“ z 1. ročníku?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Jaké výzvy přináší současná školní praxe?</a:t>
            </a:r>
          </a:p>
          <a:p>
            <a:r>
              <a:rPr lang="cs-CZ" dirty="0" smtClean="0"/>
              <a:t>Jaký je rozdíl mezi mediální prezentací problémů ve školství a reálnou výukovou praxí v konkrétní škole?</a:t>
            </a:r>
          </a:p>
          <a:p>
            <a:r>
              <a:rPr lang="cs-CZ" dirty="0" smtClean="0"/>
              <a:t>Jak má vypadat školní výuka v 21. století?</a:t>
            </a:r>
          </a:p>
          <a:p>
            <a:r>
              <a:rPr lang="cs-CZ" dirty="0" smtClean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 smtClean="0"/>
              <a:t>Proč roste počet rodičů, kteří preferují privátní či alternativní školy?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ve školství změnilo za 25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Rostoucí diverzita (jazyková, SPU, rodinné zázemí atd.)</a:t>
            </a:r>
          </a:p>
          <a:p>
            <a:r>
              <a:rPr lang="cs-CZ" dirty="0" smtClean="0"/>
              <a:t>Nástup technologií</a:t>
            </a:r>
          </a:p>
          <a:p>
            <a:r>
              <a:rPr lang="cs-CZ" dirty="0" smtClean="0"/>
              <a:t>Změna výukových paradigmat (</a:t>
            </a:r>
            <a:r>
              <a:rPr lang="cs-CZ" dirty="0" err="1" smtClean="0"/>
              <a:t>transmisivní</a:t>
            </a:r>
            <a:r>
              <a:rPr lang="cs-CZ" dirty="0" smtClean="0"/>
              <a:t> vs. konstruktivistické, výuka průměrného žáka vs. individuální přístup aj.)</a:t>
            </a:r>
          </a:p>
          <a:p>
            <a:r>
              <a:rPr lang="cs-CZ" dirty="0" smtClean="0"/>
              <a:t>Neoliberální diskurz (</a:t>
            </a:r>
            <a:r>
              <a:rPr lang="cs-CZ" dirty="0" err="1" smtClean="0"/>
              <a:t>akontabilita</a:t>
            </a:r>
            <a:r>
              <a:rPr lang="cs-CZ" dirty="0" smtClean="0"/>
              <a:t>, efektivita, </a:t>
            </a:r>
            <a:r>
              <a:rPr lang="cs-CZ" dirty="0" err="1" smtClean="0"/>
              <a:t>benchmarking</a:t>
            </a:r>
            <a:r>
              <a:rPr lang="cs-CZ" dirty="0" smtClean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 smtClean="0"/>
              <a:t>Rostoucí požadavky na profesionalitu učitelů (kontinuální vzdělávání, další agendy (prevence…), </a:t>
            </a:r>
            <a:r>
              <a:rPr lang="cs-CZ" dirty="0" smtClean="0"/>
              <a:t>diskuse o kariérním řádu), </a:t>
            </a:r>
            <a:r>
              <a:rPr lang="cs-CZ" dirty="0" smtClean="0"/>
              <a:t>které přinášejí stres „jsem (ještě) dost dobrý?“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515</TotalTime>
  <Words>4087</Words>
  <Application>Microsoft Office PowerPoint</Application>
  <PresentationFormat>Vlastní</PresentationFormat>
  <Paragraphs>466</Paragraphs>
  <Slides>68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7" baseType="lpstr">
      <vt:lpstr>Arial Unicode MS</vt:lpstr>
      <vt:lpstr>Arial</vt:lpstr>
      <vt:lpstr>Mangal</vt:lpstr>
      <vt:lpstr>Times New Roman</vt:lpstr>
      <vt:lpstr>Tw Cen MT</vt:lpstr>
      <vt:lpstr>Verdana</vt:lpstr>
      <vt:lpstr>Wingdings</vt:lpstr>
      <vt:lpstr>Wingdings 2</vt:lpstr>
      <vt:lpstr>Medián</vt:lpstr>
      <vt:lpstr>pedagogickÁ psychologie</vt:lpstr>
      <vt:lpstr>Kontakt</vt:lpstr>
      <vt:lpstr>Literatura</vt:lpstr>
      <vt:lpstr>Literatura</vt:lpstr>
      <vt:lpstr>Literatura</vt:lpstr>
      <vt:lpstr>Pedagogická psychologie – perspektivy výkladu</vt:lpstr>
      <vt:lpstr>Učitelská profese</vt:lpstr>
      <vt:lpstr>Učitelská profese 2</vt:lpstr>
      <vt:lpstr>Co se ve školství změnilo za 25 let</vt:lpstr>
      <vt:lpstr>Hm.</vt:lpstr>
      <vt:lpstr>Jak se změnila škola v uplynulých letech?</vt:lpstr>
      <vt:lpstr>Pedagogická psychologie</vt:lpstr>
      <vt:lpstr>Pozor na různé významy pojmu!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Změny v oboru v minulém století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Změny v přístupech ke školnímu učení (dle Mayer, 1992)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Sociální učení a agresivita</vt:lpstr>
      <vt:lpstr>Socializace aneb naučená agrese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Mares</cp:lastModifiedBy>
  <cp:revision>52</cp:revision>
  <dcterms:modified xsi:type="dcterms:W3CDTF">2017-09-25T06:49:42Z</dcterms:modified>
</cp:coreProperties>
</file>