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13"/>
  </p:notesMasterIdLst>
  <p:sldIdLst>
    <p:sldId id="264" r:id="rId2"/>
    <p:sldId id="265" r:id="rId3"/>
    <p:sldId id="266" r:id="rId4"/>
    <p:sldId id="274" r:id="rId5"/>
    <p:sldId id="267" r:id="rId6"/>
    <p:sldId id="268" r:id="rId7"/>
    <p:sldId id="269" r:id="rId8"/>
    <p:sldId id="270" r:id="rId9"/>
    <p:sldId id="275" r:id="rId10"/>
    <p:sldId id="271" r:id="rId11"/>
    <p:sldId id="272" r:id="rId12"/>
  </p:sldIdLst>
  <p:sldSz cx="10080625" cy="7559675"/>
  <p:notesSz cx="7556500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30213" indent="-2159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646113" indent="-2159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862013" indent="-214313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077913" indent="-2159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552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6500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48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</p:spTree>
    <p:extLst>
      <p:ext uri="{BB962C8B-B14F-4D97-AF65-F5344CB8AC3E}">
        <p14:creationId xmlns:p14="http://schemas.microsoft.com/office/powerpoint/2010/main" val="1148002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white">
          <a:xfrm>
            <a:off x="0" y="6581775"/>
            <a:ext cx="10080625" cy="9779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>
            <a:off x="-9525" y="6672263"/>
            <a:ext cx="2479675" cy="7874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>
            <a:off x="2600325" y="6662738"/>
            <a:ext cx="7480300" cy="7858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604161" y="4451809"/>
            <a:ext cx="7140443" cy="2015913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604162" y="6669045"/>
            <a:ext cx="7392458" cy="755968"/>
          </a:xfrm>
        </p:spPr>
        <p:txBody>
          <a:bodyPr anchor="ctr">
            <a:normAutofit/>
          </a:bodyPr>
          <a:lstStyle>
            <a:lvl1pPr marL="0" indent="0" algn="l">
              <a:buNone/>
              <a:defRPr sz="2900">
                <a:solidFill>
                  <a:srgbClr val="FFFFFF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7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84138" y="6689725"/>
            <a:ext cx="2268537" cy="755650"/>
          </a:xfrm>
        </p:spPr>
        <p:txBody>
          <a:bodyPr>
            <a:noAutofit/>
          </a:bodyPr>
          <a:lstStyle>
            <a:lvl1pPr algn="ctr">
              <a:defRPr sz="2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298700" y="260350"/>
            <a:ext cx="6469063" cy="4032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820150" y="252413"/>
            <a:ext cx="923925" cy="4191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6B944F-557A-418F-A83E-BA450312C3F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3378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40469-5E42-448C-A22B-74B35EEB75C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4265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white">
          <a:xfrm>
            <a:off x="6721475" y="0"/>
            <a:ext cx="352425" cy="7559675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>
            <a:off x="6770688" y="671513"/>
            <a:ext cx="252412" cy="6888162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>
            <a:off x="6770688" y="0"/>
            <a:ext cx="252412" cy="587375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224448" y="671972"/>
            <a:ext cx="2268141" cy="6080989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4031" y="671971"/>
            <a:ext cx="6132380" cy="608099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7224713" y="6888163"/>
            <a:ext cx="24352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04825" y="6888163"/>
            <a:ext cx="61436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6604000" y="158750"/>
            <a:ext cx="587375" cy="269875"/>
          </a:xfrm>
        </p:spPr>
        <p:txBody>
          <a:bodyPr/>
          <a:lstStyle>
            <a:lvl1pPr>
              <a:defRPr/>
            </a:lvl1pPr>
          </a:lstStyle>
          <a:p>
            <a:fld id="{1127670B-AAF8-4477-828B-15B6D1F8B8E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40336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5402" y="251989"/>
            <a:ext cx="8988557" cy="109195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75402" y="1763924"/>
            <a:ext cx="8988557" cy="495578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D92C6-5AAA-4303-9272-D39F0CB76D3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5653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 bwMode="white">
          <a:xfrm>
            <a:off x="0" y="1679575"/>
            <a:ext cx="10080625" cy="126047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>
            <a:off x="0" y="1763713"/>
            <a:ext cx="1428750" cy="10922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>
            <a:off x="1512888" y="1763713"/>
            <a:ext cx="8567737" cy="10922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12095" y="3023870"/>
            <a:ext cx="7852737" cy="1844421"/>
          </a:xfrm>
        </p:spPr>
        <p:txBody>
          <a:bodyPr/>
          <a:lstStyle>
            <a:lvl1pPr marL="0" indent="0">
              <a:buNone/>
              <a:defRPr sz="310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12094" y="1763924"/>
            <a:ext cx="8400521" cy="1091953"/>
          </a:xfrm>
        </p:spPr>
        <p:txBody>
          <a:bodyPr/>
          <a:lstStyle>
            <a:lvl1pPr algn="l">
              <a:buNone/>
              <a:defRPr sz="4900" b="0" cap="none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7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931988"/>
            <a:ext cx="1428750" cy="773112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fld id="{F32267F5-005C-400F-B4AF-5A7F5B21B6EB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842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72041" y="1752203"/>
            <a:ext cx="4284266" cy="503978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5341167" y="1752203"/>
            <a:ext cx="4284266" cy="503978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8307B6-EECA-4D2F-A8BA-706B20163B0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zápatí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41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037" y="300987"/>
            <a:ext cx="8988557" cy="958959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72041" y="2687885"/>
            <a:ext cx="4284266" cy="394783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5292328" y="2687885"/>
            <a:ext cx="4284266" cy="394783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72041" y="1931917"/>
            <a:ext cx="4284266" cy="70557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5292328" y="1931917"/>
            <a:ext cx="4284266" cy="70557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94C294-1FB7-43C4-84CA-7607C8250A8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65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16F88-184B-4D23-B3CE-A4808679803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2246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888163"/>
            <a:ext cx="587375" cy="4191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7FF0D0-055B-4129-B4CB-6B55BEDFD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109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2042" y="300987"/>
            <a:ext cx="8904552" cy="958959"/>
          </a:xfrm>
        </p:spPr>
        <p:txBody>
          <a:bodyPr/>
          <a:lstStyle>
            <a:lvl1pPr algn="l">
              <a:buNone/>
              <a:defRPr sz="4900" b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2042" y="1931917"/>
            <a:ext cx="1764109" cy="4787794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51191" tIns="201589" rIns="151191" bIns="100794"/>
          <a:lstStyle>
            <a:lvl1pPr marL="0" indent="0">
              <a:spcAft>
                <a:spcPts val="1102"/>
              </a:spcAft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604161" y="1931917"/>
            <a:ext cx="7056438" cy="487179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2DEA0-72D1-43B7-A4F0-C70CC4E809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5297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 bwMode="white">
          <a:xfrm>
            <a:off x="-9525" y="5040313"/>
            <a:ext cx="10080625" cy="9779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>
            <a:off x="-9525" y="5140325"/>
            <a:ext cx="1612900" cy="78581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>
          <a:xfrm>
            <a:off x="1703388" y="5130800"/>
            <a:ext cx="8377237" cy="7858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 bwMode="white">
          <a:xfrm>
            <a:off x="1595438" y="0"/>
            <a:ext cx="111125" cy="75692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64109" y="6047740"/>
            <a:ext cx="8064500" cy="755968"/>
          </a:xfrm>
        </p:spPr>
        <p:txBody>
          <a:bodyPr/>
          <a:lstStyle>
            <a:lvl1pPr marL="0" indent="0">
              <a:buFontTx/>
              <a:buNone/>
              <a:defRPr sz="1900"/>
            </a:lvl1pPr>
            <a:lvl2pPr>
              <a:buFontTx/>
              <a:buNone/>
              <a:defRPr sz="13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4109" y="5123779"/>
            <a:ext cx="8064500" cy="755968"/>
          </a:xfrm>
        </p:spPr>
        <p:txBody>
          <a:bodyPr/>
          <a:lstStyle>
            <a:lvl1pPr algn="l">
              <a:buNone/>
              <a:defRPr sz="31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20427" y="0"/>
            <a:ext cx="8360198" cy="5036423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5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888163" y="6888163"/>
            <a:ext cx="2940050" cy="401637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5145088"/>
            <a:ext cx="1595438" cy="731837"/>
          </a:xfrm>
        </p:spPr>
        <p:txBody>
          <a:bodyPr/>
          <a:lstStyle>
            <a:lvl1pPr>
              <a:defRPr sz="3100"/>
            </a:lvl1pPr>
          </a:lstStyle>
          <a:p>
            <a:fld id="{3B6C4E1D-AF08-4BB1-B934-405884191D6E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1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763713" y="6888163"/>
            <a:ext cx="5040312" cy="401637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530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671513" y="252413"/>
            <a:ext cx="8988425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  <a:endParaRPr lang="en-US" altLang="cs-CZ" smtClean="0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674688" y="1763713"/>
            <a:ext cx="8990012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719888" y="6888163"/>
            <a:ext cx="2940050" cy="401637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l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71513" y="6888163"/>
            <a:ext cx="5976937" cy="401637"/>
          </a:xfrm>
          <a:prstGeom prst="rect">
            <a:avLst/>
          </a:prstGeom>
        </p:spPr>
        <p:txBody>
          <a:bodyPr vert="horz" lIns="100794" tIns="50397" rIns="100794" bIns="50397" anchor="ctr"/>
          <a:lstStyle>
            <a:lvl1pPr algn="r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360488"/>
            <a:ext cx="10080625" cy="3524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bdélník 7"/>
          <p:cNvSpPr/>
          <p:nvPr/>
        </p:nvSpPr>
        <p:spPr>
          <a:xfrm>
            <a:off x="0" y="1411288"/>
            <a:ext cx="587375" cy="2524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bdélník 8"/>
          <p:cNvSpPr/>
          <p:nvPr/>
        </p:nvSpPr>
        <p:spPr>
          <a:xfrm>
            <a:off x="650875" y="1411288"/>
            <a:ext cx="9429750" cy="2524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401763"/>
            <a:ext cx="587375" cy="269875"/>
          </a:xfrm>
          <a:prstGeom prst="rect">
            <a:avLst/>
          </a:prstGeom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500" b="1">
                <a:solidFill>
                  <a:srgbClr val="FFFFFF"/>
                </a:solidFill>
              </a:defRPr>
            </a:lvl1pPr>
          </a:lstStyle>
          <a:p>
            <a:fld id="{FFC3127F-8029-41BE-9A91-AA954E5E379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8" r:id="rId2"/>
    <p:sldLayoutId id="2147483723" r:id="rId3"/>
    <p:sldLayoutId id="2147483724" r:id="rId4"/>
    <p:sldLayoutId id="2147483725" r:id="rId5"/>
    <p:sldLayoutId id="2147483719" r:id="rId6"/>
    <p:sldLayoutId id="2147483726" r:id="rId7"/>
    <p:sldLayoutId id="2147483720" r:id="rId8"/>
    <p:sldLayoutId id="2147483727" r:id="rId9"/>
    <p:sldLayoutId id="2147483721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9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2pPr>
      <a:lvl3pPr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3pPr>
      <a:lvl4pPr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4pPr>
      <a:lvl5pPr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w Cen MT" panose="020B0602020104020603" pitchFamily="34" charset="-18"/>
        </a:defRPr>
      </a:lvl9pPr>
    </p:titleStyle>
    <p:bodyStyle>
      <a:lvl1pPr marL="352425" indent="-352425" algn="l" rtl="0" fontAlgn="base">
        <a:spcBef>
          <a:spcPts val="775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04850" indent="-301625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475" indent="-250825" algn="l" rtl="0" fontAlgn="base">
        <a:spcBef>
          <a:spcPts val="55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300" indent="-250825" algn="l" rtl="0" fontAlgn="base">
        <a:spcBef>
          <a:spcPts val="438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14538" indent="-250825" algn="l" rtl="0" fontAlgn="base">
        <a:spcBef>
          <a:spcPts val="438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318269" indent="-251986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20652" indent="-251986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23035" indent="-251986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25418" indent="-251986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mer.cz/quote/43783#comments" TargetMode="External"/><Relationship Id="rId2" Type="http://schemas.openxmlformats.org/officeDocument/2006/relationships/hyperlink" Target="http://www.lamer.cz/quote/4378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I6uQK8zt2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03500" y="4451350"/>
            <a:ext cx="7140575" cy="20161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4000" smtClean="0"/>
              <a:t>Pedagogická psychologie</a:t>
            </a:r>
            <a:endParaRPr lang="cs-CZ" sz="4000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03500" y="6669088"/>
            <a:ext cx="7392988" cy="755650"/>
          </a:xfrm>
        </p:spPr>
        <p:txBody>
          <a:bodyPr/>
          <a:lstStyle/>
          <a:p>
            <a:r>
              <a:rPr lang="cs-CZ" altLang="cs-CZ" smtClean="0"/>
              <a:t>Humor ve školní třídě</a:t>
            </a:r>
            <a:endParaRPr lang="cs-CZ" altLang="cs-CZ" sz="15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Žákovský humor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74688" y="1763713"/>
            <a:ext cx="8990012" cy="49561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i="1" smtClean="0"/>
              <a:t>součást klimatu a třídní subkultury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žákovské </a:t>
            </a:r>
            <a:r>
              <a:rPr lang="cs-CZ" altLang="cs-CZ" b="1" smtClean="0"/>
              <a:t>přezdívky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žákovské </a:t>
            </a:r>
            <a:r>
              <a:rPr lang="cs-CZ" altLang="cs-CZ" b="1" smtClean="0"/>
              <a:t>mimovýukové aktivity</a:t>
            </a:r>
          </a:p>
          <a:p>
            <a:pPr lvl="1">
              <a:lnSpc>
                <a:spcPct val="90000"/>
              </a:lnSpc>
            </a:pPr>
            <a:r>
              <a:rPr lang="cs-CZ" altLang="cs-CZ" i="1" smtClean="0"/>
              <a:t>„Nalákal do třídy opilého popeláře“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žákovské </a:t>
            </a:r>
            <a:r>
              <a:rPr lang="cs-CZ" altLang="cs-CZ" b="1" smtClean="0"/>
              <a:t>výroky</a:t>
            </a:r>
          </a:p>
          <a:p>
            <a:pPr lvl="1">
              <a:lnSpc>
                <a:spcPct val="90000"/>
              </a:lnSpc>
            </a:pPr>
            <a:r>
              <a:rPr lang="cs-CZ" altLang="cs-CZ" smtClean="0"/>
              <a:t>Murphyho zákony pro školu...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žákovské </a:t>
            </a:r>
            <a:r>
              <a:rPr lang="cs-CZ" altLang="cs-CZ" b="1" smtClean="0"/>
              <a:t>parodie</a:t>
            </a:r>
          </a:p>
          <a:p>
            <a:pPr lvl="1">
              <a:lnSpc>
                <a:spcPct val="90000"/>
              </a:lnSpc>
            </a:pPr>
            <a:r>
              <a:rPr lang="cs-CZ" altLang="cs-CZ" smtClean="0"/>
              <a:t>alternativní verze příkladů, uměleckých děl, divadelní etudy a scénky...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Humor ve škole - literatura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5475" y="1931988"/>
            <a:ext cx="9178925" cy="4703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900" dirty="0" smtClean="0"/>
              <a:t>KŘIVOHLAVÝ, J., MAREŠ, J. </a:t>
            </a:r>
            <a:r>
              <a:rPr lang="cs-CZ" altLang="cs-CZ" sz="2900" i="1" dirty="0" smtClean="0"/>
              <a:t>Komunikace ve škole.</a:t>
            </a:r>
            <a:r>
              <a:rPr lang="cs-CZ" altLang="cs-CZ" sz="2900" dirty="0" smtClean="0"/>
              <a:t> Brno: MU 1995. ISBN 80-210-1070-3. s. 159-177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ŠEĎOVÁ, K. </a:t>
            </a:r>
            <a:r>
              <a:rPr lang="cs-CZ" sz="2800" i="1" dirty="0"/>
              <a:t>Humor ve škole</a:t>
            </a:r>
            <a:r>
              <a:rPr lang="cs-CZ" sz="2800" dirty="0"/>
              <a:t>. Brno: MUNI </a:t>
            </a:r>
            <a:r>
              <a:rPr lang="cs-CZ" sz="2800" dirty="0" err="1"/>
              <a:t>Press</a:t>
            </a:r>
            <a:r>
              <a:rPr lang="cs-CZ" sz="2800" dirty="0"/>
              <a:t>, 2013, 189 s.</a:t>
            </a:r>
            <a:endParaRPr lang="cs-CZ" altLang="cs-CZ" sz="2900" dirty="0" smtClean="0"/>
          </a:p>
          <a:p>
            <a:pPr>
              <a:lnSpc>
                <a:spcPct val="90000"/>
              </a:lnSpc>
            </a:pPr>
            <a:r>
              <a:rPr lang="en-US" altLang="cs-CZ" sz="2900" dirty="0" smtClean="0"/>
              <a:t>TAMBLYN, D. </a:t>
            </a:r>
            <a:r>
              <a:rPr lang="en-US" altLang="cs-CZ" sz="2900" i="1" dirty="0" smtClean="0"/>
              <a:t>Laugh and Learn : 95 Ways to Use Humor for More Effective Teaching and Training</a:t>
            </a:r>
            <a:r>
              <a:rPr lang="en-US" altLang="cs-CZ" sz="2900" dirty="0" smtClean="0"/>
              <a:t>. </a:t>
            </a:r>
            <a:r>
              <a:rPr lang="cs-CZ" altLang="cs-CZ" sz="2900" dirty="0" smtClean="0"/>
              <a:t>New York: </a:t>
            </a:r>
            <a:r>
              <a:rPr lang="en-US" altLang="cs-CZ" sz="2900" dirty="0" smtClean="0"/>
              <a:t>AMACOM 2002. ISBN 0-8144-0745-5 </a:t>
            </a:r>
            <a:r>
              <a:rPr lang="cs-CZ" altLang="cs-CZ" sz="2900" dirty="0" smtClean="0"/>
              <a:t>(dostupná v </a:t>
            </a:r>
            <a:r>
              <a:rPr lang="cs-CZ" altLang="cs-CZ" sz="2900" dirty="0" err="1" smtClean="0"/>
              <a:t>Ebrary</a:t>
            </a:r>
            <a:r>
              <a:rPr lang="cs-CZ" altLang="cs-CZ" sz="2900" dirty="0" smtClean="0"/>
              <a:t> </a:t>
            </a:r>
            <a:r>
              <a:rPr lang="cs-CZ" altLang="cs-CZ" sz="2900" dirty="0" err="1" smtClean="0"/>
              <a:t>Education</a:t>
            </a:r>
            <a:r>
              <a:rPr lang="cs-CZ" altLang="cs-CZ" sz="2900" dirty="0" smtClean="0"/>
              <a:t>)</a:t>
            </a:r>
          </a:p>
          <a:p>
            <a:pPr>
              <a:lnSpc>
                <a:spcPct val="90000"/>
              </a:lnSpc>
            </a:pPr>
            <a:endParaRPr lang="cs-CZ" altLang="cs-CZ" sz="2900" dirty="0" smtClean="0"/>
          </a:p>
          <a:p>
            <a:pPr marL="0" indent="0">
              <a:lnSpc>
                <a:spcPct val="90000"/>
              </a:lnSpc>
              <a:buNone/>
            </a:pPr>
            <a:endParaRPr lang="cs-CZ" altLang="cs-CZ" sz="29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Proč téma humoru ve výuce?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4688" y="1763713"/>
            <a:ext cx="8990012" cy="4956175"/>
          </a:xfrm>
        </p:spPr>
        <p:txBody>
          <a:bodyPr/>
          <a:lstStyle/>
          <a:p>
            <a:r>
              <a:rPr lang="cs-CZ" altLang="cs-CZ" dirty="0" smtClean="0"/>
              <a:t>Humor jako </a:t>
            </a:r>
            <a:r>
              <a:rPr lang="cs-CZ" altLang="cs-CZ" b="1" dirty="0" smtClean="0"/>
              <a:t>součást</a:t>
            </a:r>
            <a:r>
              <a:rPr lang="cs-CZ" altLang="cs-CZ" dirty="0" smtClean="0"/>
              <a:t> (pedagogické) </a:t>
            </a:r>
            <a:r>
              <a:rPr lang="cs-CZ" altLang="cs-CZ" b="1" dirty="0" smtClean="0"/>
              <a:t>komunikace</a:t>
            </a:r>
            <a:r>
              <a:rPr lang="cs-CZ" altLang="cs-CZ" dirty="0" smtClean="0"/>
              <a:t> učitele a žáka</a:t>
            </a:r>
          </a:p>
          <a:p>
            <a:r>
              <a:rPr lang="cs-CZ" altLang="cs-CZ" dirty="0" smtClean="0"/>
              <a:t>Humor jako </a:t>
            </a:r>
            <a:r>
              <a:rPr lang="cs-CZ" altLang="cs-CZ" b="1" dirty="0" smtClean="0"/>
              <a:t>metoda</a:t>
            </a:r>
            <a:r>
              <a:rPr lang="cs-CZ" altLang="cs-CZ" dirty="0" smtClean="0"/>
              <a:t> přirozeného </a:t>
            </a:r>
            <a:r>
              <a:rPr lang="cs-CZ" altLang="cs-CZ" b="1" dirty="0" smtClean="0"/>
              <a:t>udržení pozornosti</a:t>
            </a:r>
            <a:r>
              <a:rPr lang="cs-CZ" altLang="cs-CZ" dirty="0" smtClean="0"/>
              <a:t> ve výuce</a:t>
            </a:r>
          </a:p>
          <a:p>
            <a:pPr lvl="1"/>
            <a:r>
              <a:rPr lang="cs-CZ" altLang="cs-CZ" dirty="0" smtClean="0"/>
              <a:t>Práce s kognicí (a emocemi ve výuce)</a:t>
            </a:r>
          </a:p>
          <a:p>
            <a:r>
              <a:rPr lang="cs-CZ" altLang="cs-CZ" dirty="0" smtClean="0"/>
              <a:t>Humor jako </a:t>
            </a:r>
            <a:r>
              <a:rPr lang="cs-CZ" altLang="cs-CZ" b="1" dirty="0" err="1" smtClean="0"/>
              <a:t>copingová</a:t>
            </a:r>
            <a:r>
              <a:rPr lang="cs-CZ" altLang="cs-CZ" b="1" dirty="0" smtClean="0"/>
              <a:t> strategie</a:t>
            </a:r>
            <a:r>
              <a:rPr lang="cs-CZ" altLang="cs-CZ" dirty="0" smtClean="0"/>
              <a:t> </a:t>
            </a:r>
            <a:r>
              <a:rPr lang="cs-CZ" altLang="cs-CZ" i="1" dirty="0" smtClean="0"/>
              <a:t>(zvládání zátěže)</a:t>
            </a:r>
          </a:p>
          <a:p>
            <a:r>
              <a:rPr lang="cs-CZ" altLang="cs-CZ" dirty="0" smtClean="0"/>
              <a:t>Humor jako </a:t>
            </a:r>
            <a:r>
              <a:rPr lang="cs-CZ" altLang="cs-CZ" b="1" dirty="0" smtClean="0"/>
              <a:t>indikátor sociálního klimatu</a:t>
            </a:r>
            <a:r>
              <a:rPr lang="cs-CZ" altLang="cs-CZ" dirty="0" smtClean="0"/>
              <a:t> třídy</a:t>
            </a:r>
          </a:p>
          <a:p>
            <a:endParaRPr lang="cs-CZ" altLang="cs-CZ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760393" y="6062117"/>
            <a:ext cx="374441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1740" tIns="0" rIns="31740" bIns="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1535113" indent="-2159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1992313" indent="-2159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2449513" indent="-2159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2906713" indent="-2159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449263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300" dirty="0" smtClean="0">
                <a:solidFill>
                  <a:srgbClr val="73B54C"/>
                </a:solidFill>
                <a:latin typeface="Trebuchet MS" panose="020B0603020202020204" pitchFamily="34" charset="0"/>
                <a:cs typeface="Tahoma" panose="020B0604030504040204" pitchFamily="34" charset="0"/>
              </a:rPr>
              <a:t>Ukázka www.lamer.cz:</a:t>
            </a:r>
            <a:endParaRPr kumimoji="0" lang="cs-CZ" altLang="cs-CZ" sz="1300" b="0" i="0" u="none" strike="noStrike" cap="none" normalizeH="0" baseline="0" dirty="0" smtClean="0">
              <a:ln>
                <a:noFill/>
              </a:ln>
              <a:solidFill>
                <a:srgbClr val="73B54C"/>
              </a:solidFill>
              <a:effectLst/>
              <a:latin typeface="Trebuchet MS" panose="020B0603020202020204" pitchFamily="34" charset="0"/>
              <a:cs typeface="Tahoma" panose="020B0604030504040204" pitchFamily="34" charset="0"/>
              <a:hlinkClick r:id="rId2" tooltip="Hláška #43783"/>
            </a:endParaRPr>
          </a:p>
          <a:p>
            <a:pPr marL="0" marR="0" lvl="0" indent="0" algn="l" defTabSz="449263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cs-CZ" sz="1300" b="0" i="0" u="none" strike="noStrike" cap="none" normalizeH="0" baseline="0" dirty="0" smtClean="0">
                <a:ln>
                  <a:noFill/>
                </a:ln>
                <a:solidFill>
                  <a:srgbClr val="73B54C"/>
                </a:solidFill>
                <a:effectLst/>
                <a:latin typeface="Trebuchet MS" panose="020B0603020202020204" pitchFamily="34" charset="0"/>
                <a:cs typeface="Tahoma" panose="020B0604030504040204" pitchFamily="34" charset="0"/>
                <a:hlinkClick r:id="rId2" tooltip="Hláška #43783"/>
              </a:rPr>
              <a:t>#43783</a:t>
            </a:r>
            <a:endParaRPr kumimoji="0" lang="en-GB" altLang="cs-CZ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rebuchet MS" panose="020B0603020202020204" pitchFamily="34" charset="0"/>
              <a:cs typeface="Tahoma" panose="020B0604030504040204" pitchFamily="34" charset="0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cs-CZ" sz="800" b="0" i="0" u="none" strike="noStrike" cap="none" normalizeH="0" baseline="0" dirty="0" smtClean="0">
                <a:ln>
                  <a:noFill/>
                </a:ln>
                <a:solidFill>
                  <a:srgbClr val="73B54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40 </a:t>
            </a:r>
            <a:r>
              <a:rPr kumimoji="0" lang="en-GB" altLang="cs-CZ" sz="800" b="0" i="0" u="none" strike="noStrike" cap="none" normalizeH="0" baseline="0" dirty="0" err="1" smtClean="0">
                <a:ln>
                  <a:noFill/>
                </a:ln>
                <a:solidFill>
                  <a:srgbClr val="73B54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př</a:t>
            </a:r>
            <a:r>
              <a:rPr kumimoji="0" lang="en-GB" altLang="cs-CZ" sz="800" b="0" i="0" u="none" strike="noStrike" cap="none" normalizeH="0" baseline="0" dirty="0" err="1" smtClean="0">
                <a:ln>
                  <a:noFill/>
                </a:ln>
                <a:solidFill>
                  <a:srgbClr val="73B54C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  <a:hlinkClick r:id="rId3"/>
              </a:rPr>
              <a:t>í</a:t>
            </a:r>
            <a:r>
              <a:rPr kumimoji="0" lang="en-GB" altLang="cs-CZ" sz="800" b="0" i="0" u="none" strike="noStrike" cap="none" normalizeH="0" baseline="0" dirty="0" err="1" smtClean="0">
                <a:ln>
                  <a:noFill/>
                </a:ln>
                <a:solidFill>
                  <a:srgbClr val="73B54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spěvků</a:t>
            </a:r>
            <a:r>
              <a:rPr kumimoji="0" lang="en-GB" altLang="cs-CZ" sz="800" b="0" i="0" u="none" strike="noStrike" cap="none" normalizeH="0" baseline="0" dirty="0" smtClean="0">
                <a:ln>
                  <a:noFill/>
                </a:ln>
                <a:solidFill>
                  <a:srgbClr val="73B54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 v </a:t>
            </a:r>
            <a:r>
              <a:rPr kumimoji="0" lang="en-GB" altLang="cs-CZ" sz="800" b="0" i="0" u="none" strike="noStrike" cap="none" normalizeH="0" baseline="0" dirty="0" err="1" smtClean="0">
                <a:ln>
                  <a:noFill/>
                </a:ln>
                <a:solidFill>
                  <a:srgbClr val="73B54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diskuzi</a:t>
            </a:r>
            <a:endParaRPr kumimoji="0" lang="en-GB" altLang="cs-CZ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kumimoji="0" lang="en-GB" altLang="cs-CZ" sz="900" b="1" i="0" u="none" strike="noStrike" cap="none" normalizeH="0" baseline="0" dirty="0" smtClean="0">
                <a:ln>
                  <a:noFill/>
                </a:ln>
                <a:solidFill>
                  <a:srgbClr val="0050D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&gt;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dobrý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den</a:t>
            </a:r>
            <a:b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kumimoji="0" lang="en-GB" altLang="cs-CZ" sz="900" b="1" i="0" u="none" strike="noStrike" cap="none" normalizeH="0" baseline="0" dirty="0" smtClean="0">
                <a:ln>
                  <a:noFill/>
                </a:ln>
                <a:solidFill>
                  <a:srgbClr val="0050D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&gt; dost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jste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mě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včera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překvapil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v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</a:rPr>
              <a:t>é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anketě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kumimoji="0" lang="en-GB" altLang="cs-CZ" sz="900" b="1" i="0" u="none" strike="noStrike" cap="none" normalizeH="0" baseline="0" dirty="0" smtClean="0">
                <a:ln>
                  <a:noFill/>
                </a:ln>
                <a:solidFill>
                  <a:srgbClr val="0050DC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&gt;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přijďte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za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mnou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až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budete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moct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chci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si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s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</a:rPr>
              <a:t>á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mi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promluvit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kumimoji="0" lang="en-GB" altLang="cs-CZ" sz="900" b="1" i="0" u="none" strike="noStrike" cap="none" normalizeH="0" baseline="0" dirty="0" smtClean="0">
                <a:ln>
                  <a:noFill/>
                </a:ln>
                <a:solidFill>
                  <a:srgbClr val="DC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&gt;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Mysl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</a:rPr>
              <a:t>í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te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třeba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různých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významech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pojmu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"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anonymn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</a:rPr>
              <a:t>í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dotazn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  <a:cs typeface="Tahoma" panose="020B0604030504040204" pitchFamily="34" charset="0"/>
              </a:rPr>
              <a:t>í</a:t>
            </a:r>
            <a:r>
              <a:rPr kumimoji="0" lang="en-GB" altLang="cs-CZ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kumimoji="0" lang="en-GB" alt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"?</a:t>
            </a:r>
            <a:endParaRPr kumimoji="0" lang="en-GB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700" smtClean="0"/>
              <a:t>Terminologie </a:t>
            </a:r>
            <a:r>
              <a:rPr lang="cs-CZ" sz="2600" smtClean="0"/>
              <a:t>(Čapek,Kosík, Werich)</a:t>
            </a:r>
            <a:r>
              <a:rPr lang="cs-CZ" sz="3700" smtClean="0"/>
              <a:t> </a:t>
            </a:r>
            <a:br>
              <a:rPr lang="cs-CZ" sz="3700" smtClean="0"/>
            </a:br>
            <a:r>
              <a:rPr lang="cs-CZ" sz="3700" i="1" smtClean="0"/>
              <a:t>ironie, satira, jízlivost, humor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4688" y="1763713"/>
            <a:ext cx="8990012" cy="4956175"/>
          </a:xfrm>
        </p:spPr>
        <p:txBody>
          <a:bodyPr/>
          <a:lstStyle/>
          <a:p>
            <a:r>
              <a:rPr lang="cs-CZ" altLang="cs-CZ" sz="2900" b="1" dirty="0" smtClean="0"/>
              <a:t>ironie</a:t>
            </a:r>
            <a:r>
              <a:rPr lang="cs-CZ" altLang="cs-CZ" sz="2900" dirty="0" smtClean="0"/>
              <a:t> je projevem převahy, pocitu nadřazenosti</a:t>
            </a:r>
          </a:p>
          <a:p>
            <a:r>
              <a:rPr lang="cs-CZ" altLang="cs-CZ" sz="2900" b="1" dirty="0" smtClean="0"/>
              <a:t>satira</a:t>
            </a:r>
            <a:r>
              <a:rPr lang="cs-CZ" altLang="cs-CZ" sz="2900" dirty="0" smtClean="0"/>
              <a:t> je projevem revolty; bojuje s něčím</a:t>
            </a:r>
          </a:p>
          <a:p>
            <a:r>
              <a:rPr lang="cs-CZ" altLang="cs-CZ" sz="2900" b="1" dirty="0" smtClean="0"/>
              <a:t>jízlivost</a:t>
            </a:r>
            <a:r>
              <a:rPr lang="cs-CZ" altLang="cs-CZ" sz="2900" dirty="0" smtClean="0"/>
              <a:t> je projevem uspokojení z vlastní duchaplnosti, výsměch a očekává smích publika jako ocenění</a:t>
            </a:r>
          </a:p>
          <a:p>
            <a:r>
              <a:rPr lang="cs-CZ" altLang="cs-CZ" sz="2900" b="1" dirty="0" smtClean="0"/>
              <a:t>humor</a:t>
            </a:r>
            <a:r>
              <a:rPr lang="cs-CZ" altLang="cs-CZ" sz="2900" dirty="0" smtClean="0"/>
              <a:t> je možný jen mezi rovnými, předpokladem solidarita a vzájemná důvěra</a:t>
            </a:r>
          </a:p>
          <a:p>
            <a:endParaRPr lang="cs-CZ" altLang="cs-CZ" sz="2900" dirty="0"/>
          </a:p>
          <a:p>
            <a:pPr marL="0" indent="0">
              <a:buNone/>
            </a:pPr>
            <a:endParaRPr lang="cs-CZ" altLang="cs-CZ" sz="2900" dirty="0" smtClean="0"/>
          </a:p>
          <a:p>
            <a:endParaRPr lang="cs-CZ" altLang="cs-CZ" sz="29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4400" smtClean="0"/>
              <a:t>Ukázka – Recitace básně </a:t>
            </a:r>
            <a:br>
              <a:rPr lang="cs-CZ" sz="4400" smtClean="0"/>
            </a:br>
            <a:r>
              <a:rPr lang="cs-CZ" sz="4400" smtClean="0"/>
              <a:t>(Marečku, podejte mi pero)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74688" y="1763713"/>
            <a:ext cx="8990012" cy="4956175"/>
          </a:xfrm>
        </p:spPr>
        <p:txBody>
          <a:bodyPr/>
          <a:lstStyle/>
          <a:p>
            <a:r>
              <a:rPr lang="cs-CZ" altLang="cs-CZ" sz="2400" dirty="0" smtClean="0">
                <a:hlinkClick r:id="rId2"/>
              </a:rPr>
              <a:t>https://www.youtube.com/watch?v=xI6uQK8zt2E</a:t>
            </a:r>
            <a:r>
              <a:rPr lang="cs-CZ" altLang="cs-CZ" sz="2400" dirty="0" smtClean="0"/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Funkce humoru ve výuce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5475" y="1931988"/>
            <a:ext cx="8820150" cy="51022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300" b="1" dirty="0" smtClean="0"/>
              <a:t>výuka</a:t>
            </a:r>
            <a:r>
              <a:rPr lang="cs-CZ" altLang="cs-CZ" sz="2300" dirty="0" smtClean="0"/>
              <a:t> je záležitostí svrchovaně vážnou; plní se vzdělávací a výchovné cíle, postupuje se podle plánů, </a:t>
            </a:r>
            <a:r>
              <a:rPr lang="cs-CZ" altLang="cs-CZ" sz="2300" b="1" i="1" dirty="0" smtClean="0"/>
              <a:t>ale...</a:t>
            </a:r>
          </a:p>
          <a:p>
            <a:pPr>
              <a:lnSpc>
                <a:spcPct val="90000"/>
              </a:lnSpc>
            </a:pPr>
            <a:endParaRPr lang="cs-CZ" altLang="cs-CZ" sz="2300" b="1" i="1" dirty="0" smtClean="0"/>
          </a:p>
          <a:p>
            <a:pPr>
              <a:lnSpc>
                <a:spcPct val="90000"/>
              </a:lnSpc>
            </a:pPr>
            <a:r>
              <a:rPr lang="cs-CZ" altLang="cs-CZ" sz="2300" b="1" dirty="0" smtClean="0"/>
              <a:t>interakce</a:t>
            </a:r>
            <a:r>
              <a:rPr lang="cs-CZ" altLang="cs-CZ" sz="2300" dirty="0" smtClean="0"/>
              <a:t> živých aktérů také přináší i </a:t>
            </a:r>
            <a:r>
              <a:rPr lang="cs-CZ" altLang="cs-CZ" sz="2300" b="1" dirty="0" smtClean="0"/>
              <a:t>humor</a:t>
            </a:r>
            <a:r>
              <a:rPr lang="cs-CZ" altLang="cs-CZ" sz="2300" dirty="0" smtClean="0"/>
              <a:t> např. v podobě drobných nedorozumění, nečekaných situací atp.</a:t>
            </a:r>
          </a:p>
          <a:p>
            <a:pPr lvl="1">
              <a:lnSpc>
                <a:spcPct val="90000"/>
              </a:lnSpc>
            </a:pPr>
            <a:r>
              <a:rPr lang="cs-CZ" altLang="cs-CZ" sz="2200" i="1" dirty="0" smtClean="0"/>
              <a:t>nutí tvořivě reagovat na učivo; akcentuje unikátnost situace; dokáže relativizovat aktuální snažení; ukazuje vnitřní svobodu aktérů...</a:t>
            </a:r>
          </a:p>
          <a:p>
            <a:pPr lvl="1">
              <a:lnSpc>
                <a:spcPct val="90000"/>
              </a:lnSpc>
            </a:pPr>
            <a:endParaRPr lang="cs-CZ" altLang="cs-CZ" sz="22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300" dirty="0" smtClean="0"/>
              <a:t>-&gt;dvě</a:t>
            </a:r>
            <a:r>
              <a:rPr lang="cs-CZ" altLang="cs-CZ" sz="2300" b="1" dirty="0" smtClean="0"/>
              <a:t> základní funkce humoru:</a:t>
            </a:r>
          </a:p>
          <a:p>
            <a:pPr lvl="2">
              <a:lnSpc>
                <a:spcPct val="90000"/>
              </a:lnSpc>
            </a:pPr>
            <a:r>
              <a:rPr lang="cs-CZ" altLang="cs-CZ" sz="2000" b="1" dirty="0" smtClean="0"/>
              <a:t>tlumící, redukující (</a:t>
            </a:r>
            <a:r>
              <a:rPr lang="cs-CZ" altLang="cs-CZ" sz="2000" b="1" dirty="0" err="1" smtClean="0"/>
              <a:t>distres</a:t>
            </a:r>
            <a:r>
              <a:rPr lang="cs-CZ" altLang="cs-CZ" sz="2000" b="1" dirty="0" smtClean="0"/>
              <a:t>)</a:t>
            </a:r>
          </a:p>
          <a:p>
            <a:pPr lvl="2">
              <a:lnSpc>
                <a:spcPct val="90000"/>
              </a:lnSpc>
            </a:pPr>
            <a:r>
              <a:rPr lang="cs-CZ" altLang="cs-CZ" sz="2000" b="1" dirty="0" smtClean="0"/>
              <a:t>aktivizující, posilující, rozšiřující</a:t>
            </a:r>
            <a:r>
              <a:rPr lang="cs-CZ" altLang="cs-CZ" sz="2000" dirty="0" smtClean="0"/>
              <a:t> </a:t>
            </a:r>
            <a:r>
              <a:rPr lang="cs-CZ" altLang="cs-CZ" sz="2000" b="1" dirty="0" smtClean="0"/>
              <a:t>(tvořivost)</a:t>
            </a:r>
            <a:r>
              <a:rPr lang="cs-CZ" altLang="cs-CZ" sz="2000" dirty="0" smtClean="0"/>
              <a:t> </a:t>
            </a:r>
          </a:p>
          <a:p>
            <a:pPr lvl="1">
              <a:lnSpc>
                <a:spcPct val="90000"/>
              </a:lnSpc>
            </a:pPr>
            <a:endParaRPr lang="cs-CZ" altLang="cs-CZ" sz="2200" dirty="0" smtClean="0"/>
          </a:p>
          <a:p>
            <a:pPr>
              <a:lnSpc>
                <a:spcPct val="90000"/>
              </a:lnSpc>
            </a:pPr>
            <a:endParaRPr lang="cs-CZ" altLang="cs-CZ" sz="23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Typy humoru ve školní třídě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5475" y="1931988"/>
            <a:ext cx="9097963" cy="4703762"/>
          </a:xfrm>
        </p:spPr>
        <p:txBody>
          <a:bodyPr/>
          <a:lstStyle/>
          <a:p>
            <a:r>
              <a:rPr lang="cs-CZ" altLang="cs-CZ" sz="2900" smtClean="0"/>
              <a:t>podle </a:t>
            </a:r>
            <a:r>
              <a:rPr lang="cs-CZ" altLang="cs-CZ" sz="2900" b="1" smtClean="0"/>
              <a:t>komunikačního kanálu</a:t>
            </a:r>
          </a:p>
          <a:p>
            <a:pPr lvl="1"/>
            <a:r>
              <a:rPr lang="cs-CZ" altLang="cs-CZ" sz="2400" b="1" smtClean="0"/>
              <a:t>verbální</a:t>
            </a:r>
            <a:r>
              <a:rPr lang="cs-CZ" altLang="cs-CZ" sz="2400" smtClean="0"/>
              <a:t> a </a:t>
            </a:r>
            <a:r>
              <a:rPr lang="cs-CZ" altLang="cs-CZ" sz="2400" b="1" smtClean="0"/>
              <a:t>neverbální</a:t>
            </a:r>
          </a:p>
          <a:p>
            <a:r>
              <a:rPr lang="cs-CZ" altLang="cs-CZ" sz="2900" smtClean="0"/>
              <a:t>podle míry </a:t>
            </a:r>
            <a:r>
              <a:rPr lang="cs-CZ" altLang="cs-CZ" sz="2900" b="1" smtClean="0"/>
              <a:t>záměrnosti</a:t>
            </a:r>
          </a:p>
          <a:p>
            <a:pPr lvl="1"/>
            <a:r>
              <a:rPr lang="cs-CZ" altLang="cs-CZ" sz="2400" smtClean="0"/>
              <a:t>humor </a:t>
            </a:r>
            <a:r>
              <a:rPr lang="cs-CZ" altLang="cs-CZ" sz="2400" b="1" smtClean="0"/>
              <a:t>chtěný</a:t>
            </a:r>
            <a:r>
              <a:rPr lang="cs-CZ" altLang="cs-CZ" sz="2400" smtClean="0"/>
              <a:t>, zamýšlený</a:t>
            </a:r>
          </a:p>
          <a:p>
            <a:pPr lvl="2"/>
            <a:r>
              <a:rPr lang="cs-CZ" altLang="cs-CZ" sz="2300" smtClean="0"/>
              <a:t>ovlivněn i schopností adresáta interpretovat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cs-CZ" altLang="cs-CZ" sz="2300" i="1" smtClean="0"/>
              <a:t>	(věk, aktuální stav, jazykové schopnosti...)</a:t>
            </a:r>
          </a:p>
          <a:p>
            <a:pPr lvl="1"/>
            <a:r>
              <a:rPr lang="cs-CZ" altLang="cs-CZ" sz="2400" smtClean="0"/>
              <a:t>humor </a:t>
            </a:r>
            <a:r>
              <a:rPr lang="cs-CZ" altLang="cs-CZ" sz="2400" b="1" smtClean="0"/>
              <a:t>nechtěný</a:t>
            </a:r>
            <a:r>
              <a:rPr lang="cs-CZ" altLang="cs-CZ" sz="2400" smtClean="0"/>
              <a:t>, nezamýšlený, bezděčný</a:t>
            </a:r>
          </a:p>
          <a:p>
            <a:r>
              <a:rPr lang="cs-CZ" altLang="cs-CZ" sz="2900" smtClean="0"/>
              <a:t>podle míry </a:t>
            </a:r>
            <a:r>
              <a:rPr lang="cs-CZ" altLang="cs-CZ" sz="2900" b="1" smtClean="0"/>
              <a:t>závislosti na kontextu</a:t>
            </a:r>
          </a:p>
          <a:p>
            <a:pPr lvl="1"/>
            <a:r>
              <a:rPr lang="cs-CZ" altLang="cs-CZ" sz="2400" b="1" smtClean="0"/>
              <a:t>přenositelný</a:t>
            </a:r>
            <a:r>
              <a:rPr lang="cs-CZ" altLang="cs-CZ" sz="2400" smtClean="0"/>
              <a:t> mimo kontext interakce</a:t>
            </a:r>
          </a:p>
          <a:p>
            <a:pPr lvl="1"/>
            <a:r>
              <a:rPr lang="cs-CZ" altLang="cs-CZ" sz="2400" b="1" smtClean="0"/>
              <a:t>závislý na kontextu</a:t>
            </a:r>
            <a:r>
              <a:rPr lang="cs-CZ" altLang="cs-CZ" sz="2400" smtClean="0"/>
              <a:t> situace a zkušenosti aktérů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252413"/>
            <a:ext cx="8990012" cy="1092200"/>
          </a:xfrm>
        </p:spPr>
        <p:txBody>
          <a:bodyPr/>
          <a:lstStyle/>
          <a:p>
            <a:r>
              <a:rPr lang="cs-CZ" altLang="cs-CZ" smtClean="0"/>
              <a:t>Typy humoru ve školní třídě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74688" y="1763713"/>
            <a:ext cx="8990012" cy="4956175"/>
          </a:xfrm>
        </p:spPr>
        <p:txBody>
          <a:bodyPr/>
          <a:lstStyle/>
          <a:p>
            <a:r>
              <a:rPr lang="cs-CZ" altLang="cs-CZ" smtClean="0"/>
              <a:t>podle </a:t>
            </a:r>
            <a:r>
              <a:rPr lang="cs-CZ" altLang="cs-CZ" b="1" smtClean="0"/>
              <a:t>producentů</a:t>
            </a:r>
            <a:r>
              <a:rPr lang="cs-CZ" altLang="cs-CZ" smtClean="0"/>
              <a:t> </a:t>
            </a:r>
          </a:p>
          <a:p>
            <a:pPr lvl="1"/>
            <a:r>
              <a:rPr lang="cs-CZ" altLang="cs-CZ" smtClean="0"/>
              <a:t>učitelé, žáci, skupiny žáků, školní třída, učitel a žák...</a:t>
            </a:r>
          </a:p>
          <a:p>
            <a:r>
              <a:rPr lang="cs-CZ" altLang="cs-CZ" smtClean="0"/>
              <a:t>podle </a:t>
            </a:r>
            <a:r>
              <a:rPr lang="cs-CZ" altLang="cs-CZ" b="1" smtClean="0"/>
              <a:t>adresátů</a:t>
            </a:r>
          </a:p>
          <a:p>
            <a:pPr lvl="1"/>
            <a:r>
              <a:rPr lang="cs-CZ" altLang="cs-CZ" smtClean="0"/>
              <a:t>určený všem ve třídě</a:t>
            </a:r>
          </a:p>
          <a:p>
            <a:pPr lvl="1"/>
            <a:r>
              <a:rPr lang="cs-CZ" altLang="cs-CZ" smtClean="0"/>
              <a:t>určený spíše spolužákům</a:t>
            </a:r>
          </a:p>
          <a:p>
            <a:pPr lvl="1"/>
            <a:r>
              <a:rPr lang="cs-CZ" altLang="cs-CZ" smtClean="0"/>
              <a:t>určený konkrétnímu žákovi</a:t>
            </a:r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Učitelský humor (Neuliep)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25475" y="1931988"/>
            <a:ext cx="4494213" cy="4703762"/>
          </a:xfrm>
        </p:spPr>
        <p:txBody>
          <a:bodyPr>
            <a:normAutofit lnSpcReduction="10000"/>
          </a:bodyPr>
          <a:lstStyle/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900" b="1" dirty="0" smtClean="0"/>
              <a:t>Zaměřený na učitele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učitelova příhoda 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dirty="0" smtClean="0"/>
              <a:t>související s učivem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dirty="0" smtClean="0"/>
              <a:t>nesouvisející s učivem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přiznaná konsternace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hraní role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dirty="0" smtClean="0"/>
              <a:t>související s učivem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dirty="0" smtClean="0"/>
              <a:t>nesouvisející s učivem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shazování sebe sama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sz="1900" b="1" dirty="0" smtClean="0"/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900" b="1" dirty="0" smtClean="0"/>
              <a:t>Zaměřený na žáka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h. upozornění na chybu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přátelské dobírání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dělání si legrace ze žáka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dirty="0" smtClean="0"/>
              <a:t>učitel hraje roli studenta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endParaRPr lang="cs-CZ" sz="1900" dirty="0" smtClean="0"/>
          </a:p>
        </p:txBody>
      </p:sp>
      <p:sp>
        <p:nvSpPr>
          <p:cNvPr id="10244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5119688" y="1931988"/>
            <a:ext cx="4684712" cy="5102225"/>
          </a:xfrm>
        </p:spPr>
        <p:txBody>
          <a:bodyPr>
            <a:normAutofit lnSpcReduction="10000"/>
          </a:bodyPr>
          <a:lstStyle/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900" b="1" smtClean="0"/>
              <a:t>Neadresný humor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nečekaná přirovnání, nelogické výroky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vyprávění vtipů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slovní hříčky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neobvyklá interakce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sz="1900" b="1" smtClean="0"/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900" b="1" smtClean="0"/>
              <a:t>Vnější zdroje humoru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humorná interpretace učiva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karikování třetí osoby 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smtClean="0"/>
              <a:t>ve vztahu k učivu</a:t>
            </a:r>
          </a:p>
          <a:p>
            <a:pPr marL="705560" lvl="1" indent="-302383" fontAlgn="auto">
              <a:lnSpc>
                <a:spcPct val="80000"/>
              </a:lnSpc>
              <a:spcBef>
                <a:spcPts val="606"/>
              </a:spcBef>
              <a:spcAft>
                <a:spcPts val="0"/>
              </a:spcAft>
              <a:buFont typeface="Wingdings 2"/>
              <a:buChar char=""/>
              <a:defRPr/>
            </a:pPr>
            <a:r>
              <a:rPr lang="cs-CZ" sz="1700" smtClean="0"/>
              <a:t>bez vztahu k učivu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h. využití přírodního jevu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cs-CZ" sz="1900" b="1" smtClean="0"/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900" b="1" smtClean="0"/>
              <a:t>Nonverbální humor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h. přehnaná mimika</a:t>
            </a:r>
          </a:p>
          <a:p>
            <a:pPr marL="352780" indent="-352780" fontAlgn="auto">
              <a:lnSpc>
                <a:spcPct val="80000"/>
              </a:lnSpc>
              <a:spcBef>
                <a:spcPts val="772"/>
              </a:spcBef>
              <a:spcAft>
                <a:spcPts val="0"/>
              </a:spcAft>
              <a:buFont typeface="Wingdings"/>
              <a:buChar char=""/>
              <a:defRPr/>
            </a:pPr>
            <a:r>
              <a:rPr lang="cs-CZ" sz="1900" smtClean="0"/>
              <a:t>h. pohyby těla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Humor jako hledání (vlastních) hranic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se cítíte v situaci, kdy se skupina lidí směje</a:t>
            </a:r>
          </a:p>
          <a:p>
            <a:pPr lvl="1"/>
            <a:r>
              <a:rPr lang="cs-CZ" dirty="0" smtClean="0"/>
              <a:t>Vašemu vtipu</a:t>
            </a:r>
          </a:p>
          <a:p>
            <a:pPr lvl="1"/>
            <a:r>
              <a:rPr lang="cs-CZ" dirty="0" smtClean="0"/>
              <a:t>Vám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9642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á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243</TotalTime>
  <Words>446</Words>
  <Application>Microsoft Office PowerPoint</Application>
  <PresentationFormat>Vlastní</PresentationFormat>
  <Paragraphs>96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9" baseType="lpstr">
      <vt:lpstr>Tahoma</vt:lpstr>
      <vt:lpstr>Times New Roman</vt:lpstr>
      <vt:lpstr>Trebuchet MS</vt:lpstr>
      <vt:lpstr>Tw Cen MT</vt:lpstr>
      <vt:lpstr>Verdana</vt:lpstr>
      <vt:lpstr>Wingdings</vt:lpstr>
      <vt:lpstr>Wingdings 2</vt:lpstr>
      <vt:lpstr>Medián</vt:lpstr>
      <vt:lpstr>Pedagogická psychologie</vt:lpstr>
      <vt:lpstr>Proč téma humoru ve výuce?</vt:lpstr>
      <vt:lpstr>Terminologie (Čapek,Kosík, Werich)  ironie, satira, jízlivost, humor</vt:lpstr>
      <vt:lpstr>Ukázka – Recitace básně  (Marečku, podejte mi pero)</vt:lpstr>
      <vt:lpstr>Funkce humoru ve výuce</vt:lpstr>
      <vt:lpstr>Typy humoru ve školní třídě</vt:lpstr>
      <vt:lpstr>Typy humoru ve školní třídě</vt:lpstr>
      <vt:lpstr>Učitelský humor (Neuliep)</vt:lpstr>
      <vt:lpstr>Humor jako hledání (vlastních) hranic</vt:lpstr>
      <vt:lpstr>Žákovský humor</vt:lpstr>
      <vt:lpstr>Humor ve škole -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pedagogické psychologii</dc:title>
  <dc:creator>Mares</dc:creator>
  <cp:lastModifiedBy>Mares</cp:lastModifiedBy>
  <cp:revision>26</cp:revision>
  <dcterms:modified xsi:type="dcterms:W3CDTF">2017-11-20T08:02:46Z</dcterms:modified>
</cp:coreProperties>
</file>