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F767-7C38-4FBD-8187-98A2784BEB3C}" type="datetimeFigureOut">
              <a:rPr lang="cs-CZ" smtClean="0"/>
              <a:pPr/>
              <a:t>18. 9. 2017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F1740-0B44-433D-BE09-0833D6162B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8101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F767-7C38-4FBD-8187-98A2784BEB3C}" type="datetimeFigureOut">
              <a:rPr lang="cs-CZ" smtClean="0"/>
              <a:pPr/>
              <a:t>18. 9. 2017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F1740-0B44-433D-BE09-0833D6162B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5003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F767-7C38-4FBD-8187-98A2784BEB3C}" type="datetimeFigureOut">
              <a:rPr lang="cs-CZ" smtClean="0"/>
              <a:pPr/>
              <a:t>18. 9. 2017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F1740-0B44-433D-BE09-0833D6162B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9854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F767-7C38-4FBD-8187-98A2784BEB3C}" type="datetimeFigureOut">
              <a:rPr lang="cs-CZ" smtClean="0"/>
              <a:pPr/>
              <a:t>18. 9. 2017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F1740-0B44-433D-BE09-0833D6162B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0980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F767-7C38-4FBD-8187-98A2784BEB3C}" type="datetimeFigureOut">
              <a:rPr lang="cs-CZ" smtClean="0"/>
              <a:pPr/>
              <a:t>18. 9. 2017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F1740-0B44-433D-BE09-0833D6162B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0826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F767-7C38-4FBD-8187-98A2784BEB3C}" type="datetimeFigureOut">
              <a:rPr lang="cs-CZ" smtClean="0"/>
              <a:pPr/>
              <a:t>18. 9. 2017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F1740-0B44-433D-BE09-0833D6162B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087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F767-7C38-4FBD-8187-98A2784BEB3C}" type="datetimeFigureOut">
              <a:rPr lang="cs-CZ" smtClean="0"/>
              <a:pPr/>
              <a:t>18. 9. 2017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F1740-0B44-433D-BE09-0833D6162B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43152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F767-7C38-4FBD-8187-98A2784BEB3C}" type="datetimeFigureOut">
              <a:rPr lang="cs-CZ" smtClean="0"/>
              <a:pPr/>
              <a:t>18. 9. 2017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F1740-0B44-433D-BE09-0833D6162B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8062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F767-7C38-4FBD-8187-98A2784BEB3C}" type="datetimeFigureOut">
              <a:rPr lang="cs-CZ" smtClean="0"/>
              <a:pPr/>
              <a:t>18. 9. 2017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F1740-0B44-433D-BE09-0833D6162B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719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F767-7C38-4FBD-8187-98A2784BEB3C}" type="datetimeFigureOut">
              <a:rPr lang="cs-CZ" smtClean="0"/>
              <a:pPr/>
              <a:t>18. 9. 2017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F1740-0B44-433D-BE09-0833D6162B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1241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F767-7C38-4FBD-8187-98A2784BEB3C}" type="datetimeFigureOut">
              <a:rPr lang="cs-CZ" smtClean="0"/>
              <a:pPr/>
              <a:t>18. 9. 2017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F1740-0B44-433D-BE09-0833D6162B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83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04FF767-7C38-4FBD-8187-98A2784BEB3C}" type="datetimeFigureOut">
              <a:rPr lang="cs-CZ" smtClean="0"/>
              <a:pPr/>
              <a:t>18. 9. 2017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78BF1740-0B44-433D-BE09-0833D6162B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8568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pedagogikaM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40" y="980728"/>
            <a:ext cx="7222956" cy="4104456"/>
          </a:xfrm>
        </p:spPr>
        <p:txBody>
          <a:bodyPr>
            <a:noAutofit/>
          </a:bodyPr>
          <a:lstStyle/>
          <a:p>
            <a:r>
              <a:rPr lang="cs-CZ" sz="7200" dirty="0" smtClean="0"/>
              <a:t>Asistentská praxe </a:t>
            </a:r>
            <a:r>
              <a:rPr lang="cs-CZ" sz="8000" dirty="0"/>
              <a:t/>
            </a:r>
            <a:br>
              <a:rPr lang="cs-CZ" sz="8000" dirty="0"/>
            </a:br>
            <a:r>
              <a:rPr lang="cs-CZ" sz="7200" dirty="0" smtClean="0">
                <a:solidFill>
                  <a:srgbClr val="FFFF00"/>
                </a:solidFill>
              </a:rPr>
              <a:t>asistent pedagoga</a:t>
            </a:r>
            <a:r>
              <a:rPr lang="cs-CZ" sz="7200" dirty="0" smtClean="0"/>
              <a:t/>
            </a:r>
            <a:br>
              <a:rPr lang="cs-CZ" sz="7200" dirty="0" smtClean="0"/>
            </a:br>
            <a:r>
              <a:rPr lang="cs-CZ" sz="7200" dirty="0" smtClean="0"/>
              <a:t>podzim 2017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xmlns="" val="27384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688" y="1123838"/>
            <a:ext cx="2438095" cy="4601183"/>
          </a:xfrm>
        </p:spPr>
        <p:txBody>
          <a:bodyPr>
            <a:normAutofit/>
          </a:bodyPr>
          <a:lstStyle/>
          <a:p>
            <a:r>
              <a:rPr lang="cs-CZ" sz="3600" b="1" dirty="0"/>
              <a:t>T</a:t>
            </a:r>
            <a:r>
              <a:rPr lang="cs-CZ" sz="3600" b="1" dirty="0" smtClean="0"/>
              <a:t>ým </a:t>
            </a:r>
            <a:r>
              <a:rPr lang="cs-CZ" sz="3600" b="1" dirty="0"/>
              <a:t>na podporu </a:t>
            </a:r>
            <a:r>
              <a:rPr lang="cs-CZ" sz="3600" b="1" dirty="0" smtClean="0"/>
              <a:t>praxí </a:t>
            </a:r>
            <a:r>
              <a:rPr lang="cs-CZ" sz="3600" b="1" dirty="0"/>
              <a:t>společného </a:t>
            </a:r>
            <a:r>
              <a:rPr lang="cs-CZ" sz="3600" b="1" dirty="0" smtClean="0"/>
              <a:t>základu: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Mgr. Lucie </a:t>
            </a:r>
            <a:r>
              <a:rPr lang="cs-CZ" b="1" dirty="0" err="1" smtClean="0"/>
              <a:t>Škarková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garantka</a:t>
            </a:r>
            <a:r>
              <a:rPr lang="cs-CZ" dirty="0" smtClean="0"/>
              <a:t> asistentské praxe – asistent pedagoga</a:t>
            </a:r>
          </a:p>
          <a:p>
            <a:r>
              <a:rPr lang="cs-CZ" b="1" dirty="0" smtClean="0"/>
              <a:t>Denisa </a:t>
            </a:r>
            <a:r>
              <a:rPr lang="cs-CZ" b="1" dirty="0"/>
              <a:t>Foltová, </a:t>
            </a:r>
            <a:r>
              <a:rPr lang="cs-CZ" b="1" dirty="0" err="1"/>
              <a:t>DiS</a:t>
            </a:r>
            <a:r>
              <a:rPr lang="cs-CZ" b="1" dirty="0"/>
              <a:t>. </a:t>
            </a:r>
            <a:r>
              <a:rPr lang="cs-CZ" dirty="0"/>
              <a:t>- </a:t>
            </a:r>
            <a:r>
              <a:rPr lang="cs-CZ" dirty="0" smtClean="0"/>
              <a:t>administrace </a:t>
            </a:r>
            <a:r>
              <a:rPr lang="cs-CZ" dirty="0"/>
              <a:t>praxí a poradenství </a:t>
            </a:r>
            <a:r>
              <a:rPr lang="cs-CZ" dirty="0" smtClean="0"/>
              <a:t>studentům</a:t>
            </a:r>
          </a:p>
          <a:p>
            <a:r>
              <a:rPr lang="cs-CZ" b="1" dirty="0" smtClean="0"/>
              <a:t>Mgr</a:t>
            </a:r>
            <a:r>
              <a:rPr lang="cs-CZ" b="1" dirty="0"/>
              <a:t>. Blanka </a:t>
            </a:r>
            <a:r>
              <a:rPr lang="cs-CZ" b="1" dirty="0" err="1"/>
              <a:t>Klimovič</a:t>
            </a:r>
            <a:r>
              <a:rPr lang="cs-CZ" b="1" dirty="0"/>
              <a:t> </a:t>
            </a:r>
            <a:r>
              <a:rPr lang="cs-CZ" dirty="0" smtClean="0"/>
              <a:t>- spolupráce </a:t>
            </a:r>
            <a:r>
              <a:rPr lang="cs-CZ" dirty="0"/>
              <a:t>s fakultními </a:t>
            </a:r>
            <a:r>
              <a:rPr lang="cs-CZ" dirty="0" smtClean="0"/>
              <a:t>školami</a:t>
            </a:r>
          </a:p>
          <a:p>
            <a:r>
              <a:rPr lang="cs-CZ" b="1" dirty="0" smtClean="0"/>
              <a:t>Mgr. Lucie </a:t>
            </a:r>
            <a:r>
              <a:rPr lang="cs-CZ" b="1" dirty="0" err="1" smtClean="0"/>
              <a:t>Hacarová</a:t>
            </a:r>
            <a:r>
              <a:rPr lang="cs-CZ" b="1" dirty="0" smtClean="0"/>
              <a:t> </a:t>
            </a:r>
            <a:r>
              <a:rPr lang="cs-CZ" dirty="0" smtClean="0"/>
              <a:t>– e-technička </a:t>
            </a:r>
            <a:r>
              <a:rPr lang="cs-CZ" dirty="0" err="1" smtClean="0"/>
              <a:t>PdF</a:t>
            </a:r>
            <a:r>
              <a:rPr lang="cs-CZ" dirty="0" smtClean="0"/>
              <a:t> MU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Důležité odkazy: </a:t>
            </a:r>
          </a:p>
          <a:p>
            <a:r>
              <a:rPr lang="cs-CZ" dirty="0"/>
              <a:t>http://www.ped.muni.cz/studium/casto-kladene-dotazy/faq-studentu/praxe</a:t>
            </a:r>
            <a:endParaRPr lang="cs-CZ" dirty="0" smtClean="0"/>
          </a:p>
          <a:p>
            <a:r>
              <a:rPr lang="cs-CZ" dirty="0" smtClean="0"/>
              <a:t>FB: </a:t>
            </a:r>
            <a:r>
              <a:rPr lang="cs-CZ" dirty="0">
                <a:hlinkClick r:id="rId2"/>
              </a:rPr>
              <a:t>@</a:t>
            </a:r>
            <a:r>
              <a:rPr lang="cs-CZ" dirty="0" err="1">
                <a:hlinkClick r:id="rId2"/>
              </a:rPr>
              <a:t>pedagogikaMU</a:t>
            </a:r>
            <a:r>
              <a:rPr lang="cs-CZ" dirty="0" smtClean="0"/>
              <a:t> </a:t>
            </a:r>
          </a:p>
          <a:p>
            <a:r>
              <a:rPr lang="cs-CZ" dirty="0" smtClean="0"/>
              <a:t>http://katedry.</a:t>
            </a:r>
            <a:r>
              <a:rPr lang="cs-CZ" dirty="0" err="1" smtClean="0"/>
              <a:t>ped.muni.cz</a:t>
            </a:r>
            <a:r>
              <a:rPr lang="cs-CZ" dirty="0" smtClean="0"/>
              <a:t>/pedagogika/praxe1_</a:t>
            </a:r>
            <a:r>
              <a:rPr lang="cs-CZ" dirty="0" err="1" smtClean="0"/>
              <a:t>studentbc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2110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Organizace asistentské praxe</a:t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asistent pedagoga: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průběžná praxe - </a:t>
            </a:r>
            <a:r>
              <a:rPr lang="cs-CZ" b="1" dirty="0" smtClean="0"/>
              <a:t>10</a:t>
            </a:r>
            <a:r>
              <a:rPr lang="cs-CZ" dirty="0" smtClean="0"/>
              <a:t> týdnů během semestru </a:t>
            </a:r>
          </a:p>
          <a:p>
            <a:r>
              <a:rPr lang="cs-CZ" dirty="0" smtClean="0"/>
              <a:t>ZAHÁJENÍ 9. 10. 2017 (nástup </a:t>
            </a:r>
            <a:r>
              <a:rPr lang="cs-CZ" b="1" dirty="0" smtClean="0"/>
              <a:t>12. 10. 2017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praxe probíhá v rozsahu 60 hodin</a:t>
            </a:r>
          </a:p>
          <a:p>
            <a:r>
              <a:rPr lang="cs-CZ" b="1" dirty="0" smtClean="0"/>
              <a:t>4 h </a:t>
            </a:r>
            <a:r>
              <a:rPr lang="cs-CZ" dirty="0" smtClean="0"/>
              <a:t>za týden/ 40 hodin ve škole - přímá pedagogická práce; </a:t>
            </a:r>
          </a:p>
          <a:p>
            <a:r>
              <a:rPr lang="cs-CZ" dirty="0" smtClean="0"/>
              <a:t>20 hodin: příprava/supervize/konzultace</a:t>
            </a:r>
          </a:p>
          <a:p>
            <a:r>
              <a:rPr lang="cs-CZ" dirty="0" smtClean="0"/>
              <a:t>Během semestru se student účastní nejméně 1 skupinové supervize v předem vypsaném termínu na </a:t>
            </a:r>
            <a:r>
              <a:rPr lang="cs-CZ" dirty="0" err="1" smtClean="0"/>
              <a:t>PdF</a:t>
            </a:r>
            <a:r>
              <a:rPr lang="cs-CZ" dirty="0" smtClean="0"/>
              <a:t> MU.</a:t>
            </a:r>
          </a:p>
          <a:p>
            <a:r>
              <a:rPr lang="cs-CZ" dirty="0" smtClean="0"/>
              <a:t>Během semestru tým (Blanka </a:t>
            </a:r>
            <a:r>
              <a:rPr lang="cs-CZ" dirty="0" err="1" smtClean="0"/>
              <a:t>Klimovič</a:t>
            </a:r>
            <a:r>
              <a:rPr lang="cs-CZ" dirty="0" smtClean="0"/>
              <a:t>, Petr Svojanovský, Lucie Škarková) navštěvují školy, kde praktikujete.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6070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1950" y="864108"/>
            <a:ext cx="5918521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1) Písemný výstup vložený v 1 souboru do </a:t>
            </a:r>
            <a:r>
              <a:rPr lang="cs-CZ" dirty="0" err="1" smtClean="0"/>
              <a:t>odevzdávárny</a:t>
            </a:r>
            <a:r>
              <a:rPr lang="cs-CZ" dirty="0" smtClean="0"/>
              <a:t>:</a:t>
            </a:r>
          </a:p>
          <a:p>
            <a:r>
              <a:rPr lang="cs-CZ" dirty="0" smtClean="0"/>
              <a:t>plán </a:t>
            </a:r>
            <a:r>
              <a:rPr lang="cs-CZ" dirty="0"/>
              <a:t>spolupráce pedagoga a studenta </a:t>
            </a:r>
            <a:endParaRPr lang="cs-CZ" dirty="0" smtClean="0"/>
          </a:p>
          <a:p>
            <a:r>
              <a:rPr lang="cs-CZ" dirty="0" smtClean="0"/>
              <a:t>záznamový </a:t>
            </a:r>
            <a:r>
              <a:rPr lang="cs-CZ" dirty="0"/>
              <a:t>arch o průběhu činností v roli asistenta pedagoga </a:t>
            </a:r>
            <a:endParaRPr lang="cs-CZ" dirty="0" smtClean="0"/>
          </a:p>
          <a:p>
            <a:r>
              <a:rPr lang="cs-CZ" dirty="0" smtClean="0"/>
              <a:t>REFLEXE průběhu praxe</a:t>
            </a:r>
          </a:p>
          <a:p>
            <a:pPr marL="0" indent="0">
              <a:buNone/>
            </a:pPr>
            <a:r>
              <a:rPr lang="cs-CZ" dirty="0" smtClean="0"/>
              <a:t>2) Písemná </a:t>
            </a:r>
            <a:r>
              <a:rPr lang="cs-CZ" dirty="0"/>
              <a:t>zpětná </a:t>
            </a:r>
            <a:r>
              <a:rPr lang="cs-CZ" dirty="0" smtClean="0"/>
              <a:t>vazba </a:t>
            </a:r>
          </a:p>
          <a:p>
            <a:r>
              <a:rPr lang="cs-CZ" dirty="0" smtClean="0"/>
              <a:t>HODNOCENÍ STUDENTA PROVÁZEJÍCÍM UČITELEM </a:t>
            </a:r>
          </a:p>
          <a:p>
            <a:r>
              <a:rPr lang="cs-CZ" dirty="0" smtClean="0"/>
              <a:t>HODNOCENÍ ŠKOLY A PROVÁZEJÍCÍHO UČITELE STUDENTEM</a:t>
            </a:r>
          </a:p>
        </p:txBody>
      </p:sp>
    </p:spTree>
    <p:extLst>
      <p:ext uri="{BB962C8B-B14F-4D97-AF65-F5344CB8AC3E}">
        <p14:creationId xmlns:p14="http://schemas.microsoft.com/office/powerpoint/2010/main" xmlns="" val="3853392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52535" y="1160293"/>
            <a:ext cx="3096344" cy="452826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Činnosti</a:t>
            </a:r>
            <a:br>
              <a:rPr lang="cs-CZ" dirty="0" smtClean="0"/>
            </a:br>
            <a:r>
              <a:rPr lang="cs-CZ" dirty="0" smtClean="0"/>
              <a:t>asistenta pedagoga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sz="2800" dirty="0" err="1" smtClean="0"/>
              <a:t>Vejrochová</a:t>
            </a:r>
            <a:r>
              <a:rPr lang="cs-CZ" sz="2800" dirty="0" smtClean="0"/>
              <a:t>, 2015)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společná </a:t>
            </a:r>
            <a:r>
              <a:rPr lang="cs-CZ" dirty="0" smtClean="0"/>
              <a:t>komunikace a příprava </a:t>
            </a:r>
            <a:r>
              <a:rPr lang="cs-CZ" dirty="0"/>
              <a:t>s učitelem na </a:t>
            </a:r>
            <a:r>
              <a:rPr lang="cs-CZ" dirty="0" smtClean="0"/>
              <a:t>výuku, společné plánování a hodnocení výuky</a:t>
            </a:r>
          </a:p>
          <a:p>
            <a:r>
              <a:rPr lang="cs-CZ" dirty="0" smtClean="0"/>
              <a:t>individuální </a:t>
            </a:r>
            <a:r>
              <a:rPr lang="cs-CZ" dirty="0"/>
              <a:t>nebo skupinová podpora žáka/žáků se SVP v rámci vyučování přímo ve třídě </a:t>
            </a:r>
            <a:r>
              <a:rPr lang="cs-CZ" dirty="0" smtClean="0"/>
              <a:t>nebo mimo třídu (exkurze apod.)</a:t>
            </a:r>
          </a:p>
          <a:p>
            <a:r>
              <a:rPr lang="cs-CZ" dirty="0" smtClean="0"/>
              <a:t>méně </a:t>
            </a:r>
            <a:r>
              <a:rPr lang="cs-CZ" dirty="0"/>
              <a:t>kvalifikované činnosti asistenta pedagoga s žáky bez SVP (např. dozor nad skupinovou prací, opakování osvojené látky) </a:t>
            </a:r>
            <a:endParaRPr lang="cs-CZ" dirty="0" smtClean="0"/>
          </a:p>
          <a:p>
            <a:r>
              <a:rPr lang="cs-CZ" dirty="0" smtClean="0"/>
              <a:t>pomoc </a:t>
            </a:r>
            <a:r>
              <a:rPr lang="cs-CZ" dirty="0"/>
              <a:t>při sebeobsluze a doprovod při pohybu během vyučování u žáků s těžšími formami zdravotního postižení </a:t>
            </a:r>
            <a:endParaRPr lang="cs-CZ" dirty="0" smtClean="0"/>
          </a:p>
          <a:p>
            <a:r>
              <a:rPr lang="cs-CZ" dirty="0" smtClean="0"/>
              <a:t>doučování </a:t>
            </a:r>
            <a:r>
              <a:rPr lang="cs-CZ" dirty="0"/>
              <a:t>žáků o komunikace s rodiči žáků o konzultace s poradenským pracovníkem </a:t>
            </a:r>
            <a:r>
              <a:rPr lang="cs-CZ" dirty="0" smtClean="0"/>
              <a:t>………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58507572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71</TotalTime>
  <Words>274</Words>
  <Application>Microsoft Office PowerPoint</Application>
  <PresentationFormat>Předvádění na obrazovce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Rámeček</vt:lpstr>
      <vt:lpstr>Asistentská praxe  asistent pedagoga podzim 2017</vt:lpstr>
      <vt:lpstr>Tým na podporu praxí společného základu:</vt:lpstr>
      <vt:lpstr>Organizace asistentské praxe - asistent pedagoga:</vt:lpstr>
      <vt:lpstr>Výstupy</vt:lpstr>
      <vt:lpstr>Činnosti asistenta pedagoga (Vejrochová, 2015)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Asistentská praxe – asistent pedagoga</dc:title>
  <dc:creator>Španová</dc:creator>
  <cp:lastModifiedBy>Španová</cp:lastModifiedBy>
  <cp:revision>14</cp:revision>
  <dcterms:created xsi:type="dcterms:W3CDTF">2017-09-12T09:09:59Z</dcterms:created>
  <dcterms:modified xsi:type="dcterms:W3CDTF">2017-09-18T08:42:01Z</dcterms:modified>
</cp:coreProperties>
</file>