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4" r:id="rId3"/>
    <p:sldId id="315" r:id="rId4"/>
    <p:sldId id="316" r:id="rId5"/>
    <p:sldId id="317" r:id="rId6"/>
    <p:sldId id="318" r:id="rId7"/>
    <p:sldId id="328" r:id="rId8"/>
    <p:sldId id="325" r:id="rId9"/>
    <p:sldId id="326" r:id="rId10"/>
    <p:sldId id="327" r:id="rId11"/>
    <p:sldId id="319" r:id="rId12"/>
    <p:sldId id="261" r:id="rId13"/>
    <p:sldId id="262" r:id="rId14"/>
    <p:sldId id="263" r:id="rId15"/>
    <p:sldId id="264" r:id="rId16"/>
    <p:sldId id="265" r:id="rId17"/>
    <p:sldId id="267" r:id="rId18"/>
    <p:sldId id="320" r:id="rId19"/>
    <p:sldId id="321" r:id="rId20"/>
    <p:sldId id="322" r:id="rId21"/>
    <p:sldId id="323" r:id="rId22"/>
    <p:sldId id="324" r:id="rId23"/>
    <p:sldId id="269" r:id="rId24"/>
    <p:sldId id="329" r:id="rId25"/>
    <p:sldId id="332" r:id="rId26"/>
    <p:sldId id="333" r:id="rId27"/>
    <p:sldId id="334" r:id="rId28"/>
    <p:sldId id="335" r:id="rId29"/>
    <p:sldId id="336" r:id="rId30"/>
    <p:sldId id="270" r:id="rId31"/>
    <p:sldId id="271" r:id="rId32"/>
    <p:sldId id="330" r:id="rId33"/>
    <p:sldId id="313" r:id="rId34"/>
    <p:sldId id="331" r:id="rId35"/>
    <p:sldId id="312" r:id="rId36"/>
    <p:sldId id="274" r:id="rId37"/>
    <p:sldId id="275" r:id="rId38"/>
    <p:sldId id="276" r:id="rId3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2" autoAdjust="0"/>
    <p:restoredTop sz="94595" autoAdjust="0"/>
  </p:normalViewPr>
  <p:slideViewPr>
    <p:cSldViewPr>
      <p:cViewPr varScale="1">
        <p:scale>
          <a:sx n="107" d="100"/>
          <a:sy n="107" d="100"/>
        </p:scale>
        <p:origin x="-11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C7A57-A7AB-4088-99AC-470CD83C1F9D}" type="datetimeFigureOut">
              <a:rPr lang="cs-CZ" smtClean="0"/>
              <a:pPr/>
              <a:t>20.9.2012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MANAGEMENT</a:t>
            </a:r>
            <a:endParaRPr lang="cs-CZ" b="1" baseline="0" dirty="0" smtClean="0">
              <a:latin typeface="Times New Roman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P.F. </a:t>
            </a:r>
            <a:r>
              <a:rPr lang="cs-CZ" dirty="0" err="1" smtClean="0"/>
              <a:t>Drucker</a:t>
            </a:r>
            <a:r>
              <a:rPr lang="cs-CZ" dirty="0" smtClean="0"/>
              <a:t>: „Výklad pojmu „management“ je zvláště nesnadný. Především jde o pojem čistě americký a je obtížné ho výstižně přeložit do ostatních jazyků, dokonce i do britské angličtiny. Označuje nejen funkci, ale také lidi, kteří je vykonávají. Označuje nejen sociální postavení a jeho stupeň, ale také odbornou disciplínu a obor studia.“ </a:t>
            </a:r>
          </a:p>
          <a:p>
            <a:pPr>
              <a:buNone/>
            </a:pPr>
            <a:r>
              <a:rPr lang="cs-CZ" dirty="0" smtClean="0"/>
              <a:t>    P.F. </a:t>
            </a:r>
            <a:r>
              <a:rPr lang="cs-CZ" dirty="0" err="1" smtClean="0"/>
              <a:t>Drucker</a:t>
            </a:r>
            <a:r>
              <a:rPr lang="cs-CZ" dirty="0" smtClean="0"/>
              <a:t>: „….management je funkcí, je disciplínou, návodem, který je třeba zvládnout a manažeři jsou profesionálové, kteří tuto disciplínu realizují, vykonávají funkce a z nich vyplývající povinnosti.“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Řízení </a:t>
            </a:r>
            <a:r>
              <a:rPr lang="cs-CZ" dirty="0" smtClean="0"/>
              <a:t>(Management) – je již zaměřeno na otázky druhého řádu:</a:t>
            </a:r>
          </a:p>
          <a:p>
            <a:r>
              <a:rPr lang="cs-CZ" dirty="0" smtClean="0"/>
              <a:t> </a:t>
            </a:r>
            <a:r>
              <a:rPr lang="cs-CZ" b="1" cap="all" dirty="0" smtClean="0"/>
              <a:t>Jak </a:t>
            </a:r>
            <a:r>
              <a:rPr lang="cs-CZ" dirty="0" smtClean="0"/>
              <a:t>to udělat nejlépe? </a:t>
            </a:r>
          </a:p>
          <a:p>
            <a:r>
              <a:rPr lang="cs-CZ" dirty="0" smtClean="0"/>
              <a:t>Jak se tam co nejrychleji a </a:t>
            </a:r>
            <a:r>
              <a:rPr lang="cs-CZ" b="1" dirty="0" smtClean="0"/>
              <a:t>nejefektivněji</a:t>
            </a:r>
            <a:r>
              <a:rPr lang="cs-CZ" dirty="0" smtClean="0"/>
              <a:t> dostanu? </a:t>
            </a:r>
          </a:p>
          <a:p>
            <a:r>
              <a:rPr lang="cs-CZ" dirty="0" smtClean="0"/>
              <a:t>Jakým způsobem nejlépe organizovat a řídit práci všech lidí v organizaci, abychom k danému cíli dospěli s vynaložením co nejmenší námahy i prostředků? (tj. </a:t>
            </a:r>
            <a:r>
              <a:rPr lang="cs-CZ" b="1" dirty="0" smtClean="0"/>
              <a:t>taktika, </a:t>
            </a:r>
            <a:r>
              <a:rPr lang="cs-CZ" b="1" dirty="0" err="1" smtClean="0"/>
              <a:t>operativa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- shrnutí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Ucelený soubor ověřených přístupů, názorů, zkušeností, doporučení a metod, které vedoucí pracovníci (manažeři) užívají ke zvládnutí specifických činností (manažerských funkcí), jež jsou nezbytné k dosažení soustavy podnikatelských cílů organizace.</a:t>
            </a:r>
          </a:p>
          <a:p>
            <a:pPr lvl="0"/>
            <a:r>
              <a:rPr lang="cs-CZ" dirty="0" smtClean="0"/>
              <a:t>„Vykonavateli“ M jsou lidé tj. vedoucí pracovníci („manažeři“).</a:t>
            </a:r>
          </a:p>
          <a:p>
            <a:pPr lvl="0"/>
            <a:r>
              <a:rPr lang="cs-CZ" dirty="0" smtClean="0"/>
              <a:t>Lze aplikovat na různých organizačních úrovních.</a:t>
            </a:r>
          </a:p>
          <a:p>
            <a:pPr lvl="0"/>
            <a:r>
              <a:rPr lang="cs-CZ" dirty="0" smtClean="0"/>
              <a:t>Je obsahovou náplní značně obecnou disciplínou se širokým aplikačním záběrem.</a:t>
            </a:r>
          </a:p>
          <a:p>
            <a:pPr lvl="0"/>
            <a:r>
              <a:rPr lang="cs-CZ" dirty="0" smtClean="0"/>
              <a:t>Obecným posláním manažerské činnosti je dosažení prosperity uvažované organizace či procesu.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Východiska a obecné principy manažerské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Systematický rozvoj západního managementu v prvních desetiletích minulého století je spojován se 4 klasickými směry. </a:t>
            </a:r>
          </a:p>
          <a:p>
            <a:pPr>
              <a:buNone/>
            </a:pPr>
            <a:r>
              <a:rPr lang="cs-CZ" dirty="0" smtClean="0"/>
              <a:t>Obvykle se označují jako školy: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Vědeckého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Lidských vztahů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Správního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Byrokratického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Ad1. Škola vědeckého řízení (taylorismus)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F.W. </a:t>
            </a:r>
            <a:r>
              <a:rPr lang="cs-CZ" dirty="0" err="1" smtClean="0"/>
              <a:t>Taylor</a:t>
            </a:r>
            <a:r>
              <a:rPr lang="cs-CZ" dirty="0" smtClean="0"/>
              <a:t>, F.B. </a:t>
            </a:r>
            <a:r>
              <a:rPr lang="cs-CZ" dirty="0" err="1" smtClean="0"/>
              <a:t>Gilberth</a:t>
            </a:r>
            <a:r>
              <a:rPr lang="cs-CZ" dirty="0" smtClean="0"/>
              <a:t>, H. </a:t>
            </a:r>
            <a:r>
              <a:rPr lang="cs-CZ" dirty="0" err="1" smtClean="0"/>
              <a:t>Emerson</a:t>
            </a:r>
            <a:r>
              <a:rPr lang="cs-CZ" dirty="0" smtClean="0"/>
              <a:t>, S. E. </a:t>
            </a:r>
            <a:r>
              <a:rPr lang="cs-CZ" dirty="0" err="1" smtClean="0"/>
              <a:t>Thompson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Klady: zdůvodněné racionální postupy plánování, provádění a odměňování práce, umění dělat sladěně, rychle, kvalitně a hospodárně.</a:t>
            </a:r>
          </a:p>
          <a:p>
            <a:r>
              <a:rPr lang="cs-CZ" dirty="0" smtClean="0"/>
              <a:t>Zápory: Podcenění zvláštní úlohy člověka, kterého inženýrské přístupy degradovali na výrobní faktor souměřitelný s výrobkem nebo strojem.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Ad2. Škola lidských vztahů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Hlavní představitel v USA E. </a:t>
            </a:r>
            <a:r>
              <a:rPr lang="cs-CZ" dirty="0" err="1" smtClean="0"/>
              <a:t>Mayo</a:t>
            </a:r>
            <a:r>
              <a:rPr lang="cs-CZ" dirty="0" smtClean="0"/>
              <a:t>, M. P. </a:t>
            </a:r>
            <a:r>
              <a:rPr lang="cs-CZ" dirty="0" err="1" smtClean="0"/>
              <a:t>Folletová</a:t>
            </a:r>
            <a:r>
              <a:rPr lang="cs-CZ" dirty="0" smtClean="0"/>
              <a:t>, W.D. </a:t>
            </a:r>
            <a:r>
              <a:rPr lang="cs-CZ" dirty="0" err="1" smtClean="0"/>
              <a:t>Scott</a:t>
            </a:r>
            <a:r>
              <a:rPr lang="cs-CZ" dirty="0" smtClean="0"/>
              <a:t> a další.</a:t>
            </a:r>
          </a:p>
          <a:p>
            <a:pPr>
              <a:buNone/>
            </a:pPr>
            <a:r>
              <a:rPr lang="cs-CZ" dirty="0" smtClean="0"/>
              <a:t>Evropa – „otec“ průmyslové psychologie či psychotechniky – Němec H. </a:t>
            </a:r>
            <a:r>
              <a:rPr lang="cs-CZ" dirty="0" err="1" smtClean="0"/>
              <a:t>Munsterberg</a:t>
            </a:r>
            <a:r>
              <a:rPr lang="cs-CZ" dirty="0" smtClean="0"/>
              <a:t>  </a:t>
            </a:r>
          </a:p>
          <a:p>
            <a:r>
              <a:rPr lang="cs-CZ" dirty="0" smtClean="0"/>
              <a:t>Klady: Je východiskem pro moderní personalistiku až do závěru, že lidé jsou největším kapitálem dobrých organizací.</a:t>
            </a:r>
          </a:p>
          <a:p>
            <a:r>
              <a:rPr lang="cs-CZ" dirty="0" smtClean="0"/>
              <a:t>Zápory: Kritizována bývá zahloubanost do </a:t>
            </a:r>
            <a:r>
              <a:rPr lang="cs-CZ" dirty="0" err="1" smtClean="0"/>
              <a:t>psychologicko</a:t>
            </a:r>
            <a:r>
              <a:rPr lang="cs-CZ" dirty="0" smtClean="0"/>
              <a:t> - sociálních otázek, vede k nedoceňování věcnosti problematiky řízení.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Ad3: Škola správního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Francouz H. </a:t>
            </a:r>
            <a:r>
              <a:rPr lang="cs-CZ" dirty="0" err="1" smtClean="0"/>
              <a:t>Fayol</a:t>
            </a:r>
            <a:r>
              <a:rPr lang="cs-CZ" dirty="0" smtClean="0"/>
              <a:t> ( 14 </a:t>
            </a:r>
            <a:r>
              <a:rPr lang="cs-CZ" dirty="0" err="1" smtClean="0"/>
              <a:t>Fayolových</a:t>
            </a:r>
            <a:r>
              <a:rPr lang="cs-CZ" dirty="0" smtClean="0"/>
              <a:t> principů správní činnosti)</a:t>
            </a:r>
          </a:p>
          <a:p>
            <a:r>
              <a:rPr lang="cs-CZ" dirty="0" smtClean="0"/>
              <a:t>Klady: stále platný koncept manažerských funkcí, myšlenka řídit celek organizace sladěně a vyváženě – jako „orchestr“. </a:t>
            </a:r>
          </a:p>
          <a:p>
            <a:r>
              <a:rPr lang="cs-CZ" dirty="0" smtClean="0"/>
              <a:t>Zápory: nebezpečí snahy příliš systematizovat bohatost manažerských procesů do obecných konceptů.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4: Škola byrokratického řízení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Klíčovým představitelem Němec M. Weber .</a:t>
            </a:r>
          </a:p>
          <a:p>
            <a:r>
              <a:rPr lang="cs-CZ" dirty="0" smtClean="0"/>
              <a:t>Klady: 6 Weberových principů byrokratické organizace je klasickým východiskem pro dnešní pojetí organizačních řádů a norem.</a:t>
            </a:r>
          </a:p>
          <a:p>
            <a:r>
              <a:rPr lang="cs-CZ" dirty="0" smtClean="0"/>
              <a:t>Zápory: byrokratická strnulost skrytá v doporučovaných řádech.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b="1" dirty="0" err="1" smtClean="0"/>
              <a:t>postklasické</a:t>
            </a:r>
            <a:r>
              <a:rPr lang="cs-CZ" b="1" dirty="0" smtClean="0"/>
              <a:t>“ období</a:t>
            </a:r>
            <a:r>
              <a:rPr lang="pl-PL" baseline="0" dirty="0" smtClean="0">
                <a:latin typeface="Calibri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sahá až do současnosti</a:t>
            </a:r>
          </a:p>
          <a:p>
            <a:r>
              <a:rPr lang="cs-CZ" dirty="0" smtClean="0"/>
              <a:t>Klasifikace manažerských přístupů: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procesní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err="1" smtClean="0"/>
              <a:t>psychologicko</a:t>
            </a:r>
            <a:r>
              <a:rPr lang="cs-CZ" dirty="0" smtClean="0"/>
              <a:t> – sociální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systémové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kvantitativní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empirické přístupy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procesní přístupy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Ucelené a harmonické fungování zkoumané organizační jednotky.</a:t>
            </a:r>
          </a:p>
          <a:p>
            <a:pPr lvl="0"/>
            <a:r>
              <a:rPr lang="cs-CZ" dirty="0" smtClean="0"/>
              <a:t>Obecně platná doporučení pro zvládnutí hlavních manažerských funkcí.</a:t>
            </a:r>
          </a:p>
          <a:p>
            <a:pPr lvl="0"/>
            <a:r>
              <a:rPr lang="cs-CZ" dirty="0" smtClean="0"/>
              <a:t>Snaha sevřít obrovskou rozmanitost manažerských poznatků do obecných pravidel.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err="1" smtClean="0"/>
              <a:t>psychologicko</a:t>
            </a:r>
            <a:r>
              <a:rPr lang="cs-CZ" b="1" dirty="0" smtClean="0"/>
              <a:t> – sociální přístupy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Škola lidských zdrojů, pozornost je zaměřena na manažerské funkce výběru a rozmístění spolupracovníků a pak zejména na jejich vedení.</a:t>
            </a:r>
          </a:p>
          <a:p>
            <a:pPr lvl="0"/>
            <a:r>
              <a:rPr lang="cs-CZ" dirty="0" smtClean="0"/>
              <a:t>Stimulace, motivace, rozvoj iniciativy a aktivity.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/>
              </a:rPr>
              <a:t>P.F. </a:t>
            </a:r>
            <a:r>
              <a:rPr lang="cs-CZ" b="1" dirty="0" err="1" smtClean="0">
                <a:latin typeface="Times New Roman"/>
              </a:rPr>
              <a:t>Drucker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Peter Ferdinand </a:t>
            </a:r>
            <a:r>
              <a:rPr lang="cs-CZ" b="1" dirty="0" err="1" smtClean="0"/>
              <a:t>Drucker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19. 11. 1909  - 11. 11. 2005 </a:t>
            </a:r>
          </a:p>
          <a:p>
            <a:r>
              <a:rPr lang="cs-CZ" dirty="0" smtClean="0"/>
              <a:t>Zakladatel moderního managementu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systémové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Nezbytnost komplexního chápání dílčích manažerských procesů. </a:t>
            </a:r>
          </a:p>
          <a:p>
            <a:pPr lvl="0"/>
            <a:r>
              <a:rPr lang="cs-CZ" dirty="0" smtClean="0"/>
              <a:t>Integrace, harmonie („</a:t>
            </a:r>
            <a:r>
              <a:rPr lang="cs-CZ" dirty="0" err="1" smtClean="0"/>
              <a:t>Foylův</a:t>
            </a:r>
            <a:r>
              <a:rPr lang="cs-CZ" dirty="0" smtClean="0"/>
              <a:t> orchestr“).</a:t>
            </a:r>
          </a:p>
          <a:p>
            <a:r>
              <a:rPr lang="cs-CZ" dirty="0" smtClean="0"/>
              <a:t>Významným představitelem Ch. </a:t>
            </a:r>
            <a:r>
              <a:rPr lang="cs-CZ" dirty="0" err="1" smtClean="0"/>
              <a:t>Barnard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kvantitativní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Uplatňování matematických modelů, formalizovaných metod. </a:t>
            </a:r>
          </a:p>
          <a:p>
            <a:pPr lvl="0"/>
            <a:r>
              <a:rPr lang="cs-CZ" dirty="0" smtClean="0"/>
              <a:t>Mají blízko k </a:t>
            </a:r>
            <a:r>
              <a:rPr lang="cs-CZ" dirty="0" err="1" smtClean="0"/>
              <a:t>Taylorovu</a:t>
            </a:r>
            <a:r>
              <a:rPr lang="cs-CZ" dirty="0" smtClean="0"/>
              <a:t> vědeckému řízení. </a:t>
            </a:r>
          </a:p>
          <a:p>
            <a:pPr lvl="0"/>
            <a:r>
              <a:rPr lang="cs-CZ" dirty="0" smtClean="0"/>
              <a:t>Síťové grafy pro řešení časové </a:t>
            </a:r>
            <a:r>
              <a:rPr lang="cs-CZ" dirty="0" err="1" smtClean="0"/>
              <a:t>slednosti</a:t>
            </a:r>
            <a:r>
              <a:rPr lang="cs-CZ" dirty="0" smtClean="0"/>
              <a:t>, teorie zásob, teorie obnovy a údržby apod.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 smtClean="0"/>
              <a:t>empirické přístupy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Rozbor a zobecnění kladných i záporných poznatků z manažerské praxe. </a:t>
            </a:r>
          </a:p>
          <a:p>
            <a:pPr lvl="0"/>
            <a:r>
              <a:rPr lang="cs-CZ" dirty="0" smtClean="0"/>
              <a:t>Konfrontace poznatků s teorií. </a:t>
            </a:r>
          </a:p>
          <a:p>
            <a:pPr lvl="0"/>
            <a:r>
              <a:rPr lang="cs-CZ" dirty="0" smtClean="0"/>
              <a:t>Rychle reagují na potřeby doby!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FUNKCE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Typické činnosti, které manažer (vedoucí pracovník) vykonává ve své práci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Jsou </a:t>
            </a:r>
            <a:r>
              <a:rPr lang="cs-CZ" b="1" dirty="0" smtClean="0"/>
              <a:t>základní orientací</a:t>
            </a:r>
            <a:r>
              <a:rPr lang="cs-CZ" dirty="0" smtClean="0"/>
              <a:t> </a:t>
            </a:r>
            <a:r>
              <a:rPr lang="cs-CZ" b="1" dirty="0" smtClean="0"/>
              <a:t>pro studium managementu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Koontz</a:t>
            </a:r>
            <a:r>
              <a:rPr lang="cs-CZ" dirty="0" smtClean="0"/>
              <a:t> a </a:t>
            </a:r>
            <a:r>
              <a:rPr lang="cs-CZ" dirty="0" err="1" smtClean="0"/>
              <a:t>Heinz</a:t>
            </a:r>
            <a:r>
              <a:rPr lang="cs-CZ" dirty="0" smtClean="0"/>
              <a:t> </a:t>
            </a:r>
            <a:r>
              <a:rPr lang="cs-CZ" dirty="0" err="1" smtClean="0"/>
              <a:t>Weihrich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b="1" dirty="0" smtClean="0"/>
              <a:t>plánování – </a:t>
            </a:r>
            <a:r>
              <a:rPr lang="cs-CZ" b="1" dirty="0" err="1" smtClean="0"/>
              <a:t>planning</a:t>
            </a:r>
            <a:endParaRPr lang="cs-CZ" dirty="0" smtClean="0"/>
          </a:p>
          <a:p>
            <a:pPr lvl="0"/>
            <a:r>
              <a:rPr lang="cs-CZ" b="1" dirty="0" smtClean="0"/>
              <a:t>organizování – </a:t>
            </a:r>
            <a:r>
              <a:rPr lang="cs-CZ" b="1" dirty="0" err="1" smtClean="0"/>
              <a:t>organizing</a:t>
            </a:r>
            <a:endParaRPr lang="cs-CZ" dirty="0" smtClean="0"/>
          </a:p>
          <a:p>
            <a:pPr lvl="0"/>
            <a:r>
              <a:rPr lang="cs-CZ" b="1" dirty="0" smtClean="0"/>
              <a:t>personální zajištění – </a:t>
            </a:r>
            <a:r>
              <a:rPr lang="cs-CZ" b="1" dirty="0" err="1" smtClean="0"/>
              <a:t>staffing</a:t>
            </a:r>
            <a:endParaRPr lang="cs-CZ" dirty="0" smtClean="0"/>
          </a:p>
          <a:p>
            <a:pPr lvl="0"/>
            <a:r>
              <a:rPr lang="cs-CZ" b="1" dirty="0" smtClean="0"/>
              <a:t>vedení lidí – </a:t>
            </a:r>
            <a:r>
              <a:rPr lang="cs-CZ" b="1" dirty="0" err="1" smtClean="0"/>
              <a:t>leading</a:t>
            </a:r>
            <a:endParaRPr lang="cs-CZ" dirty="0" smtClean="0"/>
          </a:p>
          <a:p>
            <a:pPr lvl="0"/>
            <a:r>
              <a:rPr lang="cs-CZ" b="1" dirty="0" smtClean="0"/>
              <a:t>kontrola – </a:t>
            </a:r>
            <a:r>
              <a:rPr lang="cs-CZ" b="1" dirty="0" err="1" smtClean="0"/>
              <a:t>controlling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firmy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obecného hlediska je </a:t>
            </a:r>
            <a:r>
              <a:rPr lang="cs-CZ" b="1" dirty="0" smtClean="0"/>
              <a:t>firma</a:t>
            </a:r>
            <a:r>
              <a:rPr lang="cs-CZ" dirty="0" smtClean="0"/>
              <a:t> </a:t>
            </a:r>
            <a:r>
              <a:rPr lang="cs-CZ" dirty="0" smtClean="0"/>
              <a:t>(organizace) „plánovitě </a:t>
            </a:r>
            <a:r>
              <a:rPr lang="cs-CZ" dirty="0" smtClean="0"/>
              <a:t>organizovaná hospodářská jednotka, v níž se zhotovují a prodávají věcné statky a služby“. </a:t>
            </a:r>
          </a:p>
          <a:p>
            <a:r>
              <a:rPr lang="cs-CZ" dirty="0" smtClean="0"/>
              <a:t>Předmětem jejího hospodářství jsou potom všechna rozhodnutí o využití disponibilních výrobních faktorů, jejichž prostřednictvím se má dosáhnout určitých cílů, (ve většině případů zejména </a:t>
            </a:r>
            <a:r>
              <a:rPr lang="cs-CZ" b="1" dirty="0" smtClean="0"/>
              <a:t>maximálního zisku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Podnik</a:t>
            </a:r>
            <a:r>
              <a:rPr lang="cs-CZ" dirty="0" smtClean="0"/>
              <a:t> vystupuje </a:t>
            </a:r>
            <a:r>
              <a:rPr lang="cs-CZ" dirty="0" smtClean="0"/>
              <a:t>jako </a:t>
            </a:r>
            <a:r>
              <a:rPr lang="cs-CZ" b="1" dirty="0" smtClean="0"/>
              <a:t>organizačně ucelená jednotka</a:t>
            </a:r>
            <a:r>
              <a:rPr lang="cs-CZ" dirty="0" smtClean="0"/>
              <a:t>. Jeho vnitřní články (útvary, divize, pracovní skupiny…) mají pouze podmíněnou samostatnost, danou rozsahem delegování pravomoci a odpovědnosti z podnikového vedení. Jednotlivé podniky se od sebe vzájemně liší ať už velikostí (od několika desítek zaměstnanců až po několik tisíc), tak svým zaměřením (výroba, správa, služby atd.).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Podniky mají několik charakteristických vlastností. Můžeme je popsat, dle potřeby, z několika hledisek:</a:t>
            </a:r>
          </a:p>
          <a:p>
            <a:r>
              <a:rPr lang="cs-CZ" b="1" dirty="0" smtClean="0"/>
              <a:t>1. výrobně-technického</a:t>
            </a:r>
            <a:r>
              <a:rPr lang="cs-CZ" dirty="0" smtClean="0"/>
              <a:t> - technická samostatnost; podnik je technologicky relativně uzavřený celek. Z tohoto hlediska jde o systém </a:t>
            </a:r>
            <a:r>
              <a:rPr lang="cs-CZ" b="1" dirty="0" smtClean="0"/>
              <a:t>spojení lidí a výrobních prostředků v procesu</a:t>
            </a:r>
            <a:r>
              <a:rPr lang="cs-CZ" dirty="0" smtClean="0"/>
              <a:t>. Podnik ke své práci potřebuje pracovníky a výrobní zařízení, dále energii, pohonné hmoty, suroviny, hotové výrobky jiných firem nezbytné k realizaci svých cílů.</a:t>
            </a:r>
          </a:p>
          <a:p>
            <a:r>
              <a:rPr lang="cs-CZ" b="1" dirty="0" smtClean="0"/>
              <a:t>2. sociologického</a:t>
            </a:r>
            <a:r>
              <a:rPr lang="cs-CZ" i="1" dirty="0" smtClean="0"/>
              <a:t> </a:t>
            </a:r>
            <a:r>
              <a:rPr lang="cs-CZ" dirty="0" smtClean="0"/>
              <a:t>-  kolektiv lidí, soubor vzájemných mezilidských vztahů, prostředí, v němž se rozvíjí sociální vztahy všech jeho členů (zaměstnanců i zaměstnavatelů). Vytváří se zde pocit </a:t>
            </a:r>
            <a:r>
              <a:rPr lang="cs-CZ" b="1" dirty="0" smtClean="0"/>
              <a:t>sounáležitosti</a:t>
            </a:r>
            <a:r>
              <a:rPr lang="cs-CZ" dirty="0" smtClean="0"/>
              <a:t> s podnikem, </a:t>
            </a:r>
            <a:r>
              <a:rPr lang="cs-CZ" b="1" dirty="0" smtClean="0"/>
              <a:t>zainteresovanosti</a:t>
            </a:r>
            <a:r>
              <a:rPr lang="cs-CZ" dirty="0" smtClean="0"/>
              <a:t> na jeho činnosti, pocit </a:t>
            </a:r>
            <a:r>
              <a:rPr lang="cs-CZ" b="1" dirty="0" smtClean="0"/>
              <a:t>hrdosti</a:t>
            </a:r>
            <a:r>
              <a:rPr lang="cs-CZ" dirty="0" smtClean="0"/>
              <a:t> na vykonanou práci, ale i </a:t>
            </a:r>
            <a:r>
              <a:rPr lang="cs-CZ" b="1" dirty="0" smtClean="0"/>
              <a:t>odpovědnost</a:t>
            </a:r>
            <a:r>
              <a:rPr lang="cs-CZ" dirty="0" smtClean="0"/>
              <a:t> za správné fungování celého podniku. </a:t>
            </a:r>
          </a:p>
          <a:p>
            <a:r>
              <a:rPr lang="cs-CZ" b="1" dirty="0" smtClean="0"/>
              <a:t>3. organizačního </a:t>
            </a:r>
            <a:r>
              <a:rPr lang="cs-CZ" dirty="0" smtClean="0"/>
              <a:t>- každý podnik má svoji specifickou organizační strukturu. </a:t>
            </a:r>
          </a:p>
          <a:p>
            <a:r>
              <a:rPr lang="cs-CZ" b="1" dirty="0" smtClean="0"/>
              <a:t>4. právního </a:t>
            </a:r>
            <a:r>
              <a:rPr lang="cs-CZ" dirty="0" smtClean="0"/>
              <a:t>- podnik se nachází v právním prostředí, řídí se psanými i nepsanými zákony země, v níž působí. Je právnickou (případně, zřídka i fyzickou) osobou, která disponuje </a:t>
            </a:r>
            <a:r>
              <a:rPr lang="cs-CZ" b="1" dirty="0" smtClean="0"/>
              <a:t>právní subjektivitou</a:t>
            </a:r>
            <a:r>
              <a:rPr lang="cs-CZ" dirty="0" smtClean="0"/>
              <a:t>, z čehož pro něj plyne celá řada práv, ale i povinností.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ekonomického </a:t>
            </a:r>
            <a:r>
              <a:rPr lang="cs-CZ" dirty="0" smtClean="0"/>
              <a:t>– princip </a:t>
            </a:r>
            <a:r>
              <a:rPr lang="cs-CZ" dirty="0" smtClean="0"/>
              <a:t>samofinancování- financování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okolí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Každá firma (organizace) působí </a:t>
            </a:r>
            <a:r>
              <a:rPr lang="cs-CZ" dirty="0" smtClean="0"/>
              <a:t>v nějakém prostředí, které na </a:t>
            </a:r>
            <a:r>
              <a:rPr lang="cs-CZ" dirty="0" smtClean="0"/>
              <a:t>ni </a:t>
            </a:r>
            <a:r>
              <a:rPr lang="cs-CZ" dirty="0" smtClean="0"/>
              <a:t>více či méně působí. Do </a:t>
            </a:r>
            <a:r>
              <a:rPr lang="cs-CZ" dirty="0" smtClean="0"/>
              <a:t>okolí firmy můžeme </a:t>
            </a:r>
            <a:r>
              <a:rPr lang="cs-CZ" dirty="0" smtClean="0"/>
              <a:t>zařadit </a:t>
            </a:r>
            <a:r>
              <a:rPr lang="cs-CZ" dirty="0" smtClean="0"/>
              <a:t>její </a:t>
            </a:r>
            <a:r>
              <a:rPr lang="cs-CZ" dirty="0" smtClean="0"/>
              <a:t>zákazníky, dodavatele, konkurenci, ale i státní a finanční orgány, domácnosti, trh práce, surovin a materiálů, služeb, financí atd. </a:t>
            </a:r>
          </a:p>
          <a:p>
            <a:r>
              <a:rPr lang="cs-CZ" dirty="0" smtClean="0"/>
              <a:t>Z hlediska působení </a:t>
            </a:r>
            <a:r>
              <a:rPr lang="cs-CZ" dirty="0" smtClean="0"/>
              <a:t>na firmu (organizaci) </a:t>
            </a:r>
            <a:r>
              <a:rPr lang="cs-CZ" dirty="0" smtClean="0"/>
              <a:t>můžeme vlivy dělit na přímé a nepřímé.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Nepřímé vlivy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politické</a:t>
            </a:r>
            <a:r>
              <a:rPr lang="cs-CZ" dirty="0" smtClean="0"/>
              <a:t> - vyplývají z hospodářské politiky státu. </a:t>
            </a:r>
          </a:p>
          <a:p>
            <a:r>
              <a:rPr lang="cs-CZ" b="1" dirty="0" smtClean="0"/>
              <a:t>ekonomické</a:t>
            </a:r>
            <a:r>
              <a:rPr lang="cs-CZ" dirty="0" smtClean="0"/>
              <a:t> - úrokové míry, úroveň inflace, trendy vývoje na světových i domácích trzích, kupní sílu atd. </a:t>
            </a:r>
          </a:p>
          <a:p>
            <a:r>
              <a:rPr lang="cs-CZ" b="1" dirty="0" smtClean="0"/>
              <a:t>sociální</a:t>
            </a:r>
            <a:r>
              <a:rPr lang="cs-CZ" dirty="0" smtClean="0"/>
              <a:t> –vývoj lidských hodnot, potřeb, postojů, životního stylu, módních trendů - vycházejí především z historického, kulturního a demografického vývoje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přímé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konkurence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zákazníci </a:t>
            </a:r>
            <a:r>
              <a:rPr lang="cs-CZ" dirty="0" smtClean="0"/>
              <a:t>- určují, jakým směrem se bude </a:t>
            </a:r>
            <a:r>
              <a:rPr lang="cs-CZ" dirty="0" smtClean="0"/>
              <a:t>organizace </a:t>
            </a:r>
            <a:r>
              <a:rPr lang="cs-CZ" dirty="0" smtClean="0"/>
              <a:t>ubírat</a:t>
            </a:r>
          </a:p>
          <a:p>
            <a:r>
              <a:rPr lang="cs-CZ" b="1" dirty="0" smtClean="0"/>
              <a:t>dodavatelé </a:t>
            </a:r>
            <a:r>
              <a:rPr lang="cs-CZ" dirty="0" smtClean="0"/>
              <a:t>- vliv na náklady </a:t>
            </a:r>
            <a:r>
              <a:rPr lang="cs-CZ" dirty="0" smtClean="0"/>
              <a:t>organizace</a:t>
            </a:r>
            <a:endParaRPr lang="cs-CZ" dirty="0" smtClean="0"/>
          </a:p>
          <a:p>
            <a:r>
              <a:rPr lang="cs-CZ" b="1" dirty="0" smtClean="0"/>
              <a:t>věřitelé </a:t>
            </a:r>
            <a:r>
              <a:rPr lang="cs-CZ" dirty="0" smtClean="0"/>
              <a:t>– málokterá organizace </a:t>
            </a:r>
            <a:r>
              <a:rPr lang="cs-CZ" dirty="0" smtClean="0"/>
              <a:t>má dostatek financí na velké investiční celky, věřitelem může být banka, </a:t>
            </a:r>
            <a:r>
              <a:rPr lang="cs-CZ" dirty="0" smtClean="0"/>
              <a:t>jiná organizace, </a:t>
            </a:r>
            <a:r>
              <a:rPr lang="cs-CZ" dirty="0" smtClean="0"/>
              <a:t>obchodní partner</a:t>
            </a:r>
          </a:p>
          <a:p>
            <a:r>
              <a:rPr lang="cs-CZ" b="1" dirty="0" smtClean="0"/>
              <a:t>trh práce </a:t>
            </a:r>
            <a:r>
              <a:rPr lang="cs-CZ" dirty="0" smtClean="0"/>
              <a:t>- možnost získat pracovníky s potřebnou kvalifikací.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Různá pojetí definice managementu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Vedení lidí</a:t>
            </a:r>
          </a:p>
          <a:p>
            <a:pPr lvl="0"/>
            <a:r>
              <a:rPr lang="cs-CZ" dirty="0" smtClean="0"/>
              <a:t>Specifické funkce vykonávané vedoucími pracovníky</a:t>
            </a:r>
          </a:p>
          <a:p>
            <a:pPr lvl="0"/>
            <a:r>
              <a:rPr lang="cs-CZ" dirty="0" smtClean="0"/>
              <a:t>Předmět studia a jeho účel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Kritické</a:t>
            </a:r>
            <a:r>
              <a:rPr lang="cs-CZ" b="1" dirty="0" smtClean="0">
                <a:latin typeface="Calibri"/>
              </a:rPr>
              <a:t> faktory úspěchu</a:t>
            </a: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pojetí tzv. </a:t>
            </a:r>
            <a:r>
              <a:rPr lang="cs-CZ" b="1" dirty="0" smtClean="0"/>
              <a:t>Kritických faktorů úspěchu</a:t>
            </a:r>
            <a:r>
              <a:rPr lang="cs-CZ" dirty="0" smtClean="0"/>
              <a:t> (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Fartors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snaží se </a:t>
            </a:r>
            <a:r>
              <a:rPr lang="cs-CZ" b="1" dirty="0" smtClean="0"/>
              <a:t>koncentrovat pozornost vedoucích </a:t>
            </a:r>
            <a:r>
              <a:rPr lang="cs-CZ" dirty="0" smtClean="0"/>
              <a:t>pracovníků na </a:t>
            </a:r>
            <a:r>
              <a:rPr lang="cs-CZ" b="1" dirty="0" smtClean="0"/>
              <a:t>ty </a:t>
            </a:r>
            <a:r>
              <a:rPr lang="cs-CZ" b="1" dirty="0" smtClean="0"/>
              <a:t>stránky </a:t>
            </a:r>
            <a:r>
              <a:rPr lang="cs-CZ" dirty="0" smtClean="0"/>
              <a:t>jejich </a:t>
            </a:r>
            <a:r>
              <a:rPr lang="cs-CZ" b="1" dirty="0" smtClean="0"/>
              <a:t>práce</a:t>
            </a:r>
            <a:r>
              <a:rPr lang="cs-CZ" dirty="0" smtClean="0"/>
              <a:t>, které mají pro ně zásadní </a:t>
            </a:r>
            <a:r>
              <a:rPr lang="cs-CZ" b="1" dirty="0" smtClean="0"/>
              <a:t>význam</a:t>
            </a:r>
            <a:r>
              <a:rPr lang="cs-CZ" dirty="0" smtClean="0"/>
              <a:t>. Jejich dílčí kvalitou a harmonickou integrací v celek je výrazně podmíněna globální úspěšnost fungování firmy.</a:t>
            </a:r>
          </a:p>
          <a:p>
            <a:pPr lvl="0"/>
            <a:r>
              <a:rPr lang="cs-CZ" dirty="0" smtClean="0"/>
              <a:t>Příkladem je </a:t>
            </a:r>
            <a:r>
              <a:rPr lang="cs-CZ" b="1" dirty="0" smtClean="0"/>
              <a:t>Koncepce 7S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Koncepce 7S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Ucelený přístup založený na </a:t>
            </a:r>
            <a:r>
              <a:rPr lang="cs-CZ" b="1" dirty="0" smtClean="0"/>
              <a:t>stanovení</a:t>
            </a:r>
            <a:r>
              <a:rPr lang="cs-CZ" dirty="0" smtClean="0"/>
              <a:t> a </a:t>
            </a:r>
            <a:r>
              <a:rPr lang="cs-CZ" b="1" dirty="0" smtClean="0"/>
              <a:t>vzájemné podmíněnosti</a:t>
            </a:r>
            <a:r>
              <a:rPr lang="cs-CZ" dirty="0" smtClean="0"/>
              <a:t> sedmi faktorů v manažerské činnosti. </a:t>
            </a:r>
          </a:p>
          <a:p>
            <a:pPr>
              <a:buNone/>
            </a:pPr>
            <a:r>
              <a:rPr lang="cs-CZ" dirty="0" smtClean="0"/>
              <a:t>Jsou to</a:t>
            </a:r>
          </a:p>
          <a:p>
            <a:pPr lvl="0"/>
            <a:r>
              <a:rPr lang="cs-CZ" b="1" dirty="0" err="1" smtClean="0"/>
              <a:t>Strategy</a:t>
            </a:r>
            <a:r>
              <a:rPr lang="cs-CZ" dirty="0" smtClean="0"/>
              <a:t> (strategie)</a:t>
            </a:r>
          </a:p>
          <a:p>
            <a:pPr lvl="0"/>
            <a:r>
              <a:rPr lang="cs-CZ" b="1" dirty="0" err="1" smtClean="0"/>
              <a:t>Structure</a:t>
            </a:r>
            <a:r>
              <a:rPr lang="cs-CZ" dirty="0" smtClean="0"/>
              <a:t> (struktura)</a:t>
            </a:r>
          </a:p>
          <a:p>
            <a:pPr lvl="0"/>
            <a:r>
              <a:rPr lang="cs-CZ" b="1" dirty="0" err="1" smtClean="0"/>
              <a:t>Staffs</a:t>
            </a:r>
            <a:r>
              <a:rPr lang="cs-CZ" dirty="0" smtClean="0"/>
              <a:t> (spolupracovníci)</a:t>
            </a:r>
          </a:p>
          <a:p>
            <a:pPr lvl="0"/>
            <a:r>
              <a:rPr lang="cs-CZ" b="1" dirty="0" err="1" smtClean="0"/>
              <a:t>Systems</a:t>
            </a:r>
            <a:r>
              <a:rPr lang="cs-CZ" dirty="0" smtClean="0"/>
              <a:t> (systémy řízení)</a:t>
            </a:r>
          </a:p>
          <a:p>
            <a:pPr lvl="0"/>
            <a:r>
              <a:rPr lang="cs-CZ" b="1" dirty="0" err="1" smtClean="0"/>
              <a:t>Shared</a:t>
            </a:r>
            <a:r>
              <a:rPr lang="cs-CZ" b="1" dirty="0" smtClean="0"/>
              <a:t> </a:t>
            </a:r>
            <a:r>
              <a:rPr lang="cs-CZ" b="1" dirty="0" err="1" smtClean="0"/>
              <a:t>values</a:t>
            </a:r>
            <a:r>
              <a:rPr lang="cs-CZ" dirty="0" smtClean="0"/>
              <a:t> (sdílené hodnoty)</a:t>
            </a:r>
          </a:p>
          <a:p>
            <a:pPr lvl="0"/>
            <a:r>
              <a:rPr lang="cs-CZ" b="1" dirty="0" smtClean="0"/>
              <a:t>Style</a:t>
            </a:r>
            <a:r>
              <a:rPr lang="cs-CZ" dirty="0" smtClean="0"/>
              <a:t> (styl manažerské práce</a:t>
            </a:r>
            <a:r>
              <a:rPr lang="cs-CZ" b="1" dirty="0" smtClean="0"/>
              <a:t>)</a:t>
            </a:r>
            <a:endParaRPr lang="cs-CZ" dirty="0" smtClean="0"/>
          </a:p>
          <a:p>
            <a:pPr lvl="0"/>
            <a:r>
              <a:rPr lang="cs-CZ" b="1" dirty="0" err="1" smtClean="0"/>
              <a:t>Skills</a:t>
            </a:r>
            <a:r>
              <a:rPr lang="cs-CZ" dirty="0" smtClean="0"/>
              <a:t> (schopnosti)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b="1" dirty="0" smtClean="0"/>
              <a:t>programové stanovisko</a:t>
            </a:r>
            <a:r>
              <a:rPr lang="cs-CZ" dirty="0" smtClean="0"/>
              <a:t> vrcholového managementu k podnikatelskému zaměření firmy – např. formou dokumentu</a:t>
            </a:r>
          </a:p>
          <a:p>
            <a:pPr lvl="0"/>
            <a:r>
              <a:rPr lang="cs-CZ" dirty="0" smtClean="0"/>
              <a:t>znát z věcných hledisek svou oblast podnikání (</a:t>
            </a:r>
            <a:r>
              <a:rPr lang="cs-CZ" b="1" dirty="0" smtClean="0"/>
              <a:t>to </a:t>
            </a:r>
            <a:r>
              <a:rPr lang="cs-CZ" b="1" dirty="0" err="1" smtClean="0"/>
              <a:t>know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business </a:t>
            </a:r>
            <a:r>
              <a:rPr lang="cs-CZ" b="1" dirty="0" err="1" smtClean="0"/>
              <a:t>you</a:t>
            </a:r>
            <a:r>
              <a:rPr lang="cs-CZ" b="1" dirty="0" smtClean="0"/>
              <a:t> are in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volba </a:t>
            </a:r>
            <a:r>
              <a:rPr lang="cs-CZ" b="1" dirty="0" smtClean="0"/>
              <a:t>postupu</a:t>
            </a:r>
            <a:r>
              <a:rPr lang="cs-CZ" dirty="0" smtClean="0"/>
              <a:t> dosažení cílů</a:t>
            </a:r>
          </a:p>
          <a:p>
            <a:pPr lvl="0"/>
            <a:r>
              <a:rPr lang="cs-CZ" dirty="0" smtClean="0"/>
              <a:t>zabezpečení </a:t>
            </a:r>
            <a:r>
              <a:rPr lang="cs-CZ" b="1" dirty="0" smtClean="0"/>
              <a:t>pružného</a:t>
            </a:r>
            <a:r>
              <a:rPr lang="cs-CZ" dirty="0" smtClean="0"/>
              <a:t> někdy i </a:t>
            </a:r>
            <a:r>
              <a:rPr lang="cs-CZ" b="1" dirty="0" smtClean="0"/>
              <a:t>průběžného </a:t>
            </a:r>
            <a:r>
              <a:rPr lang="cs-CZ" dirty="0" smtClean="0"/>
              <a:t>způsobu </a:t>
            </a:r>
            <a:r>
              <a:rPr lang="cs-CZ" b="1" dirty="0" smtClean="0"/>
              <a:t>adaptace</a:t>
            </a:r>
            <a:r>
              <a:rPr lang="cs-CZ" dirty="0" smtClean="0"/>
              <a:t> cílů na </a:t>
            </a:r>
            <a:r>
              <a:rPr lang="cs-CZ" b="1" dirty="0" smtClean="0"/>
              <a:t>změny</a:t>
            </a:r>
            <a:r>
              <a:rPr lang="cs-CZ" dirty="0" smtClean="0"/>
              <a:t> a příležitosti podnikatelské činnosti </a:t>
            </a:r>
          </a:p>
          <a:p>
            <a:pPr lvl="0"/>
            <a:r>
              <a:rPr lang="cs-CZ" dirty="0" smtClean="0"/>
              <a:t>hybnou silou jsou </a:t>
            </a:r>
            <a:r>
              <a:rPr lang="cs-CZ" b="1" dirty="0" smtClean="0"/>
              <a:t>inovace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vymezení a obsahová náplň vazeb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vazby vertikální a horizontální a další 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Spolupracovníci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lidé, kteří se </a:t>
            </a:r>
            <a:r>
              <a:rPr lang="cs-CZ" b="1" dirty="0" smtClean="0"/>
              <a:t>rozhodovací</a:t>
            </a:r>
            <a:r>
              <a:rPr lang="cs-CZ" dirty="0" smtClean="0"/>
              <a:t> či </a:t>
            </a:r>
            <a:r>
              <a:rPr lang="cs-CZ" b="1" dirty="0" smtClean="0"/>
              <a:t>výkonnou</a:t>
            </a:r>
            <a:r>
              <a:rPr lang="cs-CZ" dirty="0" smtClean="0"/>
              <a:t> činností podílejí na realizaci manažerských funkcí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cs-CZ" dirty="0" smtClean="0"/>
              <a:t>vytvářejí dílčí kolektivy s jejich mezilidskými vztahy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Systémy řízení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</a:t>
            </a:r>
            <a:endParaRPr lang="cs-CZ" dirty="0" smtClean="0"/>
          </a:p>
          <a:p>
            <a:pPr lvl="0"/>
            <a:r>
              <a:rPr lang="cs-CZ" dirty="0" smtClean="0"/>
              <a:t>postupy, metody, techniky a technologie manažerské práce </a:t>
            </a:r>
          </a:p>
          <a:p>
            <a:pPr lvl="0"/>
            <a:r>
              <a:rPr lang="cs-CZ" b="1" dirty="0" smtClean="0"/>
              <a:t>u</a:t>
            </a:r>
            <a:r>
              <a:rPr lang="cs-CZ" b="1" dirty="0" smtClean="0"/>
              <a:t>snadňují zhodnocení </a:t>
            </a:r>
            <a:r>
              <a:rPr lang="cs-CZ" dirty="0" smtClean="0"/>
              <a:t>znalostí, zkušeností, dovedností a užitečných návyků lidí pro plnění jejich poslání v činnosti firmy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b="1" dirty="0" smtClean="0"/>
              <a:t>Sdílené hodnoty</a:t>
            </a:r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dirty="0" smtClean="0"/>
              <a:t>dávají základní orientaci pro sociální, hospodářské, kulturní poslání společnosti, spoluvytváří </a:t>
            </a:r>
            <a:r>
              <a:rPr lang="cs-CZ" b="1" dirty="0" smtClean="0"/>
              <a:t>motivační prostředí</a:t>
            </a:r>
          </a:p>
          <a:p>
            <a:pPr>
              <a:buNone/>
            </a:pPr>
            <a:r>
              <a:rPr lang="cs-CZ" b="1" dirty="0" smtClean="0"/>
              <a:t>		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Styl manažerské práce</a:t>
            </a:r>
            <a:r>
              <a:rPr lang="cs-CZ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	</a:t>
            </a:r>
            <a:endParaRPr lang="cs-CZ" dirty="0" smtClean="0"/>
          </a:p>
          <a:p>
            <a:pPr lvl="0"/>
            <a:r>
              <a:rPr lang="cs-CZ" b="1" dirty="0" smtClean="0"/>
              <a:t>způsob jednání </a:t>
            </a:r>
            <a:r>
              <a:rPr lang="cs-CZ" dirty="0" smtClean="0"/>
              <a:t>vedoucích pracovníků při uplatňování manažerských funkcí vůči jiným vedeným kolektivům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Schopnosti</a:t>
            </a:r>
            <a:r>
              <a:rPr lang="cs-CZ" dirty="0" smtClean="0">
                <a:latin typeface="Calibri"/>
              </a:rPr>
              <a:t> </a:t>
            </a: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			</a:t>
            </a:r>
            <a:endParaRPr lang="cs-CZ" dirty="0" smtClean="0"/>
          </a:p>
          <a:p>
            <a:pPr lvl="0"/>
            <a:r>
              <a:rPr lang="cs-CZ" dirty="0" smtClean="0"/>
              <a:t>zkratka pro soubor znalostí, dovedností a návyků, které představují myšlenkové bohatství podnikových kolektivů, a tím profesionální a kvalifikační zázemí pro úspěšnou práci.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Americké společnosti pro management</a:t>
            </a:r>
            <a:r>
              <a:rPr lang="cs-CZ" b="1" dirty="0" smtClean="0"/>
              <a:t>: 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„M znamená vykonávání úkolů prostřednictvím práce jiných, dnes bývá interpretováno jako M je umění dosahovat cíle organizace rukama a hlavami druhých.“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druhá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K.H. </a:t>
            </a:r>
            <a:r>
              <a:rPr lang="cs-CZ" dirty="0" err="1" smtClean="0"/>
              <a:t>Chunga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b="1" dirty="0" smtClean="0"/>
              <a:t>„M je proces plánování</a:t>
            </a:r>
            <a:r>
              <a:rPr lang="cs-CZ" dirty="0" smtClean="0"/>
              <a:t>… „</a:t>
            </a:r>
          </a:p>
          <a:p>
            <a:pPr>
              <a:buNone/>
            </a:pPr>
            <a:r>
              <a:rPr lang="cs-CZ" dirty="0" smtClean="0"/>
              <a:t>a K. </a:t>
            </a:r>
            <a:r>
              <a:rPr lang="cs-CZ" dirty="0" err="1" smtClean="0"/>
              <a:t>Mullera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jsou typické činnosti, které manažer vykonává, jako je rozhodování, organizování, plánování, kontrolování, vedené lidí, koordinace, motivování atd..“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třetí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např. S.P. </a:t>
            </a:r>
            <a:r>
              <a:rPr lang="cs-CZ" dirty="0" err="1" smtClean="0"/>
              <a:t>Robins</a:t>
            </a:r>
            <a:r>
              <a:rPr lang="cs-CZ" dirty="0" smtClean="0"/>
              <a:t> ,A. </a:t>
            </a:r>
            <a:r>
              <a:rPr lang="cs-CZ" dirty="0" err="1" smtClean="0"/>
              <a:t>Pearce</a:t>
            </a:r>
            <a:r>
              <a:rPr lang="cs-CZ" dirty="0" smtClean="0"/>
              <a:t> a R.B. Robinson: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je proces optimalizace využití lidských, materiálních a finančních zdrojů k dosažení organizačních cílů.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V českých podmínkách</a:t>
            </a:r>
            <a:r>
              <a:rPr lang="cs-CZ" dirty="0" smtClean="0"/>
              <a:t> se obvykle vedení a řízení příliš </a:t>
            </a:r>
            <a:r>
              <a:rPr lang="cs-CZ" b="1" dirty="0" smtClean="0"/>
              <a:t>nerozlišuje</a:t>
            </a:r>
            <a:r>
              <a:rPr lang="cs-CZ" dirty="0" smtClean="0"/>
              <a:t>. Obojí bývá zahrnuto pod jednotný pojem management či teorie řízení. </a:t>
            </a:r>
          </a:p>
          <a:p>
            <a:r>
              <a:rPr lang="cs-CZ" b="1" dirty="0" smtClean="0"/>
              <a:t>Vedení musí vždy začínat </a:t>
            </a:r>
            <a:r>
              <a:rPr lang="cs-CZ" dirty="0" smtClean="0"/>
              <a:t>a ani sebelepší řízení nemůže nedostatek vedení nahradit.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i="1" dirty="0" smtClean="0"/>
          </a:p>
          <a:p>
            <a:r>
              <a:rPr lang="cs-CZ" b="1" dirty="0" smtClean="0"/>
              <a:t>Vedení </a:t>
            </a:r>
            <a:r>
              <a:rPr lang="cs-CZ" dirty="0" smtClean="0"/>
              <a:t>řeší</a:t>
            </a:r>
            <a:r>
              <a:rPr lang="cs-CZ" b="1" dirty="0" smtClean="0"/>
              <a:t> CO DĚLAT, řízení </a:t>
            </a:r>
            <a:r>
              <a:rPr lang="cs-CZ" dirty="0" smtClean="0"/>
              <a:t>se zabývá tím</a:t>
            </a:r>
            <a:r>
              <a:rPr lang="cs-CZ" b="1" dirty="0" smtClean="0"/>
              <a:t>, JAK TO UDĚLAT!!! </a:t>
            </a:r>
          </a:p>
          <a:p>
            <a:r>
              <a:rPr lang="cs-CZ" dirty="0" smtClean="0"/>
              <a:t>P. </a:t>
            </a:r>
            <a:r>
              <a:rPr lang="cs-CZ" dirty="0" err="1" smtClean="0"/>
              <a:t>Drucker</a:t>
            </a:r>
            <a:r>
              <a:rPr lang="cs-CZ" dirty="0" smtClean="0"/>
              <a:t> a W. </a:t>
            </a:r>
            <a:r>
              <a:rPr lang="cs-CZ" dirty="0" err="1" smtClean="0"/>
              <a:t>Bennis</a:t>
            </a:r>
            <a:r>
              <a:rPr lang="cs-CZ" dirty="0" smtClean="0"/>
              <a:t> v dnes již klasické definici: </a:t>
            </a:r>
          </a:p>
          <a:p>
            <a:r>
              <a:rPr lang="cs-CZ" b="1" dirty="0" smtClean="0"/>
              <a:t>ŘÍZENÍ JE DĚLÁNÍ VĚCÍ SPRÁVNĚ;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VEDENÍ JE DĚLÁNÍ SPRÁVNÝCH VĚCÍ.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Vedení </a:t>
            </a:r>
            <a:r>
              <a:rPr lang="cs-CZ" dirty="0" smtClean="0"/>
              <a:t>(</a:t>
            </a:r>
            <a:r>
              <a:rPr lang="cs-CZ" dirty="0" err="1" smtClean="0"/>
              <a:t>Leadership</a:t>
            </a:r>
            <a:r>
              <a:rPr lang="cs-CZ" dirty="0" smtClean="0"/>
              <a:t>)  - otázka: </a:t>
            </a:r>
          </a:p>
          <a:p>
            <a:r>
              <a:rPr lang="cs-CZ" b="1" cap="all" dirty="0" smtClean="0"/>
              <a:t>Co</a:t>
            </a:r>
            <a:r>
              <a:rPr lang="cs-CZ" dirty="0" smtClean="0"/>
              <a:t> chceme dokázat? </a:t>
            </a:r>
          </a:p>
          <a:p>
            <a:r>
              <a:rPr lang="cs-CZ" dirty="0" smtClean="0"/>
              <a:t>Kam chceme dojít? </a:t>
            </a:r>
          </a:p>
          <a:p>
            <a:r>
              <a:rPr lang="cs-CZ" dirty="0" smtClean="0"/>
              <a:t>Co je </a:t>
            </a:r>
            <a:r>
              <a:rPr lang="cs-CZ" b="1" dirty="0" smtClean="0"/>
              <a:t>konečný cíl</a:t>
            </a:r>
            <a:r>
              <a:rPr lang="cs-CZ" dirty="0" smtClean="0"/>
              <a:t>, ke kterému naše firma směřuje? </a:t>
            </a:r>
          </a:p>
          <a:p>
            <a:r>
              <a:rPr lang="cs-CZ" dirty="0" smtClean="0"/>
              <a:t>Jaký je základní účel, </a:t>
            </a:r>
            <a:r>
              <a:rPr lang="cs-CZ" b="1" dirty="0" smtClean="0"/>
              <a:t>poslání</a:t>
            </a:r>
            <a:r>
              <a:rPr lang="cs-CZ" dirty="0" smtClean="0"/>
              <a:t>, </a:t>
            </a:r>
            <a:r>
              <a:rPr lang="cs-CZ" b="1" dirty="0" smtClean="0"/>
              <a:t>mise</a:t>
            </a:r>
            <a:r>
              <a:rPr lang="cs-CZ" dirty="0" smtClean="0"/>
              <a:t> naší organizace? (tj. základní </a:t>
            </a:r>
            <a:r>
              <a:rPr lang="cs-CZ" b="1" dirty="0" smtClean="0"/>
              <a:t>strategie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861</Words>
  <Application>Microsoft Office PowerPoint</Application>
  <PresentationFormat>Předvádění na obrazovce (4:3)</PresentationFormat>
  <Paragraphs>184</Paragraphs>
  <Slides>38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39" baseType="lpstr">
      <vt:lpstr>Motiv sady Office</vt:lpstr>
      <vt:lpstr>MANAGEMENT</vt:lpstr>
      <vt:lpstr>P.F. Drucker</vt:lpstr>
      <vt:lpstr>Různá pojetí definice managementu</vt:lpstr>
      <vt:lpstr>první skupina</vt:lpstr>
      <vt:lpstr>druhá skupina</vt:lpstr>
      <vt:lpstr>třetí skupina</vt:lpstr>
      <vt:lpstr>Vedení a řízení</vt:lpstr>
      <vt:lpstr>Vedení a řízení</vt:lpstr>
      <vt:lpstr>Vedení</vt:lpstr>
      <vt:lpstr>Řízení</vt:lpstr>
      <vt:lpstr>Management - shrnutí</vt:lpstr>
      <vt:lpstr>Východiska a obecné principy manažerské práce </vt:lpstr>
      <vt:lpstr>Ad1. Škola vědeckého řízení (taylorismus)  </vt:lpstr>
      <vt:lpstr>Ad2. Škola lidských vztahů </vt:lpstr>
      <vt:lpstr>Ad3: Škola správního řízení </vt:lpstr>
      <vt:lpstr>Ad 4: Škola byrokratického řízení </vt:lpstr>
      <vt:lpstr>„postklasické“ období </vt:lpstr>
      <vt:lpstr>procesní přístupy</vt:lpstr>
      <vt:lpstr>psychologicko – sociální přístupy</vt:lpstr>
      <vt:lpstr>systémové přístupy</vt:lpstr>
      <vt:lpstr>kvantitativní přístupy</vt:lpstr>
      <vt:lpstr>empirické přístupy</vt:lpstr>
      <vt:lpstr>MANAŽERSKÉ FUNKCE </vt:lpstr>
      <vt:lpstr>Specifika firmy</vt:lpstr>
      <vt:lpstr>Podnik</vt:lpstr>
      <vt:lpstr>Společné rysy podniků a firem</vt:lpstr>
      <vt:lpstr>Vlivy okolí</vt:lpstr>
      <vt:lpstr>Nepřímé vlivy</vt:lpstr>
      <vt:lpstr>Vlivy přímé</vt:lpstr>
      <vt:lpstr>Kritické faktory úspěchu</vt:lpstr>
      <vt:lpstr>Koncepce 7S </vt:lpstr>
      <vt:lpstr>Strategie</vt:lpstr>
      <vt:lpstr>Struktura </vt:lpstr>
      <vt:lpstr>Spolupracovníci</vt:lpstr>
      <vt:lpstr>Systémy řízení </vt:lpstr>
      <vt:lpstr>Sdílené hodnoty </vt:lpstr>
      <vt:lpstr>Styl manažerské práce  </vt:lpstr>
      <vt:lpstr>Schopnosti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Javorova Barbora</cp:lastModifiedBy>
  <cp:revision>26</cp:revision>
  <dcterms:created xsi:type="dcterms:W3CDTF">2011-09-25T09:10:50Z</dcterms:created>
  <dcterms:modified xsi:type="dcterms:W3CDTF">2012-09-20T09:21:22Z</dcterms:modified>
</cp:coreProperties>
</file>