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8" r:id="rId3"/>
    <p:sldId id="259" r:id="rId4"/>
    <p:sldId id="260" r:id="rId5"/>
    <p:sldId id="261" r:id="rId6"/>
    <p:sldId id="262" r:id="rId7"/>
    <p:sldId id="263" r:id="rId8"/>
    <p:sldId id="264" r:id="rId9"/>
    <p:sldId id="272" r:id="rId10"/>
    <p:sldId id="265" r:id="rId11"/>
    <p:sldId id="266" r:id="rId12"/>
    <p:sldId id="271" r:id="rId13"/>
    <p:sldId id="268" r:id="rId14"/>
    <p:sldId id="269" r:id="rId15"/>
    <p:sldId id="267" r:id="rId16"/>
    <p:sldId id="273" r:id="rId1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3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27D373-2683-448E-97A0-1ABA616C4218}" type="datetimeFigureOut">
              <a:rPr lang="cs-CZ" smtClean="0"/>
              <a:pPr/>
              <a:t>15. 12. 2017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9655B8-FC17-499E-93D9-638ABC1FFC83}" type="slidenum">
              <a:rPr lang="cs-CZ" smtClean="0"/>
              <a:pPr/>
              <a:t>‹#›</a:t>
            </a:fld>
            <a:endParaRPr lang="cs-CZ"/>
          </a:p>
        </p:txBody>
      </p:sp>
    </p:spTree>
    <p:extLst>
      <p:ext uri="{BB962C8B-B14F-4D97-AF65-F5344CB8AC3E}">
        <p14:creationId xmlns:p14="http://schemas.microsoft.com/office/powerpoint/2010/main" val="693661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879655B8-FC17-499E-93D9-638ABC1FFC83}" type="slidenum">
              <a:rPr lang="cs-CZ" smtClean="0"/>
              <a:pPr/>
              <a:t>4</a:t>
            </a:fld>
            <a:endParaRPr lang="cs-CZ"/>
          </a:p>
        </p:txBody>
      </p:sp>
    </p:spTree>
    <p:extLst>
      <p:ext uri="{BB962C8B-B14F-4D97-AF65-F5344CB8AC3E}">
        <p14:creationId xmlns:p14="http://schemas.microsoft.com/office/powerpoint/2010/main" val="205625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879655B8-FC17-499E-93D9-638ABC1FFC83}" type="slidenum">
              <a:rPr lang="cs-CZ" smtClean="0"/>
              <a:pPr/>
              <a:t>8</a:t>
            </a:fld>
            <a:endParaRPr lang="cs-CZ"/>
          </a:p>
        </p:txBody>
      </p:sp>
    </p:spTree>
    <p:extLst>
      <p:ext uri="{BB962C8B-B14F-4D97-AF65-F5344CB8AC3E}">
        <p14:creationId xmlns:p14="http://schemas.microsoft.com/office/powerpoint/2010/main" val="3020548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1"/>
      </p:bgRef>
    </p:bg>
    <p:spTree>
      <p:nvGrpSpPr>
        <p:cNvPr id="1" name=""/>
        <p:cNvGrpSpPr/>
        <p:nvPr/>
      </p:nvGrpSpPr>
      <p:grpSpPr>
        <a:xfrm>
          <a:off x="0" y="0"/>
          <a:ext cx="0" cy="0"/>
          <a:chOff x="0" y="0"/>
          <a:chExt cx="0" cy="0"/>
        </a:xfrm>
      </p:grpSpPr>
      <p:sp>
        <p:nvSpPr>
          <p:cNvPr id="8" name="Obdélník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Přímá spojovací čára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Nadpis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cs-CZ" smtClean="0"/>
              <a:t>Klepnutím lze upravit styl předlohy nadpisů.</a:t>
            </a:r>
            <a:endParaRPr kumimoji="0" lang="en-US"/>
          </a:p>
        </p:txBody>
      </p:sp>
      <p:sp>
        <p:nvSpPr>
          <p:cNvPr id="25" name="Podnadpis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smtClean="0"/>
              <a:t>Klepnutím lze upravit styl předlohy podnadpisů.</a:t>
            </a:r>
            <a:endParaRPr kumimoji="0" lang="en-US"/>
          </a:p>
        </p:txBody>
      </p:sp>
      <p:sp>
        <p:nvSpPr>
          <p:cNvPr id="31" name="Zástupný symbol pro datum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6DA89055-A91D-4CA7-B165-A0F4A1C2D74B}" type="datetimeFigureOut">
              <a:rPr lang="cs-CZ" smtClean="0"/>
              <a:pPr/>
              <a:t>15. 12. 2017</a:t>
            </a:fld>
            <a:endParaRPr lang="cs-CZ"/>
          </a:p>
        </p:txBody>
      </p:sp>
      <p:sp>
        <p:nvSpPr>
          <p:cNvPr id="18" name="Zástupný symbol pro zápatí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cs-CZ"/>
          </a:p>
        </p:txBody>
      </p:sp>
      <p:sp>
        <p:nvSpPr>
          <p:cNvPr id="29" name="Zástupný symbol pro číslo snímku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632C0A6C-C188-43E6-8368-85AF873DA9AE}"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fld id="{6DA89055-A91D-4CA7-B165-A0F4A1C2D74B}" type="datetimeFigureOut">
              <a:rPr lang="cs-CZ" smtClean="0"/>
              <a:pPr/>
              <a:t>15. 12. 2017</a:t>
            </a:fld>
            <a:endParaRPr lang="cs-CZ"/>
          </a:p>
        </p:txBody>
      </p:sp>
      <p:sp>
        <p:nvSpPr>
          <p:cNvPr id="5" name="Zástupný symbol pro zápatí 4"/>
          <p:cNvSpPr>
            <a:spLocks noGrp="1"/>
          </p:cNvSpPr>
          <p:nvPr>
            <p:ph type="ftr" sz="quarter" idx="11"/>
          </p:nvPr>
        </p:nvSpPr>
        <p:spPr/>
        <p:txBody>
          <a:bodyPr/>
          <a:lstStyle>
            <a:extLst/>
          </a:lstStyle>
          <a:p>
            <a:endParaRPr lang="cs-CZ"/>
          </a:p>
        </p:txBody>
      </p:sp>
      <p:sp>
        <p:nvSpPr>
          <p:cNvPr id="6" name="Zástupný symbol pro číslo snímku 5"/>
          <p:cNvSpPr>
            <a:spLocks noGrp="1"/>
          </p:cNvSpPr>
          <p:nvPr>
            <p:ph type="sldNum" sz="quarter" idx="12"/>
          </p:nvPr>
        </p:nvSpPr>
        <p:spPr/>
        <p:txBody>
          <a:bodyPr/>
          <a:lstStyle>
            <a:extLst/>
          </a:lstStyle>
          <a:p>
            <a:fld id="{632C0A6C-C188-43E6-8368-85AF873DA9AE}"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53200" y="274955"/>
            <a:ext cx="1524000" cy="5851525"/>
          </a:xfrm>
        </p:spPr>
        <p:txBody>
          <a:bodyPr vert="eaVert" anchor="t"/>
          <a:lstStyle>
            <a:extLs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274642"/>
            <a:ext cx="6019800" cy="5851525"/>
          </a:xfrm>
        </p:spPr>
        <p:txBody>
          <a:bodyPr vert="eaVert"/>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a:xfrm>
            <a:off x="4242816" y="6557946"/>
            <a:ext cx="2002464" cy="226902"/>
          </a:xfrm>
        </p:spPr>
        <p:txBody>
          <a:bodyPr/>
          <a:lstStyle>
            <a:extLst/>
          </a:lstStyle>
          <a:p>
            <a:fld id="{6DA89055-A91D-4CA7-B165-A0F4A1C2D74B}" type="datetimeFigureOut">
              <a:rPr lang="cs-CZ" smtClean="0"/>
              <a:pPr/>
              <a:t>15. 12. 2017</a:t>
            </a:fld>
            <a:endParaRPr lang="cs-CZ"/>
          </a:p>
        </p:txBody>
      </p:sp>
      <p:sp>
        <p:nvSpPr>
          <p:cNvPr id="5" name="Zástupný symbol pro zápatí 4"/>
          <p:cNvSpPr>
            <a:spLocks noGrp="1"/>
          </p:cNvSpPr>
          <p:nvPr>
            <p:ph type="ftr" sz="quarter" idx="11"/>
          </p:nvPr>
        </p:nvSpPr>
        <p:spPr>
          <a:xfrm>
            <a:off x="457200" y="6556248"/>
            <a:ext cx="3657600" cy="228600"/>
          </a:xfrm>
        </p:spPr>
        <p:txBody>
          <a:bodyPr/>
          <a:lstStyle>
            <a:extLst/>
          </a:lstStyle>
          <a:p>
            <a:endParaRPr lang="cs-CZ"/>
          </a:p>
        </p:txBody>
      </p:sp>
      <p:sp>
        <p:nvSpPr>
          <p:cNvPr id="6" name="Zástupný symbol pro číslo snímku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632C0A6C-C188-43E6-8368-85AF873DA9AE}"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fld id="{6DA89055-A91D-4CA7-B165-A0F4A1C2D74B}" type="datetimeFigureOut">
              <a:rPr lang="cs-CZ" smtClean="0"/>
              <a:pPr/>
              <a:t>15. 12. 2017</a:t>
            </a:fld>
            <a:endParaRPr lang="cs-CZ"/>
          </a:p>
        </p:txBody>
      </p:sp>
      <p:sp>
        <p:nvSpPr>
          <p:cNvPr id="5" name="Zástupný symbol pro zápatí 4"/>
          <p:cNvSpPr>
            <a:spLocks noGrp="1"/>
          </p:cNvSpPr>
          <p:nvPr>
            <p:ph type="ftr" sz="quarter" idx="11"/>
          </p:nvPr>
        </p:nvSpPr>
        <p:spPr/>
        <p:txBody>
          <a:bodyPr/>
          <a:lstStyle>
            <a:extLst/>
          </a:lstStyle>
          <a:p>
            <a:endParaRPr lang="cs-CZ"/>
          </a:p>
        </p:txBody>
      </p:sp>
      <p:sp>
        <p:nvSpPr>
          <p:cNvPr id="6" name="Zástupný symbol pro číslo snímku 5"/>
          <p:cNvSpPr>
            <a:spLocks noGrp="1"/>
          </p:cNvSpPr>
          <p:nvPr>
            <p:ph type="sldNum" sz="quarter" idx="12"/>
          </p:nvPr>
        </p:nvSpPr>
        <p:spPr/>
        <p:txBody>
          <a:bodyPr/>
          <a:lstStyle>
            <a:extLst/>
          </a:lstStyle>
          <a:p>
            <a:fld id="{632C0A6C-C188-43E6-8368-85AF873DA9AE}"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1">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6DA89055-A91D-4CA7-B165-A0F4A1C2D74B}" type="datetimeFigureOut">
              <a:rPr lang="cs-CZ" smtClean="0"/>
              <a:pPr/>
              <a:t>15. 12. 2017</a:t>
            </a:fld>
            <a:endParaRPr lang="cs-CZ"/>
          </a:p>
        </p:txBody>
      </p:sp>
      <p:sp>
        <p:nvSpPr>
          <p:cNvPr id="5" name="Zástupný symbol pro zápatí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cs-CZ"/>
          </a:p>
        </p:txBody>
      </p:sp>
      <p:sp>
        <p:nvSpPr>
          <p:cNvPr id="6" name="Zástupný symbol pro číslo snímku 5"/>
          <p:cNvSpPr>
            <a:spLocks noGrp="1"/>
          </p:cNvSpPr>
          <p:nvPr>
            <p:ph type="sldNum" sz="quarter" idx="12"/>
          </p:nvPr>
        </p:nvSpPr>
        <p:spPr>
          <a:xfrm>
            <a:off x="6733952" y="6555112"/>
            <a:ext cx="588336" cy="228600"/>
          </a:xfrm>
        </p:spPr>
        <p:txBody>
          <a:bodyPr/>
          <a:lstStyle>
            <a:extLst/>
          </a:lstStyle>
          <a:p>
            <a:fld id="{632C0A6C-C188-43E6-8368-85AF873DA9AE}"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lstStyle>
            <a:extLst/>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extLst/>
          </a:lstStyle>
          <a:p>
            <a:fld id="{6DA89055-A91D-4CA7-B165-A0F4A1C2D74B}" type="datetimeFigureOut">
              <a:rPr lang="cs-CZ" smtClean="0"/>
              <a:pPr/>
              <a:t>15. 12. 2017</a:t>
            </a:fld>
            <a:endParaRPr lang="cs-CZ"/>
          </a:p>
        </p:txBody>
      </p:sp>
      <p:sp>
        <p:nvSpPr>
          <p:cNvPr id="6" name="Zástupný symbol pro zápatí 5"/>
          <p:cNvSpPr>
            <a:spLocks noGrp="1"/>
          </p:cNvSpPr>
          <p:nvPr>
            <p:ph type="ftr" sz="quarter" idx="11"/>
          </p:nvPr>
        </p:nvSpPr>
        <p:spPr/>
        <p:txBody>
          <a:bodyPr/>
          <a:lstStyle>
            <a:extLst/>
          </a:lstStyle>
          <a:p>
            <a:endParaRPr lang="cs-CZ"/>
          </a:p>
        </p:txBody>
      </p:sp>
      <p:sp>
        <p:nvSpPr>
          <p:cNvPr id="7" name="Zástupný symbol pro číslo snímku 6"/>
          <p:cNvSpPr>
            <a:spLocks noGrp="1"/>
          </p:cNvSpPr>
          <p:nvPr>
            <p:ph type="sldNum" sz="quarter" idx="12"/>
          </p:nvPr>
        </p:nvSpPr>
        <p:spPr/>
        <p:txBody>
          <a:bodyPr/>
          <a:lstStyle>
            <a:extLst/>
          </a:lstStyle>
          <a:p>
            <a:fld id="{632C0A6C-C188-43E6-8368-85AF873DA9AE}"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nchor="b"/>
          <a:lstStyle>
            <a:lvl1pPr>
              <a:defRPr/>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extLst/>
          </a:lstStyle>
          <a:p>
            <a:fld id="{6DA89055-A91D-4CA7-B165-A0F4A1C2D74B}" type="datetimeFigureOut">
              <a:rPr lang="cs-CZ" smtClean="0"/>
              <a:pPr/>
              <a:t>15. 12. 2017</a:t>
            </a:fld>
            <a:endParaRPr lang="cs-CZ"/>
          </a:p>
        </p:txBody>
      </p:sp>
      <p:sp>
        <p:nvSpPr>
          <p:cNvPr id="8" name="Zástupný symbol pro zápatí 7"/>
          <p:cNvSpPr>
            <a:spLocks noGrp="1"/>
          </p:cNvSpPr>
          <p:nvPr>
            <p:ph type="ftr" sz="quarter" idx="11"/>
          </p:nvPr>
        </p:nvSpPr>
        <p:spPr/>
        <p:txBody>
          <a:bodyPr/>
          <a:lstStyle>
            <a:extLst/>
          </a:lstStyle>
          <a:p>
            <a:endParaRPr lang="cs-CZ"/>
          </a:p>
        </p:txBody>
      </p:sp>
      <p:sp>
        <p:nvSpPr>
          <p:cNvPr id="9" name="Zástupný symbol pro číslo snímku 8"/>
          <p:cNvSpPr>
            <a:spLocks noGrp="1"/>
          </p:cNvSpPr>
          <p:nvPr>
            <p:ph type="sldNum" sz="quarter" idx="12"/>
          </p:nvPr>
        </p:nvSpPr>
        <p:spPr/>
        <p:txBody>
          <a:bodyPr/>
          <a:lstStyle>
            <a:extLst/>
          </a:lstStyle>
          <a:p>
            <a:fld id="{632C0A6C-C188-43E6-8368-85AF873DA9AE}"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lstStyle>
            <a:extLst/>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extLst/>
          </a:lstStyle>
          <a:p>
            <a:fld id="{6DA89055-A91D-4CA7-B165-A0F4A1C2D74B}" type="datetimeFigureOut">
              <a:rPr lang="cs-CZ" smtClean="0"/>
              <a:pPr/>
              <a:t>15. 12. 2017</a:t>
            </a:fld>
            <a:endParaRPr lang="cs-CZ"/>
          </a:p>
        </p:txBody>
      </p:sp>
      <p:sp>
        <p:nvSpPr>
          <p:cNvPr id="4" name="Zástupný symbol pro zápatí 3"/>
          <p:cNvSpPr>
            <a:spLocks noGrp="1"/>
          </p:cNvSpPr>
          <p:nvPr>
            <p:ph type="ftr" sz="quarter" idx="11"/>
          </p:nvPr>
        </p:nvSpPr>
        <p:spPr/>
        <p:txBody>
          <a:bodyPr/>
          <a:lstStyle>
            <a:extLst/>
          </a:lstStyle>
          <a:p>
            <a:endParaRPr lang="cs-CZ"/>
          </a:p>
        </p:txBody>
      </p:sp>
      <p:sp>
        <p:nvSpPr>
          <p:cNvPr id="5" name="Zástupný symbol pro číslo snímku 4"/>
          <p:cNvSpPr>
            <a:spLocks noGrp="1"/>
          </p:cNvSpPr>
          <p:nvPr>
            <p:ph type="sldNum" sz="quarter" idx="12"/>
          </p:nvPr>
        </p:nvSpPr>
        <p:spPr/>
        <p:txBody>
          <a:bodyPr/>
          <a:lstStyle>
            <a:extLst/>
          </a:lstStyle>
          <a:p>
            <a:fld id="{632C0A6C-C188-43E6-8368-85AF873DA9AE}"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solidFill>
                  <a:schemeClr val="tx2"/>
                </a:solidFill>
              </a:defRPr>
            </a:lvl1pPr>
            <a:extLst/>
          </a:lstStyle>
          <a:p>
            <a:fld id="{6DA89055-A91D-4CA7-B165-A0F4A1C2D74B}" type="datetimeFigureOut">
              <a:rPr lang="cs-CZ" smtClean="0"/>
              <a:pPr/>
              <a:t>15. 12. 2017</a:t>
            </a:fld>
            <a:endParaRPr lang="cs-CZ"/>
          </a:p>
        </p:txBody>
      </p:sp>
      <p:sp>
        <p:nvSpPr>
          <p:cNvPr id="3" name="Zástupný symbol pro zápatí 2"/>
          <p:cNvSpPr>
            <a:spLocks noGrp="1"/>
          </p:cNvSpPr>
          <p:nvPr>
            <p:ph type="ftr" sz="quarter" idx="11"/>
          </p:nvPr>
        </p:nvSpPr>
        <p:spPr/>
        <p:txBody>
          <a:bodyPr/>
          <a:lstStyle>
            <a:lvl1pPr>
              <a:defRPr>
                <a:solidFill>
                  <a:schemeClr val="tx2"/>
                </a:solidFill>
              </a:defRPr>
            </a:lvl1pPr>
            <a:extLst/>
          </a:lstStyle>
          <a:p>
            <a:endParaRPr lang="cs-CZ"/>
          </a:p>
        </p:txBody>
      </p:sp>
      <p:sp>
        <p:nvSpPr>
          <p:cNvPr id="4" name="Zástupný symbol pro číslo snímku 3"/>
          <p:cNvSpPr>
            <a:spLocks noGrp="1"/>
          </p:cNvSpPr>
          <p:nvPr>
            <p:ph type="sldNum" sz="quarter" idx="12"/>
          </p:nvPr>
        </p:nvSpPr>
        <p:spPr/>
        <p:txBody>
          <a:bodyPr/>
          <a:lstStyle>
            <a:extLst/>
          </a:lstStyle>
          <a:p>
            <a:fld id="{632C0A6C-C188-43E6-8368-85AF873DA9AE}"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extLst/>
          </a:lstStyle>
          <a:p>
            <a:fld id="{6DA89055-A91D-4CA7-B165-A0F4A1C2D74B}" type="datetimeFigureOut">
              <a:rPr lang="cs-CZ" smtClean="0"/>
              <a:pPr/>
              <a:t>15. 12. 2017</a:t>
            </a:fld>
            <a:endParaRPr lang="cs-CZ"/>
          </a:p>
        </p:txBody>
      </p:sp>
      <p:sp>
        <p:nvSpPr>
          <p:cNvPr id="6" name="Zástupný symbol pro zápatí 5"/>
          <p:cNvSpPr>
            <a:spLocks noGrp="1"/>
          </p:cNvSpPr>
          <p:nvPr>
            <p:ph type="ftr" sz="quarter" idx="11"/>
          </p:nvPr>
        </p:nvSpPr>
        <p:spPr/>
        <p:txBody>
          <a:bodyPr/>
          <a:lstStyle>
            <a:extLst/>
          </a:lstStyle>
          <a:p>
            <a:endParaRPr lang="cs-CZ"/>
          </a:p>
        </p:txBody>
      </p:sp>
      <p:sp>
        <p:nvSpPr>
          <p:cNvPr id="7" name="Zástupný symbol pro číslo snímku 6"/>
          <p:cNvSpPr>
            <a:spLocks noGrp="1"/>
          </p:cNvSpPr>
          <p:nvPr>
            <p:ph type="sldNum" sz="quarter" idx="12"/>
          </p:nvPr>
        </p:nvSpPr>
        <p:spPr/>
        <p:txBody>
          <a:bodyPr/>
          <a:lstStyle>
            <a:extLst/>
          </a:lstStyle>
          <a:p>
            <a:fld id="{632C0A6C-C188-43E6-8368-85AF873DA9AE}"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2">
        <a:schemeClr val="bg2"/>
      </p:bgRef>
    </p:bg>
    <p:spTree>
      <p:nvGrpSpPr>
        <p:cNvPr id="1" name=""/>
        <p:cNvGrpSpPr/>
        <p:nvPr/>
      </p:nvGrpSpPr>
      <p:grpSpPr>
        <a:xfrm>
          <a:off x="0" y="0"/>
          <a:ext cx="0" cy="0"/>
          <a:chOff x="0" y="0"/>
          <a:chExt cx="0" cy="0"/>
        </a:xfrm>
      </p:grpSpPr>
      <p:sp>
        <p:nvSpPr>
          <p:cNvPr id="8" name="Obdélník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Obdélník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Nadpis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cs-CZ" smtClean="0"/>
              <a:t>Klepnutím lze upravit styl předlohy nadpisů.</a:t>
            </a:r>
            <a:endParaRPr kumimoji="0" lang="en-US" dirty="0"/>
          </a:p>
        </p:txBody>
      </p:sp>
      <p:sp>
        <p:nvSpPr>
          <p:cNvPr id="4" name="Zástupný symbol pro text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cs-CZ" smtClean="0"/>
              <a:t>Klepnutím lze upravit styly předlohy textu.</a:t>
            </a:r>
          </a:p>
        </p:txBody>
      </p:sp>
      <p:sp>
        <p:nvSpPr>
          <p:cNvPr id="5" name="Zástupný symbol pro datum 4"/>
          <p:cNvSpPr>
            <a:spLocks noGrp="1"/>
          </p:cNvSpPr>
          <p:nvPr>
            <p:ph type="dt" sz="half" idx="10"/>
          </p:nvPr>
        </p:nvSpPr>
        <p:spPr/>
        <p:txBody>
          <a:bodyPr/>
          <a:lstStyle>
            <a:extLst/>
          </a:lstStyle>
          <a:p>
            <a:fld id="{6DA89055-A91D-4CA7-B165-A0F4A1C2D74B}" type="datetimeFigureOut">
              <a:rPr lang="cs-CZ" smtClean="0"/>
              <a:pPr/>
              <a:t>15. 12. 2017</a:t>
            </a:fld>
            <a:endParaRPr lang="cs-CZ"/>
          </a:p>
        </p:txBody>
      </p:sp>
      <p:sp>
        <p:nvSpPr>
          <p:cNvPr id="6" name="Zástupný symbol pro zápatí 5"/>
          <p:cNvSpPr>
            <a:spLocks noGrp="1"/>
          </p:cNvSpPr>
          <p:nvPr>
            <p:ph type="ftr" sz="quarter" idx="11"/>
          </p:nvPr>
        </p:nvSpPr>
        <p:spPr/>
        <p:txBody>
          <a:bodyPr/>
          <a:lstStyle>
            <a:extLst/>
          </a:lstStyle>
          <a:p>
            <a:endParaRPr lang="cs-CZ"/>
          </a:p>
        </p:txBody>
      </p:sp>
      <p:sp>
        <p:nvSpPr>
          <p:cNvPr id="7" name="Zástupný symbol pro číslo snímku 6"/>
          <p:cNvSpPr>
            <a:spLocks noGrp="1"/>
          </p:cNvSpPr>
          <p:nvPr>
            <p:ph type="sldNum" sz="quarter" idx="12"/>
          </p:nvPr>
        </p:nvSpPr>
        <p:spPr/>
        <p:txBody>
          <a:bodyPr/>
          <a:lstStyle>
            <a:extLst/>
          </a:lstStyle>
          <a:p>
            <a:fld id="{632C0A6C-C188-43E6-8368-85AF873DA9AE}" type="slidenum">
              <a:rPr lang="cs-CZ" smtClean="0"/>
              <a:pPr/>
              <a:t>‹#›</a:t>
            </a:fld>
            <a:endParaRPr lang="cs-CZ"/>
          </a:p>
        </p:txBody>
      </p:sp>
      <p:sp>
        <p:nvSpPr>
          <p:cNvPr id="10" name="Zástupný symbol pro obrázek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cs-CZ" smtClean="0"/>
              <a:t>Klepnutím na ikonu přidáte obrázek.</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bdélník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Zástupný symbol pro nadpis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cs-CZ" smtClean="0"/>
              <a:t>Klepnutím lze upravit styl předlohy nadpisů.</a:t>
            </a:r>
            <a:endParaRPr kumimoji="0" lang="en-US"/>
          </a:p>
        </p:txBody>
      </p:sp>
      <p:sp>
        <p:nvSpPr>
          <p:cNvPr id="31" name="Zástupný symbol pro text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27" name="Zástupný symbol pro datum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6DA89055-A91D-4CA7-B165-A0F4A1C2D74B}" type="datetimeFigureOut">
              <a:rPr lang="cs-CZ" smtClean="0"/>
              <a:pPr/>
              <a:t>15. 12. 2017</a:t>
            </a:fld>
            <a:endParaRPr lang="cs-CZ"/>
          </a:p>
        </p:txBody>
      </p:sp>
      <p:sp>
        <p:nvSpPr>
          <p:cNvPr id="4" name="Zástupný symbol pro zápatí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cs-CZ"/>
          </a:p>
        </p:txBody>
      </p:sp>
      <p:sp>
        <p:nvSpPr>
          <p:cNvPr id="16" name="Zástupný symbol pro číslo snímku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632C0A6C-C188-43E6-8368-85AF873DA9AE}"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052737"/>
            <a:ext cx="7772400" cy="2160240"/>
          </a:xfrm>
        </p:spPr>
        <p:txBody>
          <a:bodyPr>
            <a:normAutofit/>
          </a:bodyPr>
          <a:lstStyle/>
          <a:p>
            <a:r>
              <a:rPr lang="cs-CZ" b="1" dirty="0"/>
              <a:t>Regionální princip </a:t>
            </a:r>
            <a:r>
              <a:rPr lang="cs-CZ" dirty="0" smtClean="0"/>
              <a:t/>
            </a:r>
            <a:br>
              <a:rPr lang="cs-CZ" dirty="0" smtClean="0"/>
            </a:br>
            <a:endParaRPr lang="cs-CZ" dirty="0"/>
          </a:p>
        </p:txBody>
      </p:sp>
      <p:sp>
        <p:nvSpPr>
          <p:cNvPr id="3" name="Podnadpis 2"/>
          <p:cNvSpPr>
            <a:spLocks noGrp="1"/>
          </p:cNvSpPr>
          <p:nvPr>
            <p:ph type="subTitle" idx="1"/>
          </p:nvPr>
        </p:nvSpPr>
        <p:spPr>
          <a:xfrm>
            <a:off x="755576" y="3886200"/>
            <a:ext cx="7776864" cy="1752600"/>
          </a:xfrm>
        </p:spPr>
        <p:txBody>
          <a:bodyPr>
            <a:normAutofit/>
          </a:bodyPr>
          <a:lstStyle/>
          <a:p>
            <a:r>
              <a:rPr lang="cs-CZ" sz="2400" i="1" dirty="0" smtClean="0"/>
              <a:t>Zadání seminární práce z předmětu Praktikum k didaktice předmětů o přírodě a společnosti 1</a:t>
            </a:r>
            <a:endParaRPr lang="cs-CZ"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23100" t="25200" r="26242" b="17681"/>
          <a:stretch>
            <a:fillRect/>
          </a:stretch>
        </p:blipFill>
        <p:spPr bwMode="auto">
          <a:xfrm>
            <a:off x="3635896" y="908720"/>
            <a:ext cx="4248472" cy="2993961"/>
          </a:xfrm>
          <a:prstGeom prst="rect">
            <a:avLst/>
          </a:prstGeom>
          <a:noFill/>
          <a:ln w="9525">
            <a:noFill/>
            <a:miter lim="800000"/>
            <a:headEnd/>
            <a:tailEnd/>
          </a:ln>
        </p:spPr>
      </p:pic>
      <p:sp>
        <p:nvSpPr>
          <p:cNvPr id="2" name="Nadpis 1"/>
          <p:cNvSpPr>
            <a:spLocks noGrp="1"/>
          </p:cNvSpPr>
          <p:nvPr>
            <p:ph type="title"/>
          </p:nvPr>
        </p:nvSpPr>
        <p:spPr>
          <a:xfrm>
            <a:off x="457200" y="320040"/>
            <a:ext cx="7239000" cy="1164744"/>
          </a:xfrm>
        </p:spPr>
        <p:txBody>
          <a:bodyPr>
            <a:noAutofit/>
          </a:bodyPr>
          <a:lstStyle/>
          <a:p>
            <a:r>
              <a:rPr lang="cs-CZ" sz="3600" dirty="0" smtClean="0"/>
              <a:t>Regionální princip a terénní výuka</a:t>
            </a:r>
            <a:endParaRPr lang="cs-CZ" sz="3600" dirty="0"/>
          </a:p>
        </p:txBody>
      </p:sp>
      <p:pic>
        <p:nvPicPr>
          <p:cNvPr id="1026" name="Picture 2"/>
          <p:cNvPicPr>
            <a:picLocks noGrp="1" noChangeAspect="1" noChangeArrowheads="1"/>
          </p:cNvPicPr>
          <p:nvPr>
            <p:ph idx="1"/>
          </p:nvPr>
        </p:nvPicPr>
        <p:blipFill>
          <a:blip r:embed="rId3" cstate="print"/>
          <a:srcRect l="23022" t="25508" r="24258" b="17196"/>
          <a:stretch>
            <a:fillRect/>
          </a:stretch>
        </p:blipFill>
        <p:spPr bwMode="auto">
          <a:xfrm>
            <a:off x="395536" y="3789040"/>
            <a:ext cx="3922436" cy="2664296"/>
          </a:xfrm>
          <a:prstGeom prst="rect">
            <a:avLst/>
          </a:prstGeom>
          <a:noFill/>
          <a:ln w="9525">
            <a:noFill/>
            <a:miter lim="800000"/>
            <a:headEnd/>
            <a:tailEnd/>
          </a:ln>
        </p:spPr>
      </p:pic>
      <p:sp>
        <p:nvSpPr>
          <p:cNvPr id="6" name="Obdélník 5"/>
          <p:cNvSpPr/>
          <p:nvPr/>
        </p:nvSpPr>
        <p:spPr>
          <a:xfrm>
            <a:off x="467544" y="1484784"/>
            <a:ext cx="2952328" cy="2088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Ø"/>
            </a:pPr>
            <a:r>
              <a:rPr lang="cs-CZ" dirty="0" smtClean="0">
                <a:solidFill>
                  <a:schemeClr val="accent5">
                    <a:lumMod val="50000"/>
                  </a:schemeClr>
                </a:solidFill>
              </a:rPr>
              <a:t> Především a střednědobé a krátkodobé formy terénní výuky</a:t>
            </a:r>
          </a:p>
          <a:p>
            <a:endParaRPr lang="cs-CZ" dirty="0" smtClean="0">
              <a:solidFill>
                <a:schemeClr val="accent5">
                  <a:lumMod val="50000"/>
                </a:schemeClr>
              </a:solidFill>
            </a:endParaRPr>
          </a:p>
          <a:p>
            <a:pPr>
              <a:buFont typeface="Wingdings" pitchFamily="2" charset="2"/>
              <a:buChar char="Ø"/>
            </a:pPr>
            <a:r>
              <a:rPr lang="cs-CZ" dirty="0" smtClean="0">
                <a:solidFill>
                  <a:schemeClr val="accent5">
                    <a:lumMod val="50000"/>
                  </a:schemeClr>
                </a:solidFill>
              </a:rPr>
              <a:t>Připravované pro konkrétní třídu a vedené učitelem</a:t>
            </a:r>
            <a:endParaRPr lang="cs-CZ" dirty="0">
              <a:solidFill>
                <a:schemeClr val="accent5">
                  <a:lumMod val="50000"/>
                </a:schemeClr>
              </a:solidFill>
            </a:endParaRPr>
          </a:p>
        </p:txBody>
      </p:sp>
      <p:sp>
        <p:nvSpPr>
          <p:cNvPr id="7" name="Obdélník 6"/>
          <p:cNvSpPr/>
          <p:nvPr/>
        </p:nvSpPr>
        <p:spPr>
          <a:xfrm>
            <a:off x="4572000" y="5445224"/>
            <a:ext cx="3456384" cy="986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t>Stavba dřevin, poznávání listnatých dřevin v bezprostředním okolí školy</a:t>
            </a:r>
          </a:p>
          <a:p>
            <a:pPr algn="ctr"/>
            <a:r>
              <a:rPr lang="cs-CZ" sz="1600" dirty="0" smtClean="0"/>
              <a:t>II. </a:t>
            </a:r>
            <a:r>
              <a:rPr lang="cs-CZ" sz="1600" dirty="0" err="1" smtClean="0"/>
              <a:t>roč</a:t>
            </a:r>
            <a:r>
              <a:rPr lang="cs-CZ" sz="1600" dirty="0" smtClean="0"/>
              <a:t>. ZŠ </a:t>
            </a:r>
            <a:r>
              <a:rPr lang="cs-CZ" sz="1600" dirty="0" err="1" smtClean="0"/>
              <a:t>Tvarožná</a:t>
            </a:r>
            <a:endParaRPr lang="cs-CZ"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95536" y="188640"/>
            <a:ext cx="3240360"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Ø"/>
            </a:pPr>
            <a:r>
              <a:rPr lang="cs-CZ" dirty="0" smtClean="0">
                <a:solidFill>
                  <a:schemeClr val="accent5">
                    <a:lumMod val="50000"/>
                  </a:schemeClr>
                </a:solidFill>
              </a:rPr>
              <a:t> Připravované a vedené ve spolupráci učitele a specialisty </a:t>
            </a:r>
            <a:r>
              <a:rPr lang="cs-CZ" dirty="0" err="1" smtClean="0">
                <a:solidFill>
                  <a:schemeClr val="accent5">
                    <a:lumMod val="50000"/>
                  </a:schemeClr>
                </a:solidFill>
              </a:rPr>
              <a:t>nepedagoga</a:t>
            </a:r>
            <a:r>
              <a:rPr lang="cs-CZ" dirty="0" smtClean="0">
                <a:solidFill>
                  <a:schemeClr val="accent5">
                    <a:lumMod val="50000"/>
                  </a:schemeClr>
                </a:solidFill>
              </a:rPr>
              <a:t> na danou problematiku</a:t>
            </a:r>
            <a:endParaRPr lang="cs-CZ" dirty="0">
              <a:solidFill>
                <a:schemeClr val="accent5">
                  <a:lumMod val="50000"/>
                </a:schemeClr>
              </a:solidFill>
            </a:endParaRPr>
          </a:p>
        </p:txBody>
      </p:sp>
      <p:pic>
        <p:nvPicPr>
          <p:cNvPr id="2051" name="Picture 3"/>
          <p:cNvPicPr>
            <a:picLocks noChangeAspect="1" noChangeArrowheads="1"/>
          </p:cNvPicPr>
          <p:nvPr/>
        </p:nvPicPr>
        <p:blipFill>
          <a:blip r:embed="rId2" cstate="print"/>
          <a:srcRect l="34908" t="25200" r="36217" b="16841"/>
          <a:stretch>
            <a:fillRect/>
          </a:stretch>
        </p:blipFill>
        <p:spPr bwMode="auto">
          <a:xfrm>
            <a:off x="352749" y="2636912"/>
            <a:ext cx="3214269" cy="4032448"/>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l="23625" t="25200" r="24926" b="16841"/>
          <a:stretch>
            <a:fillRect/>
          </a:stretch>
        </p:blipFill>
        <p:spPr bwMode="auto">
          <a:xfrm>
            <a:off x="3707904" y="188640"/>
            <a:ext cx="4336134" cy="3052992"/>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l="22833" t="21000" r="27292" b="17681"/>
          <a:stretch>
            <a:fillRect/>
          </a:stretch>
        </p:blipFill>
        <p:spPr bwMode="auto">
          <a:xfrm>
            <a:off x="3707904" y="3356992"/>
            <a:ext cx="4320480" cy="3319948"/>
          </a:xfrm>
          <a:prstGeom prst="rect">
            <a:avLst/>
          </a:prstGeom>
          <a:noFill/>
          <a:ln w="9525">
            <a:noFill/>
            <a:miter lim="800000"/>
            <a:headEnd/>
            <a:tailEnd/>
          </a:ln>
        </p:spPr>
      </p:pic>
      <p:sp>
        <p:nvSpPr>
          <p:cNvPr id="10" name="Obdélník 9"/>
          <p:cNvSpPr/>
          <p:nvPr/>
        </p:nvSpPr>
        <p:spPr>
          <a:xfrm>
            <a:off x="323528" y="1556792"/>
            <a:ext cx="3240360" cy="986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t>Poznávání a pěstování zeleniny, Zelinářství P. Kříže, </a:t>
            </a:r>
            <a:r>
              <a:rPr lang="cs-CZ" sz="1600" dirty="0" err="1" smtClean="0"/>
              <a:t>Tvazožná</a:t>
            </a:r>
            <a:r>
              <a:rPr lang="cs-CZ" sz="1600" dirty="0" smtClean="0"/>
              <a:t>, </a:t>
            </a:r>
            <a:r>
              <a:rPr lang="cs-CZ" sz="1600" dirty="0" err="1" smtClean="0"/>
              <a:t>Kroukartí</a:t>
            </a:r>
            <a:endParaRPr lang="cs-CZ" sz="1600" dirty="0" smtClean="0"/>
          </a:p>
          <a:p>
            <a:pPr algn="ctr"/>
            <a:r>
              <a:rPr lang="cs-CZ" sz="1600" dirty="0" smtClean="0"/>
              <a:t>III. </a:t>
            </a:r>
            <a:r>
              <a:rPr lang="cs-CZ" sz="1600" dirty="0" err="1" smtClean="0"/>
              <a:t>roč</a:t>
            </a:r>
            <a:r>
              <a:rPr lang="cs-CZ" sz="1600" dirty="0" smtClean="0"/>
              <a:t>. ZŠ </a:t>
            </a:r>
            <a:r>
              <a:rPr lang="cs-CZ" sz="1600" dirty="0" err="1" smtClean="0"/>
              <a:t>Tvarožná</a:t>
            </a:r>
            <a:endParaRPr lang="cs-CZ"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732696"/>
          </a:xfrm>
        </p:spPr>
        <p:txBody>
          <a:bodyPr>
            <a:normAutofit/>
          </a:bodyPr>
          <a:lstStyle/>
          <a:p>
            <a:r>
              <a:rPr lang="cs-CZ" sz="2000" dirty="0" smtClean="0">
                <a:latin typeface="Arial" pitchFamily="34" charset="0"/>
                <a:cs typeface="Arial" pitchFamily="34" charset="0"/>
              </a:rPr>
              <a:t>Učební úloha expozičního charakter - pozorování</a:t>
            </a:r>
            <a:endParaRPr lang="cs-CZ" sz="2000" dirty="0"/>
          </a:p>
        </p:txBody>
      </p:sp>
      <p:pic>
        <p:nvPicPr>
          <p:cNvPr id="4" name="Obrázek 1" descr="odry2.jpg"/>
          <p:cNvPicPr>
            <a:picLocks noGrp="1"/>
          </p:cNvPicPr>
          <p:nvPr>
            <p:ph idx="1"/>
          </p:nvPr>
        </p:nvPicPr>
        <p:blipFill>
          <a:blip r:embed="rId2" cstate="print"/>
          <a:stretch>
            <a:fillRect/>
          </a:stretch>
        </p:blipFill>
        <p:spPr>
          <a:xfrm>
            <a:off x="395536" y="1124744"/>
            <a:ext cx="4464496" cy="2664296"/>
          </a:xfrm>
          <a:prstGeom prst="rect">
            <a:avLst/>
          </a:prstGeom>
        </p:spPr>
      </p:pic>
      <p:sp>
        <p:nvSpPr>
          <p:cNvPr id="5" name="Obdélník 4"/>
          <p:cNvSpPr/>
          <p:nvPr/>
        </p:nvSpPr>
        <p:spPr>
          <a:xfrm>
            <a:off x="467544" y="1196752"/>
            <a:ext cx="374441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dirty="0" smtClean="0">
                <a:solidFill>
                  <a:schemeClr val="tx1"/>
                </a:solidFill>
              </a:rPr>
              <a:t>Oderské náměstí, 1928, pohled východním směrem</a:t>
            </a:r>
          </a:p>
          <a:p>
            <a:pPr algn="ctr"/>
            <a:endParaRPr lang="cs-CZ" dirty="0">
              <a:solidFill>
                <a:schemeClr val="tx1"/>
              </a:solidFill>
            </a:endParaRPr>
          </a:p>
        </p:txBody>
      </p:sp>
      <p:pic>
        <p:nvPicPr>
          <p:cNvPr id="6" name="Obrázek 4" descr="Odrach,_1915 [Desktop Resolution].jpg"/>
          <p:cNvPicPr/>
          <p:nvPr/>
        </p:nvPicPr>
        <p:blipFill>
          <a:blip r:embed="rId3" cstate="print"/>
          <a:stretch>
            <a:fillRect/>
          </a:stretch>
        </p:blipFill>
        <p:spPr>
          <a:xfrm>
            <a:off x="2267744" y="3933056"/>
            <a:ext cx="5760720" cy="2749550"/>
          </a:xfrm>
          <a:prstGeom prst="rect">
            <a:avLst/>
          </a:prstGeom>
        </p:spPr>
      </p:pic>
      <p:sp>
        <p:nvSpPr>
          <p:cNvPr id="7" name="Obdélník 6"/>
          <p:cNvSpPr/>
          <p:nvPr/>
        </p:nvSpPr>
        <p:spPr>
          <a:xfrm>
            <a:off x="2339752" y="4005064"/>
            <a:ext cx="374441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dirty="0" smtClean="0">
                <a:solidFill>
                  <a:schemeClr val="tx1"/>
                </a:solidFill>
              </a:rPr>
              <a:t>Oderské náměstí, 1925, pohled západním směrem</a:t>
            </a:r>
          </a:p>
          <a:p>
            <a:pPr algn="ctr"/>
            <a:endParaRPr lang="cs-CZ" dirty="0">
              <a:solidFill>
                <a:schemeClr val="tx1"/>
              </a:solidFill>
            </a:endParaRPr>
          </a:p>
        </p:txBody>
      </p:sp>
      <p:sp>
        <p:nvSpPr>
          <p:cNvPr id="8" name="Obdélník 7"/>
          <p:cNvSpPr/>
          <p:nvPr/>
        </p:nvSpPr>
        <p:spPr>
          <a:xfrm>
            <a:off x="395536" y="3933056"/>
            <a:ext cx="1728192" cy="25922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2">
                    <a:lumMod val="50000"/>
                  </a:schemeClr>
                </a:solidFill>
              </a:rPr>
              <a:t>Dokreslit do obrázku změny, které jsou patrné dnes, diskuse o příčinách změn.</a:t>
            </a:r>
            <a:endParaRPr lang="cs-CZ"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Regionální princip a přínos pro žáka/studenta</a:t>
            </a:r>
            <a:endParaRPr lang="cs-CZ" dirty="0"/>
          </a:p>
        </p:txBody>
      </p:sp>
      <p:sp>
        <p:nvSpPr>
          <p:cNvPr id="3" name="Zástupný symbol pro obsah 2"/>
          <p:cNvSpPr>
            <a:spLocks noGrp="1"/>
          </p:cNvSpPr>
          <p:nvPr>
            <p:ph idx="1"/>
          </p:nvPr>
        </p:nvSpPr>
        <p:spPr>
          <a:xfrm>
            <a:off x="457200" y="1609416"/>
            <a:ext cx="7239000" cy="4987936"/>
          </a:xfrm>
        </p:spPr>
        <p:txBody>
          <a:bodyPr>
            <a:normAutofit fontScale="55000" lnSpcReduction="20000"/>
          </a:bodyPr>
          <a:lstStyle/>
          <a:p>
            <a:pPr algn="just">
              <a:lnSpc>
                <a:spcPct val="120000"/>
              </a:lnSpc>
              <a:buFont typeface="Wingdings" pitchFamily="2" charset="2"/>
              <a:buChar char="Ø"/>
            </a:pPr>
            <a:r>
              <a:rPr lang="cs-CZ" sz="2900" dirty="0" smtClean="0">
                <a:latin typeface="Trebuchet MS (Základní text)"/>
              </a:rPr>
              <a:t>Problematika se týká něčeho hmatatelného a dobře uchopitelného, pro žáka smysluplného – </a:t>
            </a:r>
            <a:r>
              <a:rPr lang="cs-CZ" sz="2900" b="1" dirty="0" smtClean="0">
                <a:latin typeface="Trebuchet MS (Základní text)"/>
              </a:rPr>
              <a:t>vnější motivace se mění na motivaci vnitřní.</a:t>
            </a:r>
          </a:p>
          <a:p>
            <a:pPr algn="just">
              <a:lnSpc>
                <a:spcPct val="120000"/>
              </a:lnSpc>
              <a:buFont typeface="Wingdings" pitchFamily="2" charset="2"/>
              <a:buChar char="Ø"/>
            </a:pPr>
            <a:r>
              <a:rPr lang="cs-CZ" sz="2900" dirty="0" smtClean="0">
                <a:latin typeface="Trebuchet MS (Základní text)"/>
              </a:rPr>
              <a:t>Převažující </a:t>
            </a:r>
            <a:r>
              <a:rPr lang="cs-CZ" sz="2900" b="1" dirty="0" smtClean="0">
                <a:latin typeface="Trebuchet MS (Základní text)"/>
              </a:rPr>
              <a:t>činnostní charakter </a:t>
            </a:r>
            <a:r>
              <a:rPr lang="cs-CZ" sz="2900" dirty="0" smtClean="0">
                <a:latin typeface="Trebuchet MS (Základní text)"/>
              </a:rPr>
              <a:t>výuky vede k ukládání informací do epizodické paměti a tedy přispívá k trvalejšímu zapamatování učiva.  </a:t>
            </a:r>
            <a:endParaRPr lang="cs-CZ" sz="2900" b="1" dirty="0" smtClean="0">
              <a:latin typeface="Trebuchet MS (Základní text)"/>
            </a:endParaRPr>
          </a:p>
          <a:p>
            <a:pPr algn="just">
              <a:lnSpc>
                <a:spcPct val="120000"/>
              </a:lnSpc>
              <a:buFont typeface="Wingdings" pitchFamily="2" charset="2"/>
              <a:buChar char="Ø"/>
            </a:pPr>
            <a:r>
              <a:rPr lang="cs-CZ" sz="2900" dirty="0" smtClean="0">
                <a:latin typeface="Trebuchet MS (Základní text)"/>
              </a:rPr>
              <a:t>Využívání reálií, byť ne přímo v terénu, vede žáky k přiřazování pojmů k reálným objektům či vztahům mezi nimi, čímž jsou </a:t>
            </a:r>
            <a:r>
              <a:rPr lang="cs-CZ" sz="2900" b="1" dirty="0" smtClean="0">
                <a:latin typeface="Trebuchet MS (Základní text)"/>
              </a:rPr>
              <a:t>minimalizovány rozdíly ve výsledných subjektivních představách žáků.</a:t>
            </a:r>
          </a:p>
          <a:p>
            <a:pPr algn="just">
              <a:lnSpc>
                <a:spcPct val="120000"/>
              </a:lnSpc>
              <a:buFont typeface="Wingdings" pitchFamily="2" charset="2"/>
              <a:buChar char="Ø"/>
            </a:pPr>
            <a:r>
              <a:rPr lang="cs-CZ" sz="2900" dirty="0" smtClean="0">
                <a:latin typeface="Trebuchet MS (Základní text)"/>
              </a:rPr>
              <a:t>Žák „zná“ svůj region, jednotlivé objekty či jevy „vidí“ v kontextu, ve kterém se odehrávají - </a:t>
            </a:r>
            <a:r>
              <a:rPr lang="cs-CZ" sz="2900" b="1" dirty="0" smtClean="0">
                <a:latin typeface="Trebuchet MS (Základní text)"/>
              </a:rPr>
              <a:t>učí se hledat logické vztahy a souvislosti</a:t>
            </a:r>
            <a:r>
              <a:rPr lang="cs-CZ" sz="2900" dirty="0" smtClean="0">
                <a:latin typeface="Trebuchet MS (Základní text)"/>
              </a:rPr>
              <a:t> ve „svém malém světě“, který je jeho poznávání přístupný.</a:t>
            </a:r>
          </a:p>
          <a:p>
            <a:pPr algn="just">
              <a:lnSpc>
                <a:spcPct val="120000"/>
              </a:lnSpc>
              <a:buFont typeface="Wingdings" pitchFamily="2" charset="2"/>
              <a:buChar char="Ø"/>
            </a:pPr>
            <a:r>
              <a:rPr lang="cs-CZ" sz="2900" dirty="0" smtClean="0">
                <a:latin typeface="Trebuchet MS (Základní text)"/>
              </a:rPr>
              <a:t>Region je</a:t>
            </a:r>
            <a:r>
              <a:rPr lang="cs-CZ" sz="2900" b="1" dirty="0" smtClean="0">
                <a:latin typeface="Trebuchet MS (Základní text)"/>
              </a:rPr>
              <a:t> integrujícím prvkem</a:t>
            </a:r>
            <a:r>
              <a:rPr lang="cs-CZ" sz="2900" dirty="0" smtClean="0">
                <a:latin typeface="Trebuchet MS (Základní text)"/>
              </a:rPr>
              <a:t>, neustále přítomným, ve kterém dochází, byť ne hned od začátku vědomě, k </a:t>
            </a:r>
            <a:r>
              <a:rPr lang="cs-CZ" sz="2900" b="1" dirty="0" smtClean="0">
                <a:latin typeface="Trebuchet MS (Základní text)"/>
              </a:rPr>
              <a:t>pochopení provázanosti proměn přírody a krajiny díky působení člověka</a:t>
            </a:r>
            <a:r>
              <a:rPr lang="cs-CZ" sz="2900" dirty="0" smtClean="0">
                <a:latin typeface="Trebuchet MS (Základní text)"/>
              </a:rPr>
              <a:t>. </a:t>
            </a:r>
          </a:p>
          <a:p>
            <a:pPr algn="just">
              <a:lnSpc>
                <a:spcPct val="120000"/>
              </a:lnSpc>
              <a:buFont typeface="Wingdings" pitchFamily="2" charset="2"/>
              <a:buChar char="Ø"/>
            </a:pPr>
            <a:r>
              <a:rPr lang="cs-CZ" sz="2900" dirty="0" smtClean="0">
                <a:latin typeface="Trebuchet MS (Základní text)"/>
              </a:rPr>
              <a:t>V neposlední řadě pak výuka založená na regionálním principu přispívá ke </a:t>
            </a:r>
            <a:r>
              <a:rPr lang="cs-CZ" sz="2900" b="1" dirty="0" smtClean="0">
                <a:latin typeface="Trebuchet MS (Základní text)"/>
              </a:rPr>
              <a:t>změně postojů</a:t>
            </a:r>
            <a:r>
              <a:rPr lang="cs-CZ" sz="2900" dirty="0" smtClean="0">
                <a:latin typeface="Trebuchet MS (Základní text)"/>
              </a:rPr>
              <a:t> žáků k regionu svého bydliště, ať již k jeho historii, kultuře, přírodě či krajině. K této změně postojů však nedochází díky databázi informací o regionu, které žák uložil do své paměti, ale </a:t>
            </a:r>
            <a:r>
              <a:rPr lang="cs-CZ" sz="2900" b="1" dirty="0" smtClean="0">
                <a:latin typeface="Trebuchet MS (Základní text)"/>
              </a:rPr>
              <a:t>díky procesu jejich získávání</a:t>
            </a:r>
            <a:r>
              <a:rPr lang="cs-CZ" sz="2900" dirty="0" smtClean="0">
                <a:latin typeface="Trebuchet MS (Základní text)"/>
              </a:rPr>
              <a:t>, postupnému odhalování, hledání vztahů a souvislostí. </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Regionální princip a jeho přínos pro učitele</a:t>
            </a:r>
            <a:endParaRPr lang="cs-CZ" dirty="0"/>
          </a:p>
        </p:txBody>
      </p:sp>
      <p:sp>
        <p:nvSpPr>
          <p:cNvPr id="3" name="Zástupný symbol pro obsah 2"/>
          <p:cNvSpPr>
            <a:spLocks noGrp="1"/>
          </p:cNvSpPr>
          <p:nvPr>
            <p:ph idx="1"/>
          </p:nvPr>
        </p:nvSpPr>
        <p:spPr/>
        <p:txBody>
          <a:bodyPr>
            <a:normAutofit fontScale="92500" lnSpcReduction="10000"/>
          </a:bodyPr>
          <a:lstStyle/>
          <a:p>
            <a:pPr algn="just"/>
            <a:r>
              <a:rPr lang="cs-CZ" sz="1900" b="1" dirty="0" smtClean="0"/>
              <a:t>Osobní rozvoj </a:t>
            </a:r>
            <a:r>
              <a:rPr lang="cs-CZ" sz="1900" dirty="0" smtClean="0"/>
              <a:t>– hledáním informací o regionu učitel nezískává jen vlastní informace o regionu, ale učí pracovat z nejrozmanitějšími informačními zdroji, posuzovat jejich pravdivost a relevanci pro dané téma, seznamuje se zajímavými lidmi z regionu</a:t>
            </a:r>
          </a:p>
          <a:p>
            <a:pPr algn="just"/>
            <a:r>
              <a:rPr lang="cs-CZ" sz="1900" b="1" dirty="0" smtClean="0"/>
              <a:t>Rozvoj didaktických dovedností </a:t>
            </a:r>
            <a:r>
              <a:rPr lang="cs-CZ" sz="1900" dirty="0" smtClean="0"/>
              <a:t>– při přípravě úloh více přemýšlí o jejich cílech, formulaci zadání, promýšlení jednotlivých kroků/operací, více si všímá žáků při práci</a:t>
            </a:r>
          </a:p>
          <a:p>
            <a:pPr algn="just"/>
            <a:r>
              <a:rPr lang="cs-CZ" sz="1900" b="1" dirty="0" smtClean="0"/>
              <a:t>Změna v pojetí výuky </a:t>
            </a:r>
            <a:r>
              <a:rPr lang="cs-CZ" sz="1900" dirty="0" smtClean="0"/>
              <a:t>– uvědomění si, že cílem vzdělávání není pouze rozvoj znalostí a dovedností, ale také postojů žáků ke krajině, přírodě, společnosti, upřednostňování induktivního přístupu ve výuce před deduktivním.</a:t>
            </a:r>
          </a:p>
          <a:p>
            <a:pPr algn="just"/>
            <a:r>
              <a:rPr lang="cs-CZ" sz="1900" b="1" dirty="0" smtClean="0"/>
              <a:t>Sebehodnocení – </a:t>
            </a:r>
            <a:r>
              <a:rPr lang="cs-CZ" sz="1900" dirty="0" smtClean="0"/>
              <a:t>větší autonomie při práci vede k uvědomění si svých schopností a dovedností. </a:t>
            </a:r>
          </a:p>
          <a:p>
            <a:pPr algn="just"/>
            <a:r>
              <a:rPr lang="cs-CZ" sz="1900" b="1" dirty="0" smtClean="0"/>
              <a:t>Hodnocení komunitou </a:t>
            </a:r>
            <a:r>
              <a:rPr lang="cs-CZ" sz="1900" dirty="0" smtClean="0"/>
              <a:t>– výuka založená na regionálním principu (snad díky své nízké míře využívání) je velmi oceňována rodiči a komunitou obce. Učitel je vnímán jako ten, kdo si „všímá a cení si svého okolí“ a toto učí také své žáky/studenty.</a:t>
            </a:r>
          </a:p>
          <a:p>
            <a:endParaRPr lang="cs-CZ" sz="2000" dirty="0" smtClean="0"/>
          </a:p>
          <a:p>
            <a:endParaRPr lang="cs-CZ" dirty="0" smtClean="0"/>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7239000" cy="792088"/>
          </a:xfrm>
        </p:spPr>
        <p:txBody>
          <a:bodyPr>
            <a:normAutofit/>
          </a:bodyPr>
          <a:lstStyle/>
          <a:p>
            <a:r>
              <a:rPr lang="cs-CZ" dirty="0" smtClean="0"/>
              <a:t>regionální princip závěrem</a:t>
            </a:r>
            <a:endParaRPr lang="cs-CZ" dirty="0"/>
          </a:p>
        </p:txBody>
      </p:sp>
      <p:sp>
        <p:nvSpPr>
          <p:cNvPr id="3" name="Zástupný symbol pro obsah 2"/>
          <p:cNvSpPr>
            <a:spLocks noGrp="1"/>
          </p:cNvSpPr>
          <p:nvPr>
            <p:ph idx="1"/>
          </p:nvPr>
        </p:nvSpPr>
        <p:spPr>
          <a:xfrm>
            <a:off x="467544" y="1196752"/>
            <a:ext cx="7427168" cy="4970952"/>
          </a:xfrm>
        </p:spPr>
        <p:txBody>
          <a:bodyPr>
            <a:noAutofit/>
          </a:bodyPr>
          <a:lstStyle/>
          <a:p>
            <a:r>
              <a:rPr lang="cs-CZ" sz="1800" dirty="0" smtClean="0"/>
              <a:t>Každý </a:t>
            </a:r>
            <a:r>
              <a:rPr lang="cs-CZ" sz="1800" b="1" dirty="0" smtClean="0"/>
              <a:t>region je specifický</a:t>
            </a:r>
            <a:r>
              <a:rPr lang="cs-CZ" sz="1800" dirty="0" smtClean="0"/>
              <a:t>, využívání regionálního principu ve výuce by nemělo být dogma, ale </a:t>
            </a:r>
            <a:r>
              <a:rPr lang="cs-CZ" sz="1800" b="1" dirty="0" smtClean="0"/>
              <a:t>příležitost pro žáky </a:t>
            </a:r>
            <a:r>
              <a:rPr lang="cs-CZ" sz="1800" dirty="0" smtClean="0"/>
              <a:t>i učitele. </a:t>
            </a:r>
          </a:p>
          <a:p>
            <a:r>
              <a:rPr lang="cs-CZ" sz="1800" dirty="0" smtClean="0"/>
              <a:t>Základem výuky využívající regionální princip je nejen dobrá znalost místních poměrů učitelem, ale také jeho </a:t>
            </a:r>
            <a:r>
              <a:rPr lang="cs-CZ" sz="1800" b="1" dirty="0" smtClean="0"/>
              <a:t>vztah k danému </a:t>
            </a:r>
            <a:r>
              <a:rPr lang="cs-CZ" sz="1800" dirty="0" smtClean="0"/>
              <a:t>regionu.</a:t>
            </a:r>
          </a:p>
          <a:p>
            <a:r>
              <a:rPr lang="cs-CZ" sz="1800" dirty="0" smtClean="0"/>
              <a:t>Reálie regionu slouží jako </a:t>
            </a:r>
            <a:r>
              <a:rPr lang="cs-CZ" sz="1800" b="1" dirty="0" smtClean="0"/>
              <a:t>fakta</a:t>
            </a:r>
            <a:r>
              <a:rPr lang="cs-CZ" sz="1800" dirty="0" smtClean="0"/>
              <a:t>, která mohou žáci </a:t>
            </a:r>
            <a:r>
              <a:rPr lang="cs-CZ" sz="1800" b="1" dirty="0" smtClean="0"/>
              <a:t>shromažďovat, analyzovat a hodnotit</a:t>
            </a:r>
            <a:r>
              <a:rPr lang="cs-CZ" sz="1800" dirty="0" smtClean="0"/>
              <a:t>, následně pak </a:t>
            </a:r>
            <a:r>
              <a:rPr lang="cs-CZ" sz="1800" b="1" dirty="0" smtClean="0"/>
              <a:t>formulovat a prezentovat </a:t>
            </a:r>
            <a:r>
              <a:rPr lang="cs-CZ" sz="1800" dirty="0" smtClean="0"/>
              <a:t>vlastní závěry.</a:t>
            </a:r>
          </a:p>
          <a:p>
            <a:r>
              <a:rPr lang="cs-CZ" sz="1800" dirty="0" smtClean="0"/>
              <a:t>Regionální princip lze využívat </a:t>
            </a:r>
            <a:r>
              <a:rPr lang="cs-CZ" sz="1800" b="1" dirty="0" smtClean="0"/>
              <a:t>na každém stupni vzdělávání</a:t>
            </a:r>
            <a:r>
              <a:rPr lang="cs-CZ" sz="1800" dirty="0" smtClean="0"/>
              <a:t>, s rostoucí úrovní žáků/studentů se zvětšuje region nebo prohlubuje probíraná problematika.</a:t>
            </a:r>
          </a:p>
          <a:p>
            <a:r>
              <a:rPr lang="cs-CZ" sz="1800" dirty="0" smtClean="0"/>
              <a:t>Region je často jediným prvkem v životě žáka který se nemění (mění se předměty, učitelé, …), který svou neustálou přítomností </a:t>
            </a:r>
            <a:r>
              <a:rPr lang="cs-CZ" sz="1800" b="1" dirty="0" smtClean="0"/>
              <a:t>upozorňuje na pojmy, vztahy, souvislosti a zážitky </a:t>
            </a:r>
            <a:r>
              <a:rPr lang="cs-CZ" sz="1800" dirty="0" smtClean="0"/>
              <a:t>spojené s jejich nabýváním.</a:t>
            </a:r>
          </a:p>
          <a:p>
            <a:r>
              <a:rPr lang="cs-CZ" sz="1800" dirty="0" smtClean="0"/>
              <a:t>Výsledkem je podobně jako při výuce o regionu suma znalostí související s regionem, ale v jiné kvalitě – v </a:t>
            </a:r>
            <a:r>
              <a:rPr lang="cs-CZ" sz="1800" b="1" dirty="0" smtClean="0"/>
              <a:t>oborovém a </a:t>
            </a:r>
            <a:r>
              <a:rPr lang="cs-CZ" sz="1800" b="1" dirty="0" err="1" smtClean="0"/>
              <a:t>meziooborovém</a:t>
            </a:r>
            <a:r>
              <a:rPr lang="cs-CZ" sz="1800" b="1" dirty="0" smtClean="0"/>
              <a:t> propojení.</a:t>
            </a:r>
            <a:endParaRPr lang="cs-CZ" sz="1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588680"/>
          </a:xfrm>
        </p:spPr>
        <p:txBody>
          <a:bodyPr>
            <a:normAutofit fontScale="90000"/>
          </a:bodyPr>
          <a:lstStyle/>
          <a:p>
            <a:r>
              <a:rPr lang="cs-CZ" dirty="0" smtClean="0"/>
              <a:t>Požadavky na seminární práci</a:t>
            </a:r>
            <a:endParaRPr lang="cs-CZ" dirty="0"/>
          </a:p>
        </p:txBody>
      </p:sp>
      <p:sp>
        <p:nvSpPr>
          <p:cNvPr id="3" name="Zástupný symbol pro obsah 2"/>
          <p:cNvSpPr>
            <a:spLocks noGrp="1"/>
          </p:cNvSpPr>
          <p:nvPr>
            <p:ph idx="1"/>
          </p:nvPr>
        </p:nvSpPr>
        <p:spPr>
          <a:xfrm>
            <a:off x="457200" y="1268760"/>
            <a:ext cx="7239000" cy="5472608"/>
          </a:xfrm>
        </p:spPr>
        <p:txBody>
          <a:bodyPr>
            <a:normAutofit fontScale="47500" lnSpcReduction="20000"/>
          </a:bodyPr>
          <a:lstStyle/>
          <a:p>
            <a:pPr>
              <a:buFont typeface="Wingdings" pitchFamily="2" charset="2"/>
              <a:buChar char="Ø"/>
            </a:pPr>
            <a:r>
              <a:rPr lang="cs-CZ" sz="3400" dirty="0" smtClean="0">
                <a:solidFill>
                  <a:schemeClr val="tx2">
                    <a:lumMod val="75000"/>
                  </a:schemeClr>
                </a:solidFill>
              </a:rPr>
              <a:t>3 učební úlohy vycházející z reálií daného regionu a využívající některý z materiálů regionálního portfolia – texty, mapy, fotografie, …</a:t>
            </a:r>
          </a:p>
          <a:p>
            <a:pPr>
              <a:buFont typeface="Wingdings" pitchFamily="2" charset="2"/>
              <a:buChar char="Ø"/>
            </a:pPr>
            <a:r>
              <a:rPr lang="cs-CZ" sz="3400" dirty="0" smtClean="0">
                <a:solidFill>
                  <a:schemeClr val="tx2">
                    <a:lumMod val="75000"/>
                  </a:schemeClr>
                </a:solidFill>
              </a:rPr>
              <a:t>Každá učební úloha z jedné oblasti – historie, geografie, příroda</a:t>
            </a:r>
          </a:p>
          <a:p>
            <a:pPr>
              <a:buFont typeface="Wingdings" pitchFamily="2" charset="2"/>
              <a:buChar char="Ø"/>
            </a:pPr>
            <a:r>
              <a:rPr lang="cs-CZ" sz="3400" dirty="0" smtClean="0">
                <a:solidFill>
                  <a:schemeClr val="tx2">
                    <a:lumMod val="75000"/>
                  </a:schemeClr>
                </a:solidFill>
              </a:rPr>
              <a:t>Povinné části učební úlohy (k práci s (turistickou mapou)</a:t>
            </a:r>
          </a:p>
          <a:p>
            <a:pPr>
              <a:buNone/>
            </a:pPr>
            <a:r>
              <a:rPr lang="cs-CZ" b="1" dirty="0" smtClean="0"/>
              <a:t>	Zařazení učiva:</a:t>
            </a:r>
            <a:r>
              <a:rPr lang="cs-CZ" dirty="0" smtClean="0"/>
              <a:t> 	III. ročník,  Člověk a jeho svět, k tématu Moje obec nebo/a Orientace na mapě</a:t>
            </a:r>
          </a:p>
          <a:p>
            <a:pPr>
              <a:buNone/>
            </a:pPr>
            <a:r>
              <a:rPr lang="cs-CZ" b="1" dirty="0" smtClean="0"/>
              <a:t>	Vzdělávací cíl:</a:t>
            </a:r>
            <a:r>
              <a:rPr lang="cs-CZ" dirty="0" smtClean="0"/>
              <a:t> 	Žák určí světové strany na mapě.</a:t>
            </a:r>
          </a:p>
          <a:p>
            <a:pPr>
              <a:buNone/>
            </a:pPr>
            <a:r>
              <a:rPr lang="cs-CZ" dirty="0" smtClean="0"/>
              <a:t>			Žák určí dle mapy, zda se dané místo nachází na kopci či v údolí.</a:t>
            </a:r>
          </a:p>
          <a:p>
            <a:pPr>
              <a:buNone/>
            </a:pPr>
            <a:r>
              <a:rPr lang="cs-CZ" b="1" dirty="0" smtClean="0"/>
              <a:t>	Pomůcky:</a:t>
            </a:r>
            <a:r>
              <a:rPr lang="cs-CZ" dirty="0" smtClean="0"/>
              <a:t> 	kartička se směrovou růžicí, turistická mapa místa Oder a okolí, </a:t>
            </a:r>
            <a:r>
              <a:rPr lang="cs-CZ" dirty="0" smtClean="0"/>
              <a:t>pracovní </a:t>
            </a:r>
            <a:r>
              <a:rPr lang="cs-CZ" dirty="0" smtClean="0"/>
              <a:t>list</a:t>
            </a:r>
          </a:p>
          <a:p>
            <a:pPr>
              <a:buNone/>
            </a:pPr>
            <a:r>
              <a:rPr lang="cs-CZ" b="1" dirty="0" smtClean="0"/>
              <a:t>	Forma výuky:</a:t>
            </a:r>
            <a:r>
              <a:rPr lang="cs-CZ" dirty="0" smtClean="0"/>
              <a:t>  	hromadná  – samostatná práce nebo párová </a:t>
            </a:r>
          </a:p>
          <a:p>
            <a:pPr>
              <a:buNone/>
            </a:pPr>
            <a:r>
              <a:rPr lang="cs-CZ" b="1" dirty="0" smtClean="0"/>
              <a:t>	Výukové metody:</a:t>
            </a:r>
            <a:r>
              <a:rPr lang="cs-CZ" dirty="0" smtClean="0"/>
              <a:t> práce s mapou, rozhovor</a:t>
            </a:r>
          </a:p>
          <a:p>
            <a:pPr>
              <a:buNone/>
            </a:pPr>
            <a:r>
              <a:rPr lang="cs-CZ" b="1" dirty="0" smtClean="0"/>
              <a:t>	Postup:</a:t>
            </a:r>
            <a:endParaRPr lang="cs-CZ" dirty="0" smtClean="0"/>
          </a:p>
          <a:p>
            <a:pPr lvl="0">
              <a:buNone/>
            </a:pPr>
            <a:r>
              <a:rPr lang="cs-CZ" dirty="0" smtClean="0"/>
              <a:t>		1) Rozdáme žákům kartičky s předtištěnou směrovou </a:t>
            </a:r>
            <a:r>
              <a:rPr lang="cs-CZ" dirty="0" smtClean="0"/>
              <a:t>růžicí</a:t>
            </a:r>
            <a:r>
              <a:rPr lang="cs-CZ" dirty="0" smtClean="0"/>
              <a:t>, do které žáci  </a:t>
            </a:r>
          </a:p>
          <a:p>
            <a:pPr lvl="0">
              <a:buNone/>
            </a:pPr>
            <a:r>
              <a:rPr lang="cs-CZ" dirty="0" smtClean="0"/>
              <a:t>                 	doplní zkratky světových stran (doplnění si následně mohou zkontrolovat v učebnici)</a:t>
            </a:r>
          </a:p>
          <a:p>
            <a:pPr lvl="0">
              <a:buNone/>
            </a:pPr>
            <a:r>
              <a:rPr lang="cs-CZ" dirty="0" smtClean="0"/>
              <a:t> 		2) Každý žák (dvojice) dostane </a:t>
            </a:r>
            <a:r>
              <a:rPr lang="cs-CZ" dirty="0" smtClean="0"/>
              <a:t>pracovní </a:t>
            </a:r>
            <a:r>
              <a:rPr lang="cs-CZ" dirty="0" smtClean="0"/>
              <a:t>list a turistickou mapu místa bydliště. Žáci pracují </a:t>
            </a:r>
          </a:p>
          <a:p>
            <a:pPr lvl="0">
              <a:buNone/>
            </a:pPr>
            <a:r>
              <a:rPr lang="cs-CZ" dirty="0" smtClean="0"/>
              <a:t>		dle pokynů v pracovním listu.</a:t>
            </a:r>
          </a:p>
          <a:p>
            <a:pPr lvl="0">
              <a:buNone/>
            </a:pPr>
            <a:r>
              <a:rPr lang="cs-CZ" dirty="0" smtClean="0"/>
              <a:t>		3) Následně společně kontrolujeme odpovědi z pracovního listu, </a:t>
            </a:r>
            <a:r>
              <a:rPr lang="cs-CZ" dirty="0" smtClean="0"/>
              <a:t>přičemž </a:t>
            </a:r>
            <a:r>
              <a:rPr lang="cs-CZ" dirty="0" smtClean="0"/>
              <a:t>jednotlivé obce </a:t>
            </a:r>
          </a:p>
          <a:p>
            <a:pPr lvl="0">
              <a:buNone/>
            </a:pPr>
            <a:r>
              <a:rPr lang="cs-CZ" dirty="0" smtClean="0"/>
              <a:t>		žáci ukazují na turistické mapě vysvícené </a:t>
            </a:r>
            <a:r>
              <a:rPr lang="cs-CZ" dirty="0" err="1" smtClean="0"/>
              <a:t>dataprojektorem</a:t>
            </a:r>
            <a:r>
              <a:rPr lang="cs-CZ" dirty="0" smtClean="0"/>
              <a:t> na tabuli.</a:t>
            </a:r>
          </a:p>
          <a:p>
            <a:pPr>
              <a:buNone/>
            </a:pPr>
            <a:r>
              <a:rPr lang="cs-CZ" b="1" dirty="0" smtClean="0"/>
              <a:t>	Přílohy: </a:t>
            </a:r>
            <a:r>
              <a:rPr lang="cs-CZ" dirty="0" smtClean="0"/>
              <a:t>konkrétní pracovní listy, fotografie, …</a:t>
            </a:r>
          </a:p>
          <a:p>
            <a:pPr>
              <a:buFont typeface="Wingdings" pitchFamily="2" charset="2"/>
              <a:buChar char="Ø"/>
            </a:pPr>
            <a:r>
              <a:rPr lang="cs-CZ" sz="3400" b="1" dirty="0" smtClean="0">
                <a:solidFill>
                  <a:schemeClr val="tx2">
                    <a:lumMod val="75000"/>
                  </a:schemeClr>
                </a:solidFill>
              </a:rPr>
              <a:t>Odevzdání seminární práce do </a:t>
            </a:r>
            <a:r>
              <a:rPr lang="cs-CZ" sz="3400" b="1" dirty="0" err="1" smtClean="0">
                <a:solidFill>
                  <a:schemeClr val="tx2">
                    <a:lumMod val="75000"/>
                  </a:schemeClr>
                </a:solidFill>
              </a:rPr>
              <a:t>Odevzádávárny</a:t>
            </a:r>
            <a:r>
              <a:rPr lang="cs-CZ" sz="3400" b="1" dirty="0" smtClean="0">
                <a:solidFill>
                  <a:schemeClr val="tx2">
                    <a:lumMod val="75000"/>
                  </a:schemeClr>
                </a:solidFill>
              </a:rPr>
              <a:t> </a:t>
            </a:r>
            <a:r>
              <a:rPr lang="cs-CZ" sz="3400" b="1" dirty="0" smtClean="0">
                <a:solidFill>
                  <a:schemeClr val="tx2">
                    <a:lumMod val="75000"/>
                  </a:schemeClr>
                </a:solidFill>
              </a:rPr>
              <a:t>nejpozději do 31.1. 2018, případně u ústní části zkoušky předmětu DIVZ.</a:t>
            </a:r>
            <a:endParaRPr lang="cs-CZ" sz="3400" dirty="0" smtClean="0">
              <a:solidFill>
                <a:schemeClr val="tx2">
                  <a:lumMod val="75000"/>
                </a:schemeClr>
              </a:solidFill>
            </a:endParaRPr>
          </a:p>
          <a:p>
            <a:pPr>
              <a:buNone/>
            </a:pPr>
            <a:endParaRPr lang="cs-CZ"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499176" cy="876712"/>
          </a:xfrm>
        </p:spPr>
        <p:txBody>
          <a:bodyPr>
            <a:normAutofit fontScale="90000"/>
          </a:bodyPr>
          <a:lstStyle/>
          <a:p>
            <a:r>
              <a:rPr lang="cs-CZ" sz="3200" dirty="0" smtClean="0">
                <a:solidFill>
                  <a:schemeClr val="accent5">
                    <a:lumMod val="50000"/>
                  </a:schemeClr>
                </a:solidFill>
              </a:rPr>
              <a:t>VÝUKA O REGIONU </a:t>
            </a:r>
            <a:r>
              <a:rPr lang="cs-CZ" sz="3200" dirty="0" smtClean="0"/>
              <a:t/>
            </a:r>
            <a:br>
              <a:rPr lang="cs-CZ" sz="3200" dirty="0" smtClean="0"/>
            </a:br>
            <a:r>
              <a:rPr lang="cs-CZ" sz="3200" dirty="0" smtClean="0"/>
              <a:t>			vs. REGIONÁLNÍ PRINCIP </a:t>
            </a:r>
            <a:endParaRPr lang="cs-CZ" sz="3200" dirty="0"/>
          </a:p>
        </p:txBody>
      </p:sp>
      <p:sp>
        <p:nvSpPr>
          <p:cNvPr id="3" name="Zástupný symbol pro obsah 2"/>
          <p:cNvSpPr>
            <a:spLocks noGrp="1"/>
          </p:cNvSpPr>
          <p:nvPr>
            <p:ph idx="1"/>
          </p:nvPr>
        </p:nvSpPr>
        <p:spPr>
          <a:xfrm>
            <a:off x="323528" y="1484784"/>
            <a:ext cx="3672408" cy="4846320"/>
          </a:xfrm>
        </p:spPr>
        <p:txBody>
          <a:bodyPr>
            <a:normAutofit fontScale="92500"/>
          </a:bodyPr>
          <a:lstStyle/>
          <a:p>
            <a:pPr algn="just">
              <a:lnSpc>
                <a:spcPct val="120000"/>
              </a:lnSpc>
              <a:buNone/>
            </a:pPr>
            <a:r>
              <a:rPr lang="cs-CZ" dirty="0" smtClean="0"/>
              <a:t>	</a:t>
            </a:r>
            <a:r>
              <a:rPr lang="cs-CZ" sz="2000" b="1" dirty="0" smtClean="0">
                <a:solidFill>
                  <a:schemeClr val="accent5">
                    <a:lumMod val="50000"/>
                  </a:schemeClr>
                </a:solidFill>
              </a:rPr>
              <a:t>Výuka o regionu </a:t>
            </a:r>
            <a:r>
              <a:rPr lang="cs-CZ" sz="2000" dirty="0" smtClean="0">
                <a:solidFill>
                  <a:schemeClr val="accent5">
                    <a:lumMod val="50000"/>
                  </a:schemeClr>
                </a:solidFill>
              </a:rPr>
              <a:t>se zaměřuje na  seznámení žáků s daným regionem, tedy jeho polohou, přírodou, historií    i současností. Získání </a:t>
            </a:r>
            <a:r>
              <a:rPr lang="cs-CZ" sz="2000" b="1" dirty="0" smtClean="0">
                <a:solidFill>
                  <a:schemeClr val="accent5">
                    <a:lumMod val="50000"/>
                  </a:schemeClr>
                </a:solidFill>
              </a:rPr>
              <a:t>znalostí o daném regionu se tak stávají cílem této výuky.</a:t>
            </a:r>
          </a:p>
          <a:p>
            <a:pPr algn="just">
              <a:buNone/>
            </a:pPr>
            <a:r>
              <a:rPr lang="cs-CZ" dirty="0" smtClean="0"/>
              <a:t>	</a:t>
            </a:r>
          </a:p>
          <a:p>
            <a:pPr algn="just">
              <a:buNone/>
            </a:pPr>
            <a:r>
              <a:rPr lang="cs-CZ" sz="2200" dirty="0" smtClean="0"/>
              <a:t>	</a:t>
            </a:r>
            <a:r>
              <a:rPr lang="cs-CZ" sz="2200" dirty="0" smtClean="0">
                <a:solidFill>
                  <a:schemeClr val="accent5">
                    <a:lumMod val="50000"/>
                  </a:schemeClr>
                </a:solidFill>
              </a:rPr>
              <a:t>Učivo je řazeno v </a:t>
            </a:r>
            <a:r>
              <a:rPr lang="cs-CZ" sz="2200" b="1" dirty="0" smtClean="0">
                <a:solidFill>
                  <a:schemeClr val="accent5">
                    <a:lumMod val="50000"/>
                  </a:schemeClr>
                </a:solidFill>
              </a:rPr>
              <a:t>samostatném tematickém bloku</a:t>
            </a:r>
            <a:r>
              <a:rPr lang="cs-CZ" sz="2200" dirty="0" smtClean="0">
                <a:solidFill>
                  <a:schemeClr val="accent5">
                    <a:lumMod val="50000"/>
                  </a:schemeClr>
                </a:solidFill>
              </a:rPr>
              <a:t>, často pouze z pohledu jednoho oboru (předmětu).</a:t>
            </a:r>
            <a:endParaRPr lang="cs-CZ" sz="2200" dirty="0">
              <a:solidFill>
                <a:schemeClr val="accent5">
                  <a:lumMod val="50000"/>
                </a:schemeClr>
              </a:solidFill>
            </a:endParaRPr>
          </a:p>
        </p:txBody>
      </p:sp>
      <p:sp>
        <p:nvSpPr>
          <p:cNvPr id="4" name="Zástupný symbol pro obsah 2"/>
          <p:cNvSpPr txBox="1">
            <a:spLocks/>
          </p:cNvSpPr>
          <p:nvPr/>
        </p:nvSpPr>
        <p:spPr>
          <a:xfrm>
            <a:off x="4211960" y="1556792"/>
            <a:ext cx="3672408" cy="5184576"/>
          </a:xfrm>
          <a:prstGeom prst="rect">
            <a:avLst/>
          </a:prstGeom>
        </p:spPr>
        <p:txBody>
          <a:bodyPr vert="horz">
            <a:normAutofit fontScale="77500" lnSpcReduction="20000"/>
          </a:bodyPr>
          <a:lstStyle/>
          <a:p>
            <a:pPr marL="274320" marR="0" lvl="0" indent="-274320" algn="just" defTabSz="914400" rtl="0" eaLnBrk="1" fontAlgn="auto" latinLnBrk="0" hangingPunct="1">
              <a:lnSpc>
                <a:spcPct val="120000"/>
              </a:lnSpc>
              <a:spcBef>
                <a:spcPts val="600"/>
              </a:spcBef>
              <a:spcAft>
                <a:spcPts val="0"/>
              </a:spcAft>
              <a:buClr>
                <a:schemeClr val="tx2"/>
              </a:buClr>
              <a:buSzPct val="73000"/>
              <a:buFont typeface="Wingdings 2"/>
              <a:buNone/>
              <a:tabLst/>
              <a:defRPr/>
            </a:pPr>
            <a:r>
              <a:rPr kumimoji="0" lang="cs-CZ" sz="2600" b="0" i="0" u="none" strike="noStrike" kern="1200" cap="none" spc="0" normalizeH="0" baseline="0" noProof="0" dirty="0" smtClean="0">
                <a:ln>
                  <a:noFill/>
                </a:ln>
                <a:solidFill>
                  <a:schemeClr val="tx1"/>
                </a:solidFill>
                <a:effectLst/>
                <a:uLnTx/>
                <a:uFillTx/>
                <a:latin typeface="+mn-lt"/>
                <a:ea typeface="+mn-ea"/>
                <a:cs typeface="+mn-cs"/>
              </a:rPr>
              <a:t>	</a:t>
            </a:r>
            <a:r>
              <a:rPr kumimoji="0" lang="cs-CZ" sz="2600" b="1" i="0" u="none" strike="noStrike" kern="1200" cap="none" spc="0" normalizeH="0" baseline="0" noProof="0" dirty="0" smtClean="0">
                <a:ln>
                  <a:noFill/>
                </a:ln>
                <a:solidFill>
                  <a:schemeClr val="accent6">
                    <a:lumMod val="50000"/>
                  </a:schemeClr>
                </a:solidFill>
                <a:effectLst/>
                <a:uLnTx/>
                <a:uFillTx/>
                <a:latin typeface="+mn-lt"/>
                <a:ea typeface="+mn-ea"/>
                <a:cs typeface="+mn-cs"/>
              </a:rPr>
              <a:t>Výuka založená</a:t>
            </a:r>
            <a:r>
              <a:rPr kumimoji="0" lang="cs-CZ" sz="2600" b="1" i="0" u="none" strike="noStrike" kern="1200" cap="none" spc="0" normalizeH="0" noProof="0" dirty="0" smtClean="0">
                <a:ln>
                  <a:noFill/>
                </a:ln>
                <a:solidFill>
                  <a:schemeClr val="accent6">
                    <a:lumMod val="50000"/>
                  </a:schemeClr>
                </a:solidFill>
                <a:effectLst/>
                <a:uLnTx/>
                <a:uFillTx/>
                <a:latin typeface="+mn-lt"/>
                <a:ea typeface="+mn-ea"/>
                <a:cs typeface="+mn-cs"/>
              </a:rPr>
              <a:t> na regionálním principu </a:t>
            </a:r>
            <a:r>
              <a:rPr kumimoji="0" lang="cs-CZ" sz="2600" b="0" i="0" u="none" strike="noStrike" kern="1200" cap="none" spc="0" normalizeH="0" noProof="0" dirty="0" smtClean="0">
                <a:ln>
                  <a:noFill/>
                </a:ln>
                <a:solidFill>
                  <a:schemeClr val="accent6">
                    <a:lumMod val="50000"/>
                  </a:schemeClr>
                </a:solidFill>
                <a:effectLst/>
                <a:uLnTx/>
                <a:uFillTx/>
                <a:latin typeface="+mn-lt"/>
                <a:ea typeface="+mn-ea"/>
                <a:cs typeface="+mn-cs"/>
              </a:rPr>
              <a:t>plní vzdělávací cíle vztažené k předmětu/oboru, ale využívá k tomu reálie daného regionu. Stává se tak </a:t>
            </a:r>
            <a:r>
              <a:rPr kumimoji="0" lang="cs-CZ" sz="2600" b="1" i="0" u="none" strike="noStrike" kern="1200" cap="none" spc="0" normalizeH="0" noProof="0" dirty="0" smtClean="0">
                <a:ln>
                  <a:noFill/>
                </a:ln>
                <a:solidFill>
                  <a:schemeClr val="accent6">
                    <a:lumMod val="50000"/>
                  </a:schemeClr>
                </a:solidFill>
                <a:effectLst/>
                <a:uLnTx/>
                <a:uFillTx/>
                <a:latin typeface="+mn-lt"/>
                <a:ea typeface="+mn-ea"/>
                <a:cs typeface="+mn-cs"/>
              </a:rPr>
              <a:t>prostředkem, nikoli samotným cílem.</a:t>
            </a:r>
          </a:p>
          <a:p>
            <a:pPr marL="274320" marR="0" lvl="0" indent="-274320" algn="just" defTabSz="914400" rtl="0" eaLnBrk="1" fontAlgn="auto" latinLnBrk="0" hangingPunct="1">
              <a:lnSpc>
                <a:spcPct val="120000"/>
              </a:lnSpc>
              <a:spcBef>
                <a:spcPts val="600"/>
              </a:spcBef>
              <a:spcAft>
                <a:spcPts val="0"/>
              </a:spcAft>
              <a:buClr>
                <a:schemeClr val="tx2"/>
              </a:buClr>
              <a:buSzPct val="73000"/>
              <a:buFont typeface="Wingdings 2"/>
              <a:buNone/>
              <a:tabLst/>
              <a:defRPr/>
            </a:pPr>
            <a:endParaRPr lang="cs-CZ" sz="2600" b="1" dirty="0"/>
          </a:p>
          <a:p>
            <a:pPr marL="274320" marR="0" lvl="0" indent="-274320" algn="just" defTabSz="914400" rtl="0" eaLnBrk="1" fontAlgn="auto" latinLnBrk="0" hangingPunct="1">
              <a:lnSpc>
                <a:spcPct val="120000"/>
              </a:lnSpc>
              <a:spcBef>
                <a:spcPts val="600"/>
              </a:spcBef>
              <a:spcAft>
                <a:spcPts val="0"/>
              </a:spcAft>
              <a:buClr>
                <a:schemeClr val="tx2"/>
              </a:buClr>
              <a:buSzPct val="73000"/>
              <a:buFont typeface="Wingdings 2"/>
              <a:buNone/>
              <a:tabLst/>
              <a:defRPr/>
            </a:pPr>
            <a:r>
              <a:rPr lang="cs-CZ" sz="2600" b="1" dirty="0" smtClean="0"/>
              <a:t>   </a:t>
            </a:r>
            <a:r>
              <a:rPr lang="cs-CZ" sz="2600" dirty="0" smtClean="0">
                <a:solidFill>
                  <a:schemeClr val="accent6">
                    <a:lumMod val="50000"/>
                  </a:schemeClr>
                </a:solidFill>
              </a:rPr>
              <a:t>Reálie vztažené k regionu se </a:t>
            </a:r>
            <a:r>
              <a:rPr lang="cs-CZ" sz="2600" b="1" dirty="0" smtClean="0">
                <a:solidFill>
                  <a:schemeClr val="accent6">
                    <a:lumMod val="50000"/>
                  </a:schemeClr>
                </a:solidFill>
              </a:rPr>
              <a:t>prolínají různými tématy</a:t>
            </a:r>
            <a:r>
              <a:rPr lang="cs-CZ" sz="2600" dirty="0" smtClean="0">
                <a:solidFill>
                  <a:schemeClr val="accent6">
                    <a:lumMod val="50000"/>
                  </a:schemeClr>
                </a:solidFill>
              </a:rPr>
              <a:t>, v ideálním případě napříč různými obory (předměty). Současně se může objevit v </a:t>
            </a:r>
            <a:r>
              <a:rPr lang="cs-CZ" sz="2600" b="1" dirty="0" smtClean="0">
                <a:solidFill>
                  <a:schemeClr val="accent6">
                    <a:lumMod val="50000"/>
                  </a:schemeClr>
                </a:solidFill>
              </a:rPr>
              <a:t>různých fázích vyučovací hodiny.</a:t>
            </a:r>
            <a:endParaRPr kumimoji="0" lang="cs-CZ" sz="2600" b="1" i="0" u="none" strike="noStrike" kern="1200" cap="none" spc="0" normalizeH="0" noProof="0" dirty="0" smtClean="0">
              <a:ln>
                <a:noFill/>
              </a:ln>
              <a:solidFill>
                <a:schemeClr val="accent6">
                  <a:lumMod val="50000"/>
                </a:schemeClr>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cs-CZ" sz="2600" b="1" dirty="0"/>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cs-CZ" sz="2600" b="1"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cs-CZ" sz="2600" b="1" baseline="0" dirty="0"/>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cs-CZ" sz="2600" b="1"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cs-CZ" sz="26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cs-CZ"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Stanovení hranic regionu</a:t>
            </a:r>
            <a:endParaRPr lang="cs-CZ" dirty="0"/>
          </a:p>
        </p:txBody>
      </p:sp>
      <p:sp>
        <p:nvSpPr>
          <p:cNvPr id="3" name="Zástupný symbol pro obsah 2"/>
          <p:cNvSpPr>
            <a:spLocks noGrp="1"/>
          </p:cNvSpPr>
          <p:nvPr>
            <p:ph idx="1"/>
          </p:nvPr>
        </p:nvSpPr>
        <p:spPr/>
        <p:txBody>
          <a:bodyPr>
            <a:normAutofit/>
          </a:bodyPr>
          <a:lstStyle/>
          <a:p>
            <a:pPr>
              <a:buNone/>
            </a:pPr>
            <a:r>
              <a:rPr lang="cs-CZ" dirty="0" smtClean="0"/>
              <a:t>   </a:t>
            </a:r>
            <a:r>
              <a:rPr lang="cs-CZ" dirty="0" smtClean="0">
                <a:solidFill>
                  <a:schemeClr val="accent2">
                    <a:lumMod val="50000"/>
                  </a:schemeClr>
                </a:solidFill>
              </a:rPr>
              <a:t>„</a:t>
            </a:r>
            <a:r>
              <a:rPr lang="cs-CZ" sz="2000" dirty="0" smtClean="0">
                <a:solidFill>
                  <a:schemeClr val="accent2">
                    <a:lumMod val="50000"/>
                  </a:schemeClr>
                </a:solidFill>
              </a:rPr>
              <a:t>Region školy je území, které má výukovou hodnotu, je pro pedagogy a žáky z různých hledisek pozoruhodné, přínosné.“ Zouharová, 2012</a:t>
            </a:r>
          </a:p>
          <a:p>
            <a:pPr>
              <a:buNone/>
            </a:pPr>
            <a:r>
              <a:rPr lang="cs-CZ" sz="2000" dirty="0" smtClean="0">
                <a:solidFill>
                  <a:schemeClr val="accent2">
                    <a:lumMod val="50000"/>
                  </a:schemeClr>
                </a:solidFill>
              </a:rPr>
              <a:t>	Podle této autorky je velikost regionu dána </a:t>
            </a:r>
          </a:p>
          <a:p>
            <a:pPr>
              <a:buFont typeface="Wingdings" pitchFamily="2" charset="2"/>
              <a:buChar char="Ø"/>
            </a:pPr>
            <a:r>
              <a:rPr lang="cs-CZ" b="1" dirty="0" smtClean="0">
                <a:solidFill>
                  <a:schemeClr val="accent2">
                    <a:lumMod val="50000"/>
                  </a:schemeClr>
                </a:solidFill>
              </a:rPr>
              <a:t> 	</a:t>
            </a:r>
            <a:r>
              <a:rPr lang="cs-CZ" sz="2000" b="1" dirty="0" smtClean="0">
                <a:solidFill>
                  <a:schemeClr val="accent2">
                    <a:lumMod val="50000"/>
                  </a:schemeClr>
                </a:solidFill>
              </a:rPr>
              <a:t>osobní</a:t>
            </a:r>
            <a:r>
              <a:rPr lang="cs-CZ" sz="2000" dirty="0" smtClean="0">
                <a:solidFill>
                  <a:schemeClr val="accent2">
                    <a:lumMod val="50000"/>
                  </a:schemeClr>
                </a:solidFill>
              </a:rPr>
              <a:t> </a:t>
            </a:r>
            <a:r>
              <a:rPr lang="cs-CZ" sz="2000" b="1" dirty="0" smtClean="0">
                <a:solidFill>
                  <a:schemeClr val="accent2">
                    <a:lumMod val="50000"/>
                  </a:schemeClr>
                </a:solidFill>
              </a:rPr>
              <a:t>dostupností, </a:t>
            </a:r>
          </a:p>
          <a:p>
            <a:pPr>
              <a:buFont typeface="Wingdings" pitchFamily="2" charset="2"/>
              <a:buChar char="Ø"/>
            </a:pPr>
            <a:r>
              <a:rPr lang="cs-CZ" sz="2000" b="1" dirty="0" smtClean="0">
                <a:solidFill>
                  <a:schemeClr val="accent2">
                    <a:lumMod val="50000"/>
                  </a:schemeClr>
                </a:solidFill>
              </a:rPr>
              <a:t> 	citovým dosahem, </a:t>
            </a:r>
          </a:p>
          <a:p>
            <a:pPr>
              <a:buFont typeface="Wingdings" pitchFamily="2" charset="2"/>
              <a:buChar char="Ø"/>
            </a:pPr>
            <a:r>
              <a:rPr lang="cs-CZ" sz="2000" b="1" dirty="0" smtClean="0">
                <a:solidFill>
                  <a:schemeClr val="accent2">
                    <a:lumMod val="50000"/>
                  </a:schemeClr>
                </a:solidFill>
              </a:rPr>
              <a:t> 	pomyslnou dohledností, </a:t>
            </a:r>
          </a:p>
          <a:p>
            <a:pPr>
              <a:buFont typeface="Wingdings" pitchFamily="2" charset="2"/>
              <a:buChar char="Ø"/>
            </a:pPr>
            <a:r>
              <a:rPr lang="cs-CZ" sz="2000" b="1" dirty="0" smtClean="0">
                <a:solidFill>
                  <a:schemeClr val="accent2">
                    <a:lumMod val="50000"/>
                  </a:schemeClr>
                </a:solidFill>
              </a:rPr>
              <a:t> 	konzistentností sledovaného jevu. </a:t>
            </a:r>
          </a:p>
          <a:p>
            <a:pPr>
              <a:buNone/>
            </a:pPr>
            <a:r>
              <a:rPr lang="cs-CZ" sz="2000" dirty="0" smtClean="0"/>
              <a:t>    </a:t>
            </a:r>
          </a:p>
          <a:p>
            <a:pPr>
              <a:buNone/>
            </a:pPr>
            <a:r>
              <a:rPr lang="cs-CZ" sz="2000" dirty="0" smtClean="0"/>
              <a:t>    </a:t>
            </a:r>
            <a:r>
              <a:rPr lang="cs-CZ" sz="2000" dirty="0" smtClean="0">
                <a:solidFill>
                  <a:schemeClr val="accent6">
                    <a:lumMod val="50000"/>
                  </a:schemeClr>
                </a:solidFill>
              </a:rPr>
              <a:t>Hranice regionu se pružně mění v závislosti na věku žáků/studentů, konkrétním tématu, ale také dostupnosti informací o daném území.</a:t>
            </a:r>
            <a:endParaRPr lang="cs-CZ" sz="2000" dirty="0">
              <a:solidFill>
                <a:schemeClr val="accent6">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box(in)">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9842" t="17640" r="38709" b="14321"/>
          <a:stretch>
            <a:fillRect/>
          </a:stretch>
        </p:blipFill>
        <p:spPr bwMode="auto">
          <a:xfrm>
            <a:off x="323528" y="332656"/>
            <a:ext cx="2808312" cy="2321156"/>
          </a:xfrm>
          <a:prstGeom prst="rect">
            <a:avLst/>
          </a:prstGeom>
          <a:noFill/>
          <a:ln w="9525">
            <a:noFill/>
            <a:miter lim="800000"/>
            <a:headEnd/>
            <a:tailEnd/>
          </a:ln>
        </p:spPr>
      </p:pic>
      <p:sp>
        <p:nvSpPr>
          <p:cNvPr id="3" name="Zástupný symbol pro obsah 2"/>
          <p:cNvSpPr>
            <a:spLocks noGrp="1"/>
          </p:cNvSpPr>
          <p:nvPr>
            <p:ph idx="1"/>
          </p:nvPr>
        </p:nvSpPr>
        <p:spPr>
          <a:xfrm>
            <a:off x="683568" y="404664"/>
            <a:ext cx="2026568" cy="504056"/>
          </a:xfrm>
        </p:spPr>
        <p:txBody>
          <a:bodyPr>
            <a:normAutofit fontScale="47500" lnSpcReduction="20000"/>
          </a:bodyPr>
          <a:lstStyle/>
          <a:p>
            <a:pPr algn="ctr">
              <a:buNone/>
            </a:pPr>
            <a:r>
              <a:rPr lang="cs-CZ" b="1" dirty="0" smtClean="0"/>
              <a:t>OBČANSKÁ VYBAVENOST </a:t>
            </a:r>
            <a:r>
              <a:rPr lang="cs-CZ" b="1" dirty="0" err="1" smtClean="0"/>
              <a:t>intravilán</a:t>
            </a:r>
            <a:r>
              <a:rPr lang="cs-CZ" b="1" dirty="0" smtClean="0"/>
              <a:t> obce</a:t>
            </a:r>
            <a:endParaRPr lang="cs-CZ" b="1" dirty="0"/>
          </a:p>
        </p:txBody>
      </p:sp>
      <p:pic>
        <p:nvPicPr>
          <p:cNvPr id="1027" name="Picture 3"/>
          <p:cNvPicPr>
            <a:picLocks noChangeAspect="1" noChangeArrowheads="1"/>
          </p:cNvPicPr>
          <p:nvPr/>
        </p:nvPicPr>
        <p:blipFill>
          <a:blip r:embed="rId4" cstate="print"/>
          <a:srcRect l="13125" t="21000" r="3926" b="5921"/>
          <a:stretch>
            <a:fillRect/>
          </a:stretch>
        </p:blipFill>
        <p:spPr bwMode="auto">
          <a:xfrm>
            <a:off x="3347864" y="332656"/>
            <a:ext cx="4824536" cy="2656548"/>
          </a:xfrm>
          <a:prstGeom prst="rect">
            <a:avLst/>
          </a:prstGeom>
          <a:noFill/>
          <a:ln w="9525">
            <a:noFill/>
            <a:miter lim="800000"/>
            <a:headEnd/>
            <a:tailEnd/>
          </a:ln>
        </p:spPr>
      </p:pic>
      <p:sp>
        <p:nvSpPr>
          <p:cNvPr id="6" name="Obdélník 5"/>
          <p:cNvSpPr/>
          <p:nvPr/>
        </p:nvSpPr>
        <p:spPr>
          <a:xfrm>
            <a:off x="4283968" y="404664"/>
            <a:ext cx="2718048" cy="461665"/>
          </a:xfrm>
          <a:prstGeom prst="rect">
            <a:avLst/>
          </a:prstGeom>
        </p:spPr>
        <p:txBody>
          <a:bodyPr wrap="square">
            <a:spAutoFit/>
          </a:bodyPr>
          <a:lstStyle/>
          <a:p>
            <a:pPr algn="ctr">
              <a:buNone/>
            </a:pPr>
            <a:r>
              <a:rPr lang="cs-CZ" sz="1200" b="1" dirty="0" smtClean="0"/>
              <a:t>MALOPLOŠNÁ OCHRANA PŘÍRODY</a:t>
            </a:r>
          </a:p>
          <a:p>
            <a:pPr algn="ctr">
              <a:buNone/>
            </a:pPr>
            <a:r>
              <a:rPr lang="cs-CZ" sz="1200" b="1" dirty="0" smtClean="0"/>
              <a:t>katastr obce</a:t>
            </a:r>
            <a:endParaRPr lang="cs-CZ" sz="1200" b="1" dirty="0"/>
          </a:p>
        </p:txBody>
      </p:sp>
      <p:pic>
        <p:nvPicPr>
          <p:cNvPr id="1029" name="Picture 5"/>
          <p:cNvPicPr>
            <a:picLocks noChangeAspect="1" noChangeArrowheads="1"/>
          </p:cNvPicPr>
          <p:nvPr/>
        </p:nvPicPr>
        <p:blipFill>
          <a:blip r:embed="rId5" cstate="print"/>
          <a:srcRect l="3409" t="15120" r="21673" b="13481"/>
          <a:stretch>
            <a:fillRect/>
          </a:stretch>
        </p:blipFill>
        <p:spPr bwMode="auto">
          <a:xfrm>
            <a:off x="323528" y="3212976"/>
            <a:ext cx="5472608" cy="3259708"/>
          </a:xfrm>
          <a:prstGeom prst="rect">
            <a:avLst/>
          </a:prstGeom>
          <a:noFill/>
          <a:ln w="9525">
            <a:noFill/>
            <a:miter lim="800000"/>
            <a:headEnd/>
            <a:tailEnd/>
          </a:ln>
        </p:spPr>
      </p:pic>
      <p:sp>
        <p:nvSpPr>
          <p:cNvPr id="9" name="Zástupný symbol pro obsah 2"/>
          <p:cNvSpPr txBox="1">
            <a:spLocks/>
          </p:cNvSpPr>
          <p:nvPr/>
        </p:nvSpPr>
        <p:spPr>
          <a:xfrm>
            <a:off x="395536" y="3284984"/>
            <a:ext cx="2026568" cy="504056"/>
          </a:xfrm>
          <a:prstGeom prst="rect">
            <a:avLst/>
          </a:prstGeom>
        </p:spPr>
        <p:txBody>
          <a:bodyPr vert="horz">
            <a:normAutofit fontScale="47500" lnSpcReduction="20000"/>
          </a:bodyPr>
          <a:lstStyle/>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cs-CZ" sz="2600" b="1" i="0" u="none" strike="noStrike" kern="1200" cap="none" spc="0" normalizeH="0" baseline="0" noProof="0" dirty="0" smtClean="0">
                <a:ln>
                  <a:noFill/>
                </a:ln>
                <a:solidFill>
                  <a:schemeClr val="tx1"/>
                </a:solidFill>
                <a:effectLst/>
                <a:uLnTx/>
                <a:uFillTx/>
                <a:latin typeface="+mn-lt"/>
                <a:ea typeface="+mn-ea"/>
                <a:cs typeface="+mn-cs"/>
              </a:rPr>
              <a:t>NADMOŘSKÁ VÝŠKA</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cs-CZ" sz="2600" b="1" dirty="0" smtClean="0"/>
              <a:t>obce </a:t>
            </a:r>
            <a:r>
              <a:rPr lang="cs-CZ" sz="2600" b="1" dirty="0" err="1" smtClean="0"/>
              <a:t>mikroregionu</a:t>
            </a:r>
            <a:endParaRPr kumimoji="0" lang="cs-CZ" sz="2600" b="1" i="0" u="none" strike="noStrike" kern="1200" cap="none" spc="0" normalizeH="0" baseline="0" noProof="0" dirty="0">
              <a:ln>
                <a:noFill/>
              </a:ln>
              <a:solidFill>
                <a:schemeClr val="tx1"/>
              </a:solidFill>
              <a:effectLst/>
              <a:uLnTx/>
              <a:uFillTx/>
              <a:latin typeface="+mn-lt"/>
              <a:ea typeface="+mn-ea"/>
              <a:cs typeface="+mn-cs"/>
            </a:endParaRPr>
          </a:p>
        </p:txBody>
      </p:sp>
      <p:pic>
        <p:nvPicPr>
          <p:cNvPr id="10" name="Obrázek 9" descr="památný strom.jpeg"/>
          <p:cNvPicPr>
            <a:picLocks noChangeAspect="1"/>
          </p:cNvPicPr>
          <p:nvPr/>
        </p:nvPicPr>
        <p:blipFill>
          <a:blip r:embed="rId6" cstate="print"/>
          <a:srcRect l="4328" t="6153" r="27164"/>
          <a:stretch>
            <a:fillRect/>
          </a:stretch>
        </p:blipFill>
        <p:spPr>
          <a:xfrm>
            <a:off x="5940152" y="4149080"/>
            <a:ext cx="2120644" cy="2309242"/>
          </a:xfrm>
          <a:prstGeom prst="rect">
            <a:avLst/>
          </a:prstGeom>
        </p:spPr>
      </p:pic>
      <p:sp>
        <p:nvSpPr>
          <p:cNvPr id="11" name="Zástupný symbol pro obsah 2"/>
          <p:cNvSpPr txBox="1">
            <a:spLocks/>
          </p:cNvSpPr>
          <p:nvPr/>
        </p:nvSpPr>
        <p:spPr>
          <a:xfrm>
            <a:off x="5940152" y="3501008"/>
            <a:ext cx="2026568" cy="504056"/>
          </a:xfrm>
          <a:prstGeom prst="rect">
            <a:avLst/>
          </a:prstGeom>
        </p:spPr>
        <p:txBody>
          <a:bodyPr vert="horz">
            <a:normAutofit fontScale="47500" lnSpcReduction="20000"/>
          </a:bodyPr>
          <a:lstStyle/>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cs-CZ" sz="2600" b="1" i="0" u="none" strike="noStrike" kern="1200" cap="none" spc="0" normalizeH="0" baseline="0" noProof="0" dirty="0" smtClean="0">
                <a:ln>
                  <a:noFill/>
                </a:ln>
                <a:solidFill>
                  <a:schemeClr val="tx1"/>
                </a:solidFill>
                <a:effectLst/>
                <a:uLnTx/>
                <a:uFillTx/>
                <a:latin typeface="+mn-lt"/>
                <a:ea typeface="+mn-ea"/>
                <a:cs typeface="+mn-cs"/>
              </a:rPr>
              <a:t>PAMÁTNÝ STROM</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cs-CZ" sz="2600" b="1" dirty="0"/>
              <a:t>k</a:t>
            </a:r>
            <a:r>
              <a:rPr lang="cs-CZ" sz="2600" b="1" dirty="0" smtClean="0"/>
              <a:t>atastr obce</a:t>
            </a:r>
            <a:endParaRPr kumimoji="0" lang="cs-CZ" sz="2600" b="1" i="0" u="none" strike="noStrike" kern="1200" cap="none" spc="0" normalizeH="0" baseline="0" noProof="0" dirty="0">
              <a:ln>
                <a:noFill/>
              </a:ln>
              <a:solidFill>
                <a:schemeClr val="tx1"/>
              </a:solidFill>
              <a:effectLst/>
              <a:uLnTx/>
              <a:uFillTx/>
              <a:latin typeface="+mn-lt"/>
              <a:ea typeface="+mn-ea"/>
              <a:cs typeface="+mn-cs"/>
            </a:endParaRPr>
          </a:p>
        </p:txBody>
      </p:sp>
      <p:cxnSp>
        <p:nvCxnSpPr>
          <p:cNvPr id="13" name="Přímá spojovací šipka 12"/>
          <p:cNvCxnSpPr/>
          <p:nvPr/>
        </p:nvCxnSpPr>
        <p:spPr>
          <a:xfrm flipH="1" flipV="1">
            <a:off x="5508104" y="2492896"/>
            <a:ext cx="792088"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box(in)">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box(in)">
                                      <p:cBhvr>
                                        <p:cTn id="29" dur="500"/>
                                        <p:tgtEl>
                                          <p:spTgt spid="102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ox(i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1236752"/>
          </a:xfrm>
        </p:spPr>
        <p:txBody>
          <a:bodyPr>
            <a:normAutofit/>
          </a:bodyPr>
          <a:lstStyle/>
          <a:p>
            <a:r>
              <a:rPr lang="cs-CZ" dirty="0" smtClean="0"/>
              <a:t>Regionální princip a fáze vyučovací hodiny</a:t>
            </a:r>
            <a:endParaRPr lang="cs-CZ" dirty="0"/>
          </a:p>
        </p:txBody>
      </p:sp>
      <p:sp>
        <p:nvSpPr>
          <p:cNvPr id="3" name="Zástupný symbol pro obsah 2"/>
          <p:cNvSpPr>
            <a:spLocks noGrp="1"/>
          </p:cNvSpPr>
          <p:nvPr>
            <p:ph idx="1"/>
          </p:nvPr>
        </p:nvSpPr>
        <p:spPr>
          <a:xfrm>
            <a:off x="457200" y="1844824"/>
            <a:ext cx="7239000" cy="4610912"/>
          </a:xfrm>
        </p:spPr>
        <p:txBody>
          <a:bodyPr/>
          <a:lstStyle/>
          <a:p>
            <a:pPr algn="just"/>
            <a:r>
              <a:rPr lang="cs-CZ" sz="2000" b="1" dirty="0" smtClean="0"/>
              <a:t>Motivace pro téma </a:t>
            </a:r>
            <a:r>
              <a:rPr lang="cs-CZ" sz="2000" dirty="0" smtClean="0"/>
              <a:t>– představení problému vycházejícího z místních reálií, pro jehož zodpovězení je potřeba znát určité pojmy či zákonitosti (cíl učiva). Spojení učiva s konkrétním místem má u žáků </a:t>
            </a:r>
            <a:r>
              <a:rPr lang="cs-CZ" sz="2000" b="1" dirty="0" smtClean="0"/>
              <a:t>vzbudit zájem o problematiku</a:t>
            </a:r>
            <a:r>
              <a:rPr lang="cs-CZ" sz="2000" dirty="0" smtClean="0"/>
              <a:t>. </a:t>
            </a:r>
          </a:p>
          <a:p>
            <a:pPr algn="just"/>
            <a:r>
              <a:rPr lang="cs-CZ" sz="2000" b="1" dirty="0" smtClean="0"/>
              <a:t>Aplikace pojmů a poznatků </a:t>
            </a:r>
            <a:r>
              <a:rPr lang="cs-CZ" sz="2000" dirty="0" smtClean="0"/>
              <a:t>– využití právě naučeného k popsání, vysvětlení či zhodnocení stavu v regionu. Spojení  učiva s konkrétním místem přispívá </a:t>
            </a:r>
            <a:r>
              <a:rPr lang="cs-CZ" sz="2000" b="1" dirty="0" smtClean="0"/>
              <a:t>k pochopení a zapamatování.</a:t>
            </a:r>
          </a:p>
          <a:p>
            <a:pPr algn="just"/>
            <a:r>
              <a:rPr lang="cs-CZ" sz="2000" b="1" dirty="0" smtClean="0"/>
              <a:t>Vyvození probíraného učiva </a:t>
            </a:r>
            <a:r>
              <a:rPr lang="cs-CZ" sz="2000" dirty="0" smtClean="0"/>
              <a:t>– reálie daného regionu se stávají modelovým případem, ze kterého je odvozeno určité pravidlo či pojem induktivní cestou.  </a:t>
            </a:r>
            <a:endParaRPr lang="cs-CZ"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320040"/>
            <a:ext cx="7776864" cy="516672"/>
          </a:xfrm>
        </p:spPr>
        <p:txBody>
          <a:bodyPr>
            <a:normAutofit/>
          </a:bodyPr>
          <a:lstStyle/>
          <a:p>
            <a:r>
              <a:rPr lang="cs-CZ" sz="2000" dirty="0" smtClean="0">
                <a:latin typeface="Arial" pitchFamily="34" charset="0"/>
                <a:cs typeface="Arial" pitchFamily="34" charset="0"/>
              </a:rPr>
              <a:t>Učební úloha motivačního charakteru – vyprávění</a:t>
            </a:r>
            <a:endParaRPr lang="cs-CZ" sz="2000" dirty="0">
              <a:latin typeface="Arial" pitchFamily="34" charset="0"/>
              <a:cs typeface="Arial" pitchFamily="34" charset="0"/>
            </a:endParaRPr>
          </a:p>
        </p:txBody>
      </p:sp>
      <p:sp>
        <p:nvSpPr>
          <p:cNvPr id="3" name="Zástupný symbol pro obsah 2"/>
          <p:cNvSpPr>
            <a:spLocks noGrp="1"/>
          </p:cNvSpPr>
          <p:nvPr>
            <p:ph idx="1"/>
          </p:nvPr>
        </p:nvSpPr>
        <p:spPr>
          <a:xfrm>
            <a:off x="323528" y="908720"/>
            <a:ext cx="7632848" cy="4608512"/>
          </a:xfrm>
        </p:spPr>
        <p:txBody>
          <a:bodyPr>
            <a:normAutofit fontScale="92500" lnSpcReduction="20000"/>
          </a:bodyPr>
          <a:lstStyle/>
          <a:p>
            <a:endParaRPr lang="cs-CZ" sz="1700" dirty="0" smtClean="0"/>
          </a:p>
          <a:p>
            <a:pPr>
              <a:buNone/>
            </a:pPr>
            <a:r>
              <a:rPr lang="cs-CZ" sz="1700" dirty="0" smtClean="0"/>
              <a:t>     Poslední únorovou sobotu odpoledne jsme s rodiči vyrazili na procházku po okolí Tvarožné. Hned na začátku Masarykovy aleje jsme odbočili vlevo směrem na Velatice. Na prvním vysokém stromě jsme viděli sedět káně. Asi číhalo na nějakého křečka. Kousek dál jsme zahlédli bažanty, jak hledají potravu na poli pod sněhem. </a:t>
            </a:r>
          </a:p>
          <a:p>
            <a:pPr>
              <a:buNone/>
            </a:pPr>
            <a:r>
              <a:rPr lang="cs-CZ" sz="1700" dirty="0" smtClean="0"/>
              <a:t>	Pokračovali jsme dál k Velatické slepencové stráni a cestou jsme zahlédli několik srnek. Nahoře na stráni jsme měli velké štěstí, protože tam právě ježek ulovil zmiji, a tak jsme sledovali, jak s ní zápasí. Když jsme scházeli přes stráň dolů, zaslechli jsme v akátech kukání kukačky. </a:t>
            </a:r>
          </a:p>
          <a:p>
            <a:pPr>
              <a:buNone/>
            </a:pPr>
            <a:r>
              <a:rPr lang="cs-CZ" sz="1700" dirty="0" smtClean="0"/>
              <a:t>	Ještě se nám nechtělo vracet, a tak jsme to vzali přes pole k Hrubé skále. V blátě jsme viděli čerstvé otisky stop, nejspíš divočáka. U rybníka pod Hrubou skálou jsme pak sledovali skokany, jak kuňkají a kladou do vody vajíčka. </a:t>
            </a:r>
          </a:p>
          <a:p>
            <a:pPr>
              <a:buNone/>
            </a:pPr>
            <a:r>
              <a:rPr lang="cs-CZ" sz="1700" dirty="0" smtClean="0"/>
              <a:t>	Cestou od rybníka k fotbalovému hřišti jsme slyšeli podivný šramot nahoře v borovicích a já si pomyslel, že by to mohla být veverka. Když jsme chvíli sledovali koruny stromů, ukázalo se, že to byl strakapoud. Když už jsme byli skoro u hřiště, z ovocných stromů rostoucích mezi poli se vzneslo hejno špačků. </a:t>
            </a:r>
          </a:p>
          <a:p>
            <a:pPr>
              <a:buNone/>
            </a:pPr>
            <a:r>
              <a:rPr lang="cs-CZ" sz="1700" dirty="0" smtClean="0"/>
              <a:t>	Sobotní vycházka se mi moc líbila, hlavně proto, že jsme pozorovali tolik zvířat.</a:t>
            </a:r>
          </a:p>
          <a:p>
            <a:pPr>
              <a:buNone/>
            </a:pPr>
            <a:endParaRPr lang="cs-CZ" sz="2100" dirty="0" smtClean="0"/>
          </a:p>
          <a:p>
            <a:pPr>
              <a:buNone/>
            </a:pPr>
            <a:endParaRPr lang="cs-CZ" sz="2100" dirty="0" smtClean="0"/>
          </a:p>
          <a:p>
            <a:pPr>
              <a:buNone/>
            </a:pPr>
            <a:endParaRPr lang="cs-CZ" sz="2100" dirty="0" smtClean="0"/>
          </a:p>
          <a:p>
            <a:pPr>
              <a:buNone/>
            </a:pPr>
            <a:endParaRPr lang="cs-CZ" sz="2100" dirty="0" smtClean="0"/>
          </a:p>
          <a:p>
            <a:pPr>
              <a:buNone/>
            </a:pPr>
            <a:endParaRPr lang="cs-CZ" sz="2100" dirty="0" smtClean="0"/>
          </a:p>
          <a:p>
            <a:pPr>
              <a:buNone/>
            </a:pPr>
            <a:endParaRPr lang="cs-CZ" sz="2100" dirty="0" smtClean="0"/>
          </a:p>
          <a:p>
            <a:pPr>
              <a:buNone/>
            </a:pPr>
            <a:endParaRPr lang="cs-CZ" sz="2100" dirty="0" smtClean="0"/>
          </a:p>
          <a:p>
            <a:pPr>
              <a:buNone/>
            </a:pPr>
            <a:endParaRPr lang="cs-CZ" dirty="0"/>
          </a:p>
        </p:txBody>
      </p:sp>
      <p:sp>
        <p:nvSpPr>
          <p:cNvPr id="4" name="Obdélník 3"/>
          <p:cNvSpPr/>
          <p:nvPr/>
        </p:nvSpPr>
        <p:spPr>
          <a:xfrm>
            <a:off x="3059832" y="5445224"/>
            <a:ext cx="4968552" cy="1274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s-CZ" sz="1600" dirty="0" smtClean="0">
                <a:solidFill>
                  <a:schemeClr val="tx2"/>
                </a:solidFill>
              </a:rPr>
              <a:t>Vytvoření seznamu živočichů z textu, vyhledání informací o adaptacích na zimu jednotlivých živočichů, posouzení pravdivosti textu a jeho korekce, diskuse o vlastních zážitcích ze zimních vycházek po okolí.</a:t>
            </a:r>
            <a:endParaRPr lang="cs-CZ" sz="1600" dirty="0">
              <a:solidFill>
                <a:schemeClr val="tx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457200" y="320040"/>
            <a:ext cx="7239000" cy="516672"/>
          </a:xfrm>
        </p:spPr>
        <p:txBody>
          <a:bodyPr>
            <a:noAutofit/>
          </a:bodyPr>
          <a:lstStyle/>
          <a:p>
            <a:r>
              <a:rPr lang="cs-CZ" sz="2000" dirty="0" smtClean="0">
                <a:latin typeface="Arial" pitchFamily="34" charset="0"/>
                <a:cs typeface="Arial" pitchFamily="34" charset="0"/>
              </a:rPr>
              <a:t>Učební úloha aplikačního charakteru – práce s geologickou mapou</a:t>
            </a:r>
            <a:endParaRPr lang="cs-CZ" sz="2000" dirty="0">
              <a:latin typeface="Arial" pitchFamily="34" charset="0"/>
              <a:cs typeface="Arial" pitchFamily="34" charset="0"/>
            </a:endParaRPr>
          </a:p>
        </p:txBody>
      </p:sp>
      <p:pic>
        <p:nvPicPr>
          <p:cNvPr id="7" name="Obrázek 6"/>
          <p:cNvPicPr/>
          <p:nvPr/>
        </p:nvPicPr>
        <p:blipFill>
          <a:blip r:embed="rId2" cstate="print"/>
          <a:srcRect l="15885" t="28433" r="22008" b="11354"/>
          <a:stretch>
            <a:fillRect/>
          </a:stretch>
        </p:blipFill>
        <p:spPr bwMode="auto">
          <a:xfrm>
            <a:off x="395536" y="908720"/>
            <a:ext cx="4896544" cy="2952328"/>
          </a:xfrm>
          <a:prstGeom prst="rect">
            <a:avLst/>
          </a:prstGeom>
          <a:noFill/>
          <a:ln w="12700">
            <a:solidFill>
              <a:schemeClr val="tx1"/>
            </a:solidFill>
            <a:miter lim="800000"/>
            <a:headEnd/>
            <a:tailEnd/>
          </a:ln>
        </p:spPr>
      </p:pic>
      <p:pic>
        <p:nvPicPr>
          <p:cNvPr id="5" name="Zástupný symbol pro obsah 4"/>
          <p:cNvPicPr>
            <a:picLocks noGrp="1"/>
          </p:cNvPicPr>
          <p:nvPr>
            <p:ph idx="1"/>
          </p:nvPr>
        </p:nvPicPr>
        <p:blipFill>
          <a:blip r:embed="rId3" cstate="print">
            <a:grayscl/>
          </a:blip>
          <a:srcRect l="24930" t="34105" r="27577" b="16481"/>
          <a:stretch>
            <a:fillRect/>
          </a:stretch>
        </p:blipFill>
        <p:spPr bwMode="auto">
          <a:xfrm>
            <a:off x="3923928" y="2780928"/>
            <a:ext cx="3888432" cy="2592288"/>
          </a:xfrm>
          <a:prstGeom prst="rect">
            <a:avLst/>
          </a:prstGeom>
          <a:noFill/>
          <a:ln w="12700">
            <a:solidFill>
              <a:schemeClr val="tx1"/>
            </a:solidFill>
            <a:miter lim="800000"/>
            <a:headEnd/>
            <a:tailEnd/>
          </a:ln>
        </p:spPr>
      </p:pic>
      <p:sp>
        <p:nvSpPr>
          <p:cNvPr id="2051" name="Rectangle 3"/>
          <p:cNvSpPr>
            <a:spLocks noChangeArrowheads="1"/>
          </p:cNvSpPr>
          <p:nvPr/>
        </p:nvSpPr>
        <p:spPr bwMode="auto">
          <a:xfrm>
            <a:off x="5652120" y="908720"/>
            <a:ext cx="2088232" cy="172819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cs typeface="Arial" pitchFamily="34" charset="0"/>
              </a:rPr>
              <a:t>Legenda mapy: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cs typeface="Arial" pitchFamily="34" charset="0"/>
              </a:rPr>
              <a:t>                    SPRAŠ</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cs-CZ" sz="500"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cs typeface="Arial" pitchFamily="34" charset="0"/>
              </a:rPr>
              <a:t>                    JÍL VÁPENITÝ</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cs-CZ" sz="500"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cs typeface="Arial" pitchFamily="34" charset="0"/>
              </a:rPr>
              <a:t>                    SLEPENEC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Obrázek 8"/>
          <p:cNvPicPr/>
          <p:nvPr/>
        </p:nvPicPr>
        <p:blipFill>
          <a:blip r:embed="rId2" cstate="print"/>
          <a:srcRect l="80062" t="65096" r="13212" b="23739"/>
          <a:stretch>
            <a:fillRect/>
          </a:stretch>
        </p:blipFill>
        <p:spPr bwMode="auto">
          <a:xfrm>
            <a:off x="5724128" y="1196752"/>
            <a:ext cx="555367" cy="360040"/>
          </a:xfrm>
          <a:prstGeom prst="rect">
            <a:avLst/>
          </a:prstGeom>
          <a:noFill/>
          <a:ln w="12700">
            <a:solidFill>
              <a:schemeClr val="tx1"/>
            </a:solidFill>
            <a:miter lim="800000"/>
            <a:headEnd/>
            <a:tailEnd/>
          </a:ln>
        </p:spPr>
      </p:pic>
      <p:pic>
        <p:nvPicPr>
          <p:cNvPr id="11" name="Obrázek 10"/>
          <p:cNvPicPr/>
          <p:nvPr/>
        </p:nvPicPr>
        <p:blipFill>
          <a:blip r:embed="rId2" cstate="print"/>
          <a:srcRect l="92971" t="46928" r="2198" b="44952"/>
          <a:stretch>
            <a:fillRect/>
          </a:stretch>
        </p:blipFill>
        <p:spPr bwMode="auto">
          <a:xfrm>
            <a:off x="5724128" y="1628800"/>
            <a:ext cx="566015" cy="360040"/>
          </a:xfrm>
          <a:prstGeom prst="rect">
            <a:avLst/>
          </a:prstGeom>
          <a:noFill/>
          <a:ln w="12700">
            <a:solidFill>
              <a:schemeClr val="tx1"/>
            </a:solidFill>
            <a:miter lim="800000"/>
            <a:headEnd/>
            <a:tailEnd/>
          </a:ln>
        </p:spPr>
      </p:pic>
      <p:pic>
        <p:nvPicPr>
          <p:cNvPr id="12" name="Obrázek 11"/>
          <p:cNvPicPr/>
          <p:nvPr/>
        </p:nvPicPr>
        <p:blipFill>
          <a:blip r:embed="rId2" cstate="print"/>
          <a:srcRect l="32569" t="33375" r="64820" b="62903"/>
          <a:stretch>
            <a:fillRect/>
          </a:stretch>
        </p:blipFill>
        <p:spPr bwMode="auto">
          <a:xfrm>
            <a:off x="5724128" y="2060848"/>
            <a:ext cx="576064" cy="360040"/>
          </a:xfrm>
          <a:prstGeom prst="rect">
            <a:avLst/>
          </a:prstGeom>
          <a:noFill/>
          <a:ln w="12700">
            <a:solidFill>
              <a:schemeClr val="tx1"/>
            </a:solidFill>
          </a:ln>
        </p:spPr>
      </p:pic>
      <p:graphicFrame>
        <p:nvGraphicFramePr>
          <p:cNvPr id="13" name="Tabulka 12"/>
          <p:cNvGraphicFramePr>
            <a:graphicFrameLocks noGrp="1"/>
          </p:cNvGraphicFramePr>
          <p:nvPr/>
        </p:nvGraphicFramePr>
        <p:xfrm>
          <a:off x="395536" y="3933056"/>
          <a:ext cx="3456383" cy="2743200"/>
        </p:xfrm>
        <a:graphic>
          <a:graphicData uri="http://schemas.openxmlformats.org/drawingml/2006/table">
            <a:tbl>
              <a:tblPr/>
              <a:tblGrid>
                <a:gridCol w="1200082"/>
                <a:gridCol w="1099297"/>
                <a:gridCol w="1157004"/>
              </a:tblGrid>
              <a:tr h="150496">
                <a:tc>
                  <a:txBody>
                    <a:bodyPr/>
                    <a:lstStyle/>
                    <a:p>
                      <a:pPr>
                        <a:spcAft>
                          <a:spcPts val="0"/>
                        </a:spcAft>
                      </a:pPr>
                      <a:r>
                        <a:rPr lang="cs-CZ" sz="1000">
                          <a:latin typeface="Calibri"/>
                          <a:ea typeface="Times New Roman"/>
                          <a:cs typeface="Times New Roman"/>
                        </a:rPr>
                        <a:t>slepenec</a:t>
                      </a:r>
                      <a:endParaRPr lang="cs-CZ" sz="4800">
                        <a:latin typeface="Century Gothic"/>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000">
                          <a:latin typeface="Calibri"/>
                          <a:ea typeface="Times New Roman"/>
                          <a:cs typeface="Times New Roman"/>
                        </a:rPr>
                        <a:t>spraš</a:t>
                      </a:r>
                      <a:endParaRPr lang="cs-CZ" sz="4800">
                        <a:latin typeface="Century Gothic"/>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000">
                          <a:latin typeface="Calibri"/>
                          <a:ea typeface="Times New Roman"/>
                          <a:cs typeface="Times New Roman"/>
                        </a:rPr>
                        <a:t>jíl vápnitý</a:t>
                      </a:r>
                      <a:endParaRPr lang="cs-CZ" sz="4800">
                        <a:latin typeface="Century Gothic"/>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8424">
                <a:tc>
                  <a:txBody>
                    <a:bodyPr/>
                    <a:lstStyle/>
                    <a:p>
                      <a:pPr>
                        <a:spcAft>
                          <a:spcPts val="0"/>
                        </a:spcAft>
                      </a:pPr>
                      <a:r>
                        <a:rPr lang="cs-CZ" sz="1000">
                          <a:latin typeface="Calibri"/>
                          <a:ea typeface="Times New Roman"/>
                          <a:cs typeface="Times New Roman"/>
                        </a:rPr>
                        <a:t> Je hornina… </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USAZENÁ</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VYVŘELÁ      </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PŘEMĚNĚNÁ</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Zvětrává…</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VELMI RYCHLE</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RYCHLE</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POMALU</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Na těchto horninách jsou …</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rovinky</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kopce</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Lidé je využívají jako..</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pole</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sady/lesy</a:t>
                      </a:r>
                      <a:endParaRPr lang="cs-CZ" sz="4800">
                        <a:latin typeface="Century Gothic"/>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000">
                          <a:latin typeface="Calibri"/>
                          <a:ea typeface="Times New Roman"/>
                          <a:cs typeface="Times New Roman"/>
                        </a:rPr>
                        <a:t>je hornina…</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USAZENÁ</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VYVŘELÁ      </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PŘEMĚNĚNÁ</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Zvětrává…</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VELMI RYCHLE</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RYCHLE</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POMALU</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Na těchto horninách jsou …</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rovinky</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kopce</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Lidé je využívají jako..</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pole</a:t>
                      </a:r>
                      <a:endParaRPr lang="cs-CZ" sz="4800">
                        <a:latin typeface="Century Gothic"/>
                        <a:ea typeface="Times New Roman"/>
                        <a:cs typeface="Times New Roman"/>
                      </a:endParaRPr>
                    </a:p>
                    <a:p>
                      <a:pPr>
                        <a:spcAft>
                          <a:spcPts val="0"/>
                        </a:spcAft>
                      </a:pPr>
                      <a:r>
                        <a:rPr lang="cs-CZ" sz="1000">
                          <a:latin typeface="Calibri"/>
                          <a:ea typeface="Times New Roman"/>
                          <a:cs typeface="Times New Roman"/>
                        </a:rPr>
                        <a:t>    … sady/lesy</a:t>
                      </a:r>
                      <a:endParaRPr lang="cs-CZ" sz="4800">
                        <a:latin typeface="Century Gothic"/>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000" dirty="0">
                          <a:latin typeface="Calibri"/>
                          <a:ea typeface="Times New Roman"/>
                          <a:cs typeface="Times New Roman"/>
                        </a:rPr>
                        <a:t>je hornina…</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      … USAZENÁ</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      … VYVŘELÁ      </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      … PŘEMĚNĚNÁ</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Zvětrává…</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     … VELMI RYCHLE</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     … RYCHLE</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     … POMALU</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Na těchto horninách jsou …</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    … rovinky</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    … kopce</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Lidé je využívají jako..</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    … pole</a:t>
                      </a:r>
                      <a:endParaRPr lang="cs-CZ" sz="4800" dirty="0">
                        <a:latin typeface="Century Gothic"/>
                        <a:ea typeface="Times New Roman"/>
                        <a:cs typeface="Times New Roman"/>
                      </a:endParaRPr>
                    </a:p>
                    <a:p>
                      <a:pPr>
                        <a:spcAft>
                          <a:spcPts val="0"/>
                        </a:spcAft>
                      </a:pPr>
                      <a:r>
                        <a:rPr lang="cs-CZ" sz="1000" dirty="0">
                          <a:latin typeface="Calibri"/>
                          <a:ea typeface="Times New Roman"/>
                          <a:cs typeface="Times New Roman"/>
                        </a:rPr>
                        <a:t>    … sady/lesy</a:t>
                      </a:r>
                      <a:endParaRPr lang="cs-CZ" sz="4800" dirty="0">
                        <a:latin typeface="Century Gothic"/>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Obdélník 13"/>
          <p:cNvSpPr/>
          <p:nvPr/>
        </p:nvSpPr>
        <p:spPr>
          <a:xfrm>
            <a:off x="3923928" y="5445224"/>
            <a:ext cx="4104456"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cs-CZ" dirty="0" smtClean="0">
                <a:solidFill>
                  <a:schemeClr val="accent2">
                    <a:lumMod val="50000"/>
                  </a:schemeClr>
                </a:solidFill>
              </a:rPr>
              <a:t>Vybarvení slepé geologické mapy, vyhledání informací o místních horninách, aplikace znalostí třídění hornin a vlastnostech skupin hornin. </a:t>
            </a:r>
            <a:endParaRPr lang="cs-CZ"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804704"/>
          </a:xfrm>
        </p:spPr>
        <p:txBody>
          <a:bodyPr>
            <a:normAutofit/>
          </a:bodyPr>
          <a:lstStyle/>
          <a:p>
            <a:r>
              <a:rPr lang="cs-CZ" sz="2000" dirty="0" smtClean="0">
                <a:latin typeface="Arial" pitchFamily="34" charset="0"/>
                <a:cs typeface="Arial" pitchFamily="34" charset="0"/>
              </a:rPr>
              <a:t>Učební úloha expozičního charakteru – </a:t>
            </a:r>
            <a:br>
              <a:rPr lang="cs-CZ" sz="2000" dirty="0" smtClean="0">
                <a:latin typeface="Arial" pitchFamily="34" charset="0"/>
                <a:cs typeface="Arial" pitchFamily="34" charset="0"/>
              </a:rPr>
            </a:br>
            <a:r>
              <a:rPr lang="cs-CZ" sz="2000" dirty="0" smtClean="0">
                <a:latin typeface="Arial" pitchFamily="34" charset="0"/>
                <a:cs typeface="Arial" pitchFamily="34" charset="0"/>
              </a:rPr>
              <a:t>práce s textem + pozorování</a:t>
            </a:r>
            <a:endParaRPr lang="cs-CZ" sz="2000" dirty="0"/>
          </a:p>
        </p:txBody>
      </p:sp>
      <p:sp>
        <p:nvSpPr>
          <p:cNvPr id="4" name="Zástupný symbol pro obsah 3"/>
          <p:cNvSpPr>
            <a:spLocks noGrp="1"/>
          </p:cNvSpPr>
          <p:nvPr>
            <p:ph idx="1"/>
          </p:nvPr>
        </p:nvSpPr>
        <p:spPr>
          <a:xfrm>
            <a:off x="179512" y="1268760"/>
            <a:ext cx="7848872" cy="5256584"/>
          </a:xfrm>
        </p:spPr>
        <p:txBody>
          <a:bodyPr>
            <a:normAutofit fontScale="55000" lnSpcReduction="20000"/>
          </a:bodyPr>
          <a:lstStyle/>
          <a:p>
            <a:pPr>
              <a:buNone/>
            </a:pPr>
            <a:r>
              <a:rPr lang="cs-CZ" dirty="0" smtClean="0"/>
              <a:t>	PŘÍRODNÍ REZERVACE SUCHÁ DORA</a:t>
            </a:r>
          </a:p>
          <a:p>
            <a:pPr>
              <a:buNone/>
            </a:pPr>
            <a:r>
              <a:rPr lang="cs-CZ" dirty="0" smtClean="0"/>
              <a:t>	V údolí mezi </a:t>
            </a:r>
            <a:r>
              <a:rPr lang="cs-CZ" dirty="0" err="1" smtClean="0"/>
              <a:t>Dobešovem</a:t>
            </a:r>
            <a:r>
              <a:rPr lang="cs-CZ" dirty="0" smtClean="0"/>
              <a:t> a </a:t>
            </a:r>
            <a:r>
              <a:rPr lang="cs-CZ" dirty="0" err="1" smtClean="0"/>
              <a:t>Spálovem</a:t>
            </a:r>
            <a:r>
              <a:rPr lang="cs-CZ" dirty="0" smtClean="0"/>
              <a:t> se na severním kamenitém svahu nad potokem Suchá nachází přírodní rezervace Suchá Dora. Jedná se o unikátní území, protože je zde zachován téměř původní typ listnatého lesa bez zásahů člověka. Tento les se zde zachoval hlavně díky tomu, že se jedná o příkrý, kamenitý svah, který je pro lidi jen špatně přístupný.</a:t>
            </a:r>
          </a:p>
          <a:p>
            <a:pPr>
              <a:buNone/>
            </a:pPr>
            <a:r>
              <a:rPr lang="cs-CZ" dirty="0" smtClean="0"/>
              <a:t>	Nejvíce zde roste buků, a to různě starých. Najdeme zde velikány staré až 150 let, ale také malé semenáčky, které čekají na svou příležitost, až některý z velikánů padne a udělá jim místo. Padlý kmen buku pak poslouží jako úkryt i potrava pro mnohé houby a živočichy. Každý podzim se zem v lese zbarví žlutohnědě záplavou bukového listí, které svým tvarem připomíná oko s hladkým okrajem. </a:t>
            </a:r>
          </a:p>
          <a:p>
            <a:pPr>
              <a:buNone/>
            </a:pPr>
            <a:r>
              <a:rPr lang="cs-CZ" dirty="0" smtClean="0"/>
              <a:t>	Najdeme zde ale také další stromy – bukům je nejvíce tvarem svých listů podobný habr. Má také listy ve tvaru oka, ale mají zubaté okraje. Občas se svými listy ve tvaru srdce připomene lípa nebo javor klen se s listy velkými, ve tvaru otisku ruky. Nejpodivnější listy, které zde najdete, patří jilmu. Jeho listy mají tvaru oka se zubatým okrajem, ale zvláštní na nich je, že jedna polovina listu je výrazně kratší než ta druhá. Veverky a myšice v tomto lese jistě nejvíce ocení plody lísky, kterou poznáme také podle velkých, zakulacených listů se zubatým okrajem. Na jaře se zase svými bílými květy přihlásí o pozornost bez černý. Jeho listy jsou složené hned z několika listů.</a:t>
            </a:r>
          </a:p>
          <a:p>
            <a:pPr>
              <a:buNone/>
            </a:pPr>
            <a:r>
              <a:rPr lang="cs-CZ" dirty="0" smtClean="0"/>
              <a:t>	Protože je tento les tak unikátní, byl už v roce 1969 vyhlášen jako přírodní rezervace, tedy místo s unikátní přírodou, blízkou té, jak vypadala příroda v Oderských vrších dříve. Díky tomu je tato oblast pod ochranou státu a nikdo by zde neměl kácet, stavět, ani jinak ničit zdejší přírodu. </a:t>
            </a:r>
          </a:p>
          <a:p>
            <a:pPr>
              <a:buNone/>
            </a:pPr>
            <a:endParaRPr lang="cs-CZ" dirty="0"/>
          </a:p>
        </p:txBody>
      </p:sp>
      <p:sp>
        <p:nvSpPr>
          <p:cNvPr id="5" name="Obdélník 4"/>
          <p:cNvSpPr/>
          <p:nvPr/>
        </p:nvSpPr>
        <p:spPr>
          <a:xfrm>
            <a:off x="3635896" y="5373216"/>
            <a:ext cx="4320480" cy="1224136"/>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s-CZ" sz="1600" dirty="0" smtClean="0">
                <a:solidFill>
                  <a:schemeClr val="tx2">
                    <a:lumMod val="75000"/>
                  </a:schemeClr>
                </a:solidFill>
              </a:rPr>
              <a:t>V textu vyhledání názvů dřevin a informace o tvarech jejich listů, roztřídění reálných listů a přiřazení názvů, diskuse o důvodech zřízení PR, diskuse o přirozené a pozměněné skladbě lesů v okolí obce.</a:t>
            </a:r>
            <a:endParaRPr lang="cs-CZ" sz="16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660688"/>
          </a:xfrm>
        </p:spPr>
        <p:txBody>
          <a:bodyPr>
            <a:normAutofit/>
          </a:bodyPr>
          <a:lstStyle/>
          <a:p>
            <a:r>
              <a:rPr lang="cs-CZ" sz="2000" dirty="0" smtClean="0">
                <a:latin typeface="Arial" pitchFamily="34" charset="0"/>
                <a:cs typeface="Arial" pitchFamily="34" charset="0"/>
              </a:rPr>
              <a:t>Učební úloha expozičního charakteru – </a:t>
            </a:r>
            <a:br>
              <a:rPr lang="cs-CZ" sz="2000" dirty="0" smtClean="0">
                <a:latin typeface="Arial" pitchFamily="34" charset="0"/>
                <a:cs typeface="Arial" pitchFamily="34" charset="0"/>
              </a:rPr>
            </a:br>
            <a:r>
              <a:rPr lang="cs-CZ" sz="2000" dirty="0" smtClean="0">
                <a:latin typeface="Arial" pitchFamily="34" charset="0"/>
                <a:cs typeface="Arial" pitchFamily="34" charset="0"/>
              </a:rPr>
              <a:t>práce s (TURISTICKOU) mapou</a:t>
            </a:r>
            <a:endParaRPr lang="cs-CZ" sz="2000" dirty="0"/>
          </a:p>
        </p:txBody>
      </p:sp>
      <p:pic>
        <p:nvPicPr>
          <p:cNvPr id="4" name="Zástupný symbol pro obsah 3"/>
          <p:cNvPicPr>
            <a:picLocks noGrp="1"/>
          </p:cNvPicPr>
          <p:nvPr>
            <p:ph idx="1"/>
          </p:nvPr>
        </p:nvPicPr>
        <p:blipFill>
          <a:blip r:embed="rId2" cstate="print"/>
          <a:srcRect t="15344" r="29256" b="3968"/>
          <a:stretch>
            <a:fillRect/>
          </a:stretch>
        </p:blipFill>
        <p:spPr bwMode="auto">
          <a:xfrm>
            <a:off x="457200" y="1210782"/>
            <a:ext cx="5194920" cy="3730386"/>
          </a:xfrm>
          <a:prstGeom prst="rect">
            <a:avLst/>
          </a:prstGeom>
          <a:noFill/>
          <a:ln w="9525">
            <a:noFill/>
            <a:miter lim="800000"/>
            <a:headEnd/>
            <a:tailEnd/>
          </a:ln>
        </p:spPr>
      </p:pic>
      <p:graphicFrame>
        <p:nvGraphicFramePr>
          <p:cNvPr id="5" name="Tabulka 4"/>
          <p:cNvGraphicFramePr>
            <a:graphicFrameLocks noGrp="1"/>
          </p:cNvGraphicFramePr>
          <p:nvPr/>
        </p:nvGraphicFramePr>
        <p:xfrm>
          <a:off x="2195736" y="4365104"/>
          <a:ext cx="5849620" cy="2313432"/>
        </p:xfrm>
        <a:graphic>
          <a:graphicData uri="http://schemas.openxmlformats.org/drawingml/2006/table">
            <a:tbl>
              <a:tblPr/>
              <a:tblGrid>
                <a:gridCol w="788670"/>
                <a:gridCol w="1160780"/>
                <a:gridCol w="974725"/>
                <a:gridCol w="835025"/>
                <a:gridCol w="1115060"/>
                <a:gridCol w="975360"/>
              </a:tblGrid>
              <a:tr h="0">
                <a:tc>
                  <a:txBody>
                    <a:bodyPr/>
                    <a:lstStyle/>
                    <a:p>
                      <a:pPr algn="just">
                        <a:lnSpc>
                          <a:spcPct val="115000"/>
                        </a:lnSpc>
                        <a:spcAft>
                          <a:spcPts val="0"/>
                        </a:spcAft>
                      </a:pPr>
                      <a:r>
                        <a:rPr lang="cs-CZ" sz="1200" b="1">
                          <a:latin typeface="Calibri"/>
                          <a:ea typeface="Calibri"/>
                          <a:cs typeface="Times New Roman"/>
                        </a:rPr>
                        <a:t>vesnice</a:t>
                      </a: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cs-CZ" sz="1200" b="1">
                          <a:latin typeface="Calibri"/>
                          <a:ea typeface="Calibri"/>
                          <a:cs typeface="Times New Roman"/>
                        </a:rPr>
                        <a:t>světová strana</a:t>
                      </a: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cs-CZ" sz="1200" b="1">
                          <a:latin typeface="Calibri"/>
                          <a:ea typeface="Calibri"/>
                          <a:cs typeface="Times New Roman"/>
                        </a:rPr>
                        <a:t>nachází se …</a:t>
                      </a: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cs-CZ" sz="1200" b="1">
                          <a:latin typeface="Calibri"/>
                          <a:ea typeface="Calibri"/>
                          <a:cs typeface="Times New Roman"/>
                        </a:rPr>
                        <a:t>vesnice</a:t>
                      </a: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cs-CZ" sz="1200" b="1">
                          <a:latin typeface="Calibri"/>
                          <a:ea typeface="Calibri"/>
                          <a:cs typeface="Times New Roman"/>
                        </a:rPr>
                        <a:t>světová strana</a:t>
                      </a: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cs-CZ" sz="1200" b="1">
                          <a:latin typeface="Calibri"/>
                          <a:ea typeface="Calibri"/>
                          <a:cs typeface="Times New Roman"/>
                        </a:rPr>
                        <a:t>nachází se …</a:t>
                      </a: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cs-CZ" sz="1400" b="1">
                          <a:latin typeface="Calibri"/>
                          <a:ea typeface="Calibri"/>
                          <a:cs typeface="Times New Roman"/>
                        </a:rPr>
                        <a:t>Vítovka</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200">
                          <a:latin typeface="Calibri"/>
                          <a:ea typeface="Calibri"/>
                          <a:cs typeface="Times New Roman"/>
                        </a:rPr>
                        <a:t>NA KOPCI</a:t>
                      </a:r>
                      <a:endParaRPr lang="cs-CZ" sz="1100">
                        <a:latin typeface="Calibri"/>
                        <a:ea typeface="Calibri"/>
                        <a:cs typeface="Times New Roman"/>
                      </a:endParaRPr>
                    </a:p>
                    <a:p>
                      <a:pPr algn="ctr">
                        <a:lnSpc>
                          <a:spcPct val="115000"/>
                        </a:lnSpc>
                        <a:spcAft>
                          <a:spcPts val="0"/>
                        </a:spcAft>
                      </a:pPr>
                      <a:r>
                        <a:rPr lang="cs-CZ" sz="1200">
                          <a:latin typeface="Calibri"/>
                          <a:ea typeface="Calibri"/>
                          <a:cs typeface="Times New Roman"/>
                        </a:rPr>
                        <a:t>V ÚDOLÍ</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400" b="1">
                          <a:latin typeface="Calibri"/>
                          <a:ea typeface="Calibri"/>
                          <a:cs typeface="Times New Roman"/>
                        </a:rPr>
                        <a:t>Loučky</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200">
                          <a:latin typeface="Calibri"/>
                          <a:ea typeface="Calibri"/>
                          <a:cs typeface="Times New Roman"/>
                        </a:rPr>
                        <a:t>NA KOPCI</a:t>
                      </a:r>
                      <a:endParaRPr lang="cs-CZ" sz="1100">
                        <a:latin typeface="Calibri"/>
                        <a:ea typeface="Calibri"/>
                        <a:cs typeface="Times New Roman"/>
                      </a:endParaRPr>
                    </a:p>
                    <a:p>
                      <a:pPr algn="ctr">
                        <a:lnSpc>
                          <a:spcPct val="115000"/>
                        </a:lnSpc>
                        <a:spcAft>
                          <a:spcPts val="0"/>
                        </a:spcAft>
                      </a:pPr>
                      <a:r>
                        <a:rPr lang="cs-CZ" sz="1200">
                          <a:latin typeface="Calibri"/>
                          <a:ea typeface="Calibri"/>
                          <a:cs typeface="Times New Roman"/>
                        </a:rPr>
                        <a:t>V ÚDOLÍ</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cs-CZ" sz="1400" b="1">
                          <a:latin typeface="Calibri"/>
                          <a:ea typeface="Calibri"/>
                          <a:cs typeface="Times New Roman"/>
                        </a:rPr>
                        <a:t>Kletné</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200">
                          <a:latin typeface="Calibri"/>
                          <a:ea typeface="Calibri"/>
                          <a:cs typeface="Times New Roman"/>
                        </a:rPr>
                        <a:t>NA KOPCI</a:t>
                      </a:r>
                      <a:endParaRPr lang="cs-CZ" sz="1100">
                        <a:latin typeface="Calibri"/>
                        <a:ea typeface="Calibri"/>
                        <a:cs typeface="Times New Roman"/>
                      </a:endParaRPr>
                    </a:p>
                    <a:p>
                      <a:pPr algn="ctr">
                        <a:lnSpc>
                          <a:spcPct val="115000"/>
                        </a:lnSpc>
                        <a:spcAft>
                          <a:spcPts val="0"/>
                        </a:spcAft>
                      </a:pPr>
                      <a:r>
                        <a:rPr lang="cs-CZ" sz="1200">
                          <a:latin typeface="Calibri"/>
                          <a:ea typeface="Calibri"/>
                          <a:cs typeface="Times New Roman"/>
                        </a:rPr>
                        <a:t>V ÚDOLÍ</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400" b="1">
                          <a:latin typeface="Calibri"/>
                          <a:ea typeface="Calibri"/>
                          <a:cs typeface="Times New Roman"/>
                        </a:rPr>
                        <a:t>Jestřábí</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200">
                          <a:latin typeface="Calibri"/>
                          <a:ea typeface="Calibri"/>
                          <a:cs typeface="Times New Roman"/>
                        </a:rPr>
                        <a:t>NA KOPCI</a:t>
                      </a:r>
                      <a:endParaRPr lang="cs-CZ" sz="1100">
                        <a:latin typeface="Calibri"/>
                        <a:ea typeface="Calibri"/>
                        <a:cs typeface="Times New Roman"/>
                      </a:endParaRPr>
                    </a:p>
                    <a:p>
                      <a:pPr algn="ctr">
                        <a:lnSpc>
                          <a:spcPct val="115000"/>
                        </a:lnSpc>
                        <a:spcAft>
                          <a:spcPts val="0"/>
                        </a:spcAft>
                      </a:pPr>
                      <a:r>
                        <a:rPr lang="cs-CZ" sz="1200">
                          <a:latin typeface="Calibri"/>
                          <a:ea typeface="Calibri"/>
                          <a:cs typeface="Times New Roman"/>
                        </a:rPr>
                        <a:t>V ÚDOLÍ</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cs-CZ" sz="1400" b="1">
                          <a:latin typeface="Calibri"/>
                          <a:ea typeface="Calibri"/>
                          <a:cs typeface="Times New Roman"/>
                        </a:rPr>
                        <a:t>Emauzy</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200">
                          <a:latin typeface="Calibri"/>
                          <a:ea typeface="Calibri"/>
                          <a:cs typeface="Times New Roman"/>
                        </a:rPr>
                        <a:t>NA KOPCI</a:t>
                      </a:r>
                      <a:endParaRPr lang="cs-CZ" sz="1100">
                        <a:latin typeface="Calibri"/>
                        <a:ea typeface="Calibri"/>
                        <a:cs typeface="Times New Roman"/>
                      </a:endParaRPr>
                    </a:p>
                    <a:p>
                      <a:pPr algn="ctr">
                        <a:lnSpc>
                          <a:spcPct val="115000"/>
                        </a:lnSpc>
                        <a:spcAft>
                          <a:spcPts val="0"/>
                        </a:spcAft>
                      </a:pPr>
                      <a:r>
                        <a:rPr lang="cs-CZ" sz="1200">
                          <a:latin typeface="Calibri"/>
                          <a:ea typeface="Calibri"/>
                          <a:cs typeface="Times New Roman"/>
                        </a:rPr>
                        <a:t>V ÚDOLÍ</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200" b="1">
                          <a:latin typeface="Calibri"/>
                          <a:ea typeface="Calibri"/>
                          <a:cs typeface="Times New Roman"/>
                        </a:rPr>
                        <a:t>Mankovice</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200">
                          <a:latin typeface="Calibri"/>
                          <a:ea typeface="Calibri"/>
                          <a:cs typeface="Times New Roman"/>
                        </a:rPr>
                        <a:t>NA KOPCI</a:t>
                      </a:r>
                      <a:endParaRPr lang="cs-CZ" sz="1100">
                        <a:latin typeface="Calibri"/>
                        <a:ea typeface="Calibri"/>
                        <a:cs typeface="Times New Roman"/>
                      </a:endParaRPr>
                    </a:p>
                    <a:p>
                      <a:pPr algn="ctr">
                        <a:lnSpc>
                          <a:spcPct val="115000"/>
                        </a:lnSpc>
                        <a:spcAft>
                          <a:spcPts val="0"/>
                        </a:spcAft>
                      </a:pPr>
                      <a:r>
                        <a:rPr lang="cs-CZ" sz="1200">
                          <a:latin typeface="Calibri"/>
                          <a:ea typeface="Calibri"/>
                          <a:cs typeface="Times New Roman"/>
                        </a:rPr>
                        <a:t>V ÚDOLÍ</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cs-CZ" sz="1400" b="1">
                          <a:latin typeface="Calibri"/>
                          <a:ea typeface="Calibri"/>
                          <a:cs typeface="Times New Roman"/>
                        </a:rPr>
                        <a:t>Dobešov</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200">
                          <a:latin typeface="Calibri"/>
                          <a:ea typeface="Calibri"/>
                          <a:cs typeface="Times New Roman"/>
                        </a:rPr>
                        <a:t>NA KOPCI</a:t>
                      </a:r>
                      <a:endParaRPr lang="cs-CZ" sz="1100">
                        <a:latin typeface="Calibri"/>
                        <a:ea typeface="Calibri"/>
                        <a:cs typeface="Times New Roman"/>
                      </a:endParaRPr>
                    </a:p>
                    <a:p>
                      <a:pPr algn="ctr">
                        <a:lnSpc>
                          <a:spcPct val="115000"/>
                        </a:lnSpc>
                        <a:spcAft>
                          <a:spcPts val="0"/>
                        </a:spcAft>
                      </a:pPr>
                      <a:r>
                        <a:rPr lang="cs-CZ" sz="1200">
                          <a:latin typeface="Calibri"/>
                          <a:ea typeface="Calibri"/>
                          <a:cs typeface="Times New Roman"/>
                        </a:rPr>
                        <a:t>V ÚDOLÍ</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400" b="1">
                          <a:latin typeface="Calibri"/>
                          <a:ea typeface="Calibri"/>
                          <a:cs typeface="Times New Roman"/>
                        </a:rPr>
                        <a:t>Veselí</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200">
                          <a:latin typeface="Calibri"/>
                          <a:ea typeface="Calibri"/>
                          <a:cs typeface="Times New Roman"/>
                        </a:rPr>
                        <a:t>NA KOPCI</a:t>
                      </a:r>
                      <a:endParaRPr lang="cs-CZ" sz="1100">
                        <a:latin typeface="Calibri"/>
                        <a:ea typeface="Calibri"/>
                        <a:cs typeface="Times New Roman"/>
                      </a:endParaRPr>
                    </a:p>
                    <a:p>
                      <a:pPr algn="ctr">
                        <a:lnSpc>
                          <a:spcPct val="115000"/>
                        </a:lnSpc>
                        <a:spcAft>
                          <a:spcPts val="0"/>
                        </a:spcAft>
                      </a:pPr>
                      <a:r>
                        <a:rPr lang="cs-CZ" sz="1200">
                          <a:latin typeface="Calibri"/>
                          <a:ea typeface="Calibri"/>
                          <a:cs typeface="Times New Roman"/>
                        </a:rPr>
                        <a:t>V ÚDOLÍ</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cs-CZ" sz="1400" b="1">
                          <a:latin typeface="Calibri"/>
                          <a:ea typeface="Calibri"/>
                          <a:cs typeface="Times New Roman"/>
                        </a:rPr>
                        <a:t>Tošovice</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200">
                          <a:latin typeface="Calibri"/>
                          <a:ea typeface="Calibri"/>
                          <a:cs typeface="Times New Roman"/>
                        </a:rPr>
                        <a:t>NA KOPCI</a:t>
                      </a:r>
                      <a:endParaRPr lang="cs-CZ" sz="1100">
                        <a:latin typeface="Calibri"/>
                        <a:ea typeface="Calibri"/>
                        <a:cs typeface="Times New Roman"/>
                      </a:endParaRPr>
                    </a:p>
                    <a:p>
                      <a:pPr algn="ctr">
                        <a:lnSpc>
                          <a:spcPct val="115000"/>
                        </a:lnSpc>
                        <a:spcAft>
                          <a:spcPts val="0"/>
                        </a:spcAft>
                      </a:pPr>
                      <a:r>
                        <a:rPr lang="cs-CZ" sz="1200">
                          <a:latin typeface="Calibri"/>
                          <a:ea typeface="Calibri"/>
                          <a:cs typeface="Times New Roman"/>
                        </a:rPr>
                        <a:t>V ÚDOLÍ</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400" b="1">
                          <a:latin typeface="Calibri"/>
                          <a:ea typeface="Calibri"/>
                          <a:cs typeface="Times New Roman"/>
                        </a:rPr>
                        <a:t>Pohoř</a:t>
                      </a:r>
                      <a:endParaRPr lang="cs-CZ"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cs-CZ"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200" dirty="0">
                          <a:latin typeface="Calibri"/>
                          <a:ea typeface="Calibri"/>
                          <a:cs typeface="Times New Roman"/>
                        </a:rPr>
                        <a:t>NA KOPCI</a:t>
                      </a:r>
                      <a:endParaRPr lang="cs-CZ" sz="1100" dirty="0">
                        <a:latin typeface="Calibri"/>
                        <a:ea typeface="Calibri"/>
                        <a:cs typeface="Times New Roman"/>
                      </a:endParaRPr>
                    </a:p>
                    <a:p>
                      <a:pPr algn="ctr">
                        <a:lnSpc>
                          <a:spcPct val="115000"/>
                        </a:lnSpc>
                        <a:spcAft>
                          <a:spcPts val="0"/>
                        </a:spcAft>
                      </a:pPr>
                      <a:r>
                        <a:rPr lang="cs-CZ" sz="1200" dirty="0">
                          <a:latin typeface="Calibri"/>
                          <a:ea typeface="Calibri"/>
                          <a:cs typeface="Times New Roman"/>
                        </a:rPr>
                        <a:t>V ÚDOLÍ</a:t>
                      </a:r>
                      <a:endParaRPr lang="cs-CZ"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Obdélník 5"/>
          <p:cNvSpPr/>
          <p:nvPr/>
        </p:nvSpPr>
        <p:spPr>
          <a:xfrm>
            <a:off x="5796136" y="1268760"/>
            <a:ext cx="2160240" cy="28083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2">
                    <a:lumMod val="50000"/>
                  </a:schemeClr>
                </a:solidFill>
              </a:rPr>
              <a:t>Vyhledání vesnic v okolí obce a doplnění světových stran, kde dané obce leží, vyhledání v mapě (a na základě zkušenosti), které obce leží na kopci a které v údolí.</a:t>
            </a:r>
            <a:endParaRPr lang="cs-CZ" dirty="0">
              <a:solidFill>
                <a:schemeClr val="tx2">
                  <a:lumMod val="50000"/>
                </a:schemeClr>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hatý">
  <a:themeElements>
    <a:clrScheme name="Bohatý">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Bohatý">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ohatý">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472</TotalTime>
  <Words>1105</Words>
  <Application>Microsoft Office PowerPoint</Application>
  <PresentationFormat>Předvádění na obrazovce (4:3)</PresentationFormat>
  <Paragraphs>200</Paragraphs>
  <Slides>16</Slides>
  <Notes>2</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16</vt:i4>
      </vt:variant>
    </vt:vector>
  </HeadingPairs>
  <TitlesOfParts>
    <vt:vector size="25" baseType="lpstr">
      <vt:lpstr>Arial</vt:lpstr>
      <vt:lpstr>Calibri</vt:lpstr>
      <vt:lpstr>Century Gothic</vt:lpstr>
      <vt:lpstr>Times New Roman</vt:lpstr>
      <vt:lpstr>Trebuchet MS</vt:lpstr>
      <vt:lpstr>Trebuchet MS (Základní text)</vt:lpstr>
      <vt:lpstr>Wingdings</vt:lpstr>
      <vt:lpstr>Wingdings 2</vt:lpstr>
      <vt:lpstr>Bohatý</vt:lpstr>
      <vt:lpstr>Regionální princip  </vt:lpstr>
      <vt:lpstr>VÝUKA O REGIONU     vs. REGIONÁLNÍ PRINCIP </vt:lpstr>
      <vt:lpstr>Stanovení hranic regionu</vt:lpstr>
      <vt:lpstr>Prezentace aplikace PowerPoint</vt:lpstr>
      <vt:lpstr>Regionální princip a fáze vyučovací hodiny</vt:lpstr>
      <vt:lpstr>Učební úloha motivačního charakteru – vyprávění</vt:lpstr>
      <vt:lpstr>Učební úloha aplikačního charakteru – práce s geologickou mapou</vt:lpstr>
      <vt:lpstr>Učební úloha expozičního charakteru –  práce s textem + pozorování</vt:lpstr>
      <vt:lpstr>Učební úloha expozičního charakteru –  práce s (TURISTICKOU) mapou</vt:lpstr>
      <vt:lpstr>Regionální princip a terénní výuka</vt:lpstr>
      <vt:lpstr>Prezentace aplikace PowerPoint</vt:lpstr>
      <vt:lpstr>Učební úloha expozičního charakter - pozorování</vt:lpstr>
      <vt:lpstr>Regionální princip a přínos pro žáka/studenta</vt:lpstr>
      <vt:lpstr>Regionální princip a jeho přínos pro učitele</vt:lpstr>
      <vt:lpstr>regionální princip závěrem</vt:lpstr>
      <vt:lpstr>Požadavky na seminární práci</vt:lpstr>
    </vt:vector>
  </TitlesOfParts>
  <Company>Pedagogicka fakulta 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Frýzová</dc:creator>
  <cp:lastModifiedBy>lektor</cp:lastModifiedBy>
  <cp:revision>41</cp:revision>
  <dcterms:created xsi:type="dcterms:W3CDTF">2017-12-13T09:28:00Z</dcterms:created>
  <dcterms:modified xsi:type="dcterms:W3CDTF">2017-12-15T11:09:01Z</dcterms:modified>
</cp:coreProperties>
</file>