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305" r:id="rId3"/>
    <p:sldId id="265" r:id="rId4"/>
    <p:sldId id="309" r:id="rId5"/>
    <p:sldId id="303" r:id="rId6"/>
    <p:sldId id="30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73" r:id="rId31"/>
    <p:sldId id="306" r:id="rId32"/>
    <p:sldId id="308" r:id="rId33"/>
    <p:sldId id="307" r:id="rId34"/>
    <p:sldId id="272" r:id="rId35"/>
    <p:sldId id="298" r:id="rId36"/>
    <p:sldId id="299" r:id="rId37"/>
    <p:sldId id="300" r:id="rId38"/>
    <p:sldId id="301" r:id="rId39"/>
    <p:sldId id="302" r:id="rId4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84" d="100"/>
          <a:sy n="84" d="100"/>
        </p:scale>
        <p:origin x="2250" y="-7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E2068-F25D-468F-BBB4-76A5A59E0E44}" type="datetimeFigureOut">
              <a:rPr lang="cs-CZ" smtClean="0"/>
              <a:t>04.12.2017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6D8CF-4797-43FA-9C82-6839D78B58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423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viz Řezníčková et al. (2013) Dovednosti žáků… - z 1. stupně neumí dle učitelů hledat a kombinovat </a:t>
            </a:r>
            <a:r>
              <a:rPr lang="cs-CZ" dirty="0" err="1" smtClean="0"/>
              <a:t>info</a:t>
            </a:r>
            <a:r>
              <a:rPr lang="cs-CZ" dirty="0" smtClean="0"/>
              <a:t> z map, přemýšlet v souvislostech – ptát se po příčinách, hledat v grafech a tabulkách, vybrat z textu podstatné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6D8CF-4797-43FA-9C82-6839D78B580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1283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6D8CF-4797-43FA-9C82-6839D78B580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7290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9BDBB-3DDD-440F-9E53-9F2D204B7BDC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9188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19AD-5DB2-4994-858C-496A034185B1}" type="datetimeFigureOut">
              <a:rPr lang="cs-CZ" smtClean="0"/>
              <a:t>04.12.2017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7165-E7D5-4834-A42E-753923A9AB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1480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19AD-5DB2-4994-858C-496A034185B1}" type="datetimeFigureOut">
              <a:rPr lang="cs-CZ" smtClean="0"/>
              <a:t>04.12.2017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7165-E7D5-4834-A42E-753923A9AB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6008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19AD-5DB2-4994-858C-496A034185B1}" type="datetimeFigureOut">
              <a:rPr lang="cs-CZ" smtClean="0"/>
              <a:t>04.12.2017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7165-E7D5-4834-A42E-753923A9AB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0635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19AD-5DB2-4994-858C-496A034185B1}" type="datetimeFigureOut">
              <a:rPr lang="cs-CZ" smtClean="0"/>
              <a:t>04.12.2017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7165-E7D5-4834-A42E-753923A9AB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6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19AD-5DB2-4994-858C-496A034185B1}" type="datetimeFigureOut">
              <a:rPr lang="cs-CZ" smtClean="0"/>
              <a:t>04.12.2017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7165-E7D5-4834-A42E-753923A9AB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960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19AD-5DB2-4994-858C-496A034185B1}" type="datetimeFigureOut">
              <a:rPr lang="cs-CZ" smtClean="0"/>
              <a:t>04.12.2017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7165-E7D5-4834-A42E-753923A9AB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29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19AD-5DB2-4994-858C-496A034185B1}" type="datetimeFigureOut">
              <a:rPr lang="cs-CZ" smtClean="0"/>
              <a:t>04.12.2017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7165-E7D5-4834-A42E-753923A9AB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9355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19AD-5DB2-4994-858C-496A034185B1}" type="datetimeFigureOut">
              <a:rPr lang="cs-CZ" smtClean="0"/>
              <a:t>04.12.2017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7165-E7D5-4834-A42E-753923A9AB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592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19AD-5DB2-4994-858C-496A034185B1}" type="datetimeFigureOut">
              <a:rPr lang="cs-CZ" smtClean="0"/>
              <a:t>04.12.2017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7165-E7D5-4834-A42E-753923A9AB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906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19AD-5DB2-4994-858C-496A034185B1}" type="datetimeFigureOut">
              <a:rPr lang="cs-CZ" smtClean="0"/>
              <a:t>04.12.2017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7165-E7D5-4834-A42E-753923A9AB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591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19AD-5DB2-4994-858C-496A034185B1}" type="datetimeFigureOut">
              <a:rPr lang="cs-CZ" smtClean="0"/>
              <a:t>04.12.2017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7165-E7D5-4834-A42E-753923A9AB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018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119AD-5DB2-4994-858C-496A034185B1}" type="datetimeFigureOut">
              <a:rPr lang="cs-CZ" smtClean="0"/>
              <a:t>04.12.2017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37165-E7D5-4834-A42E-753923A9AB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82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eoportal.gov.cz/web/guest/ma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poropa.eu/cz/" TargetMode="External"/><Relationship Id="rId2" Type="http://schemas.openxmlformats.org/officeDocument/2006/relationships/hyperlink" Target="https://slepemapy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esources.collins.co.uk/Wesbite%20images/PrimaryGeography/One%20Pack%20bundle_2.pdf" TargetMode="External"/><Relationship Id="rId4" Type="http://schemas.openxmlformats.org/officeDocument/2006/relationships/hyperlink" Target="http://dumy.cz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" TargetMode="External"/><Relationship Id="rId2" Type="http://schemas.openxmlformats.org/officeDocument/2006/relationships/hyperlink" Target="http://www.vilemwalter.cz/mapy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anknoteworld.com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resources.collins.co.uk/Wesbite%20images/PrimaryGeography/One%20Pack%20bundle_2.pdf" TargetMode="External"/><Relationship Id="rId2" Type="http://schemas.openxmlformats.org/officeDocument/2006/relationships/hyperlink" Target="http://dumy.cz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katastr.cz/" TargetMode="External"/><Relationship Id="rId2" Type="http://schemas.openxmlformats.org/officeDocument/2006/relationships/hyperlink" Target="http://archivnimapy.cuzk.cz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ndrichpolak.wz.cz/skola_geografieostatni.php" TargetMode="External"/><Relationship Id="rId2" Type="http://schemas.openxmlformats.org/officeDocument/2006/relationships/hyperlink" Target="https://is.muni.cz/auth/th/371282/pedf_m/Kreslime_sve_prvni_mapy_text.pdf?studium=631031;zpet=/auth/vyhledavani/?search%3DMr%C3%A1zkov%C3%A1%20Kate%C5%99ina%26start%3D2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DIDAKTIKA VLASTIVĚDY 3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podzim 2017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748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1"/>
            <a:ext cx="8791575" cy="68484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079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495600" y="3140969"/>
            <a:ext cx="7488832" cy="31393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cs-CZ" dirty="0"/>
              <a:t>Nejrozsáhlejší česká nížina se jmenuje Hornomoravský úval. (</a:t>
            </a:r>
            <a:r>
              <a:rPr lang="cs-CZ" b="1" dirty="0"/>
              <a:t>Ne</a:t>
            </a:r>
            <a:r>
              <a:rPr lang="cs-CZ" dirty="0"/>
              <a:t> – Polabí)</a:t>
            </a:r>
          </a:p>
          <a:p>
            <a:pPr lvl="0"/>
            <a:r>
              <a:rPr lang="cs-CZ" dirty="0"/>
              <a:t>Na horu Javořice se můžeme vydat na Českomoravské vrchovině. (</a:t>
            </a:r>
            <a:r>
              <a:rPr lang="cs-CZ" b="1" dirty="0"/>
              <a:t>Ano</a:t>
            </a:r>
            <a:r>
              <a:rPr lang="cs-CZ" dirty="0"/>
              <a:t>)</a:t>
            </a:r>
          </a:p>
          <a:p>
            <a:pPr lvl="0"/>
            <a:r>
              <a:rPr lang="cs-CZ" dirty="0"/>
              <a:t>Řeka Labe protéká na dolním toku Českým středohořím. (</a:t>
            </a:r>
            <a:r>
              <a:rPr lang="cs-CZ" b="1" dirty="0"/>
              <a:t>Ano</a:t>
            </a:r>
            <a:r>
              <a:rPr lang="cs-CZ" dirty="0"/>
              <a:t>)</a:t>
            </a:r>
          </a:p>
          <a:p>
            <a:pPr lvl="0"/>
            <a:r>
              <a:rPr lang="cs-CZ" dirty="0"/>
              <a:t>Lysá hora se nachází v Hrubém Jeseníku. (</a:t>
            </a:r>
            <a:r>
              <a:rPr lang="cs-CZ" b="1" dirty="0"/>
              <a:t>Ne</a:t>
            </a:r>
            <a:r>
              <a:rPr lang="cs-CZ" dirty="0"/>
              <a:t> – Moravskoslezské Beskydy)</a:t>
            </a:r>
          </a:p>
          <a:p>
            <a:pPr lvl="0"/>
            <a:r>
              <a:rPr lang="cs-CZ" dirty="0"/>
              <a:t>Při dolním toku řeky Moravy se rozkládá Dyjsko-svratecký úval. (</a:t>
            </a:r>
            <a:r>
              <a:rPr lang="cs-CZ" b="1" dirty="0"/>
              <a:t>Ne</a:t>
            </a:r>
            <a:r>
              <a:rPr lang="cs-CZ" dirty="0"/>
              <a:t> – Dolnomoravský úval)</a:t>
            </a:r>
          </a:p>
          <a:p>
            <a:pPr lvl="0"/>
            <a:r>
              <a:rPr lang="cs-CZ" dirty="0"/>
              <a:t>Nížinu při horním toku řeky Moravy nazýváme Hornomoravský úval. (</a:t>
            </a:r>
            <a:r>
              <a:rPr lang="cs-CZ" b="1" dirty="0"/>
              <a:t>Ano</a:t>
            </a:r>
            <a:r>
              <a:rPr lang="cs-CZ" dirty="0"/>
              <a:t>)</a:t>
            </a:r>
          </a:p>
          <a:p>
            <a:pPr lvl="0"/>
            <a:r>
              <a:rPr lang="cs-CZ" dirty="0"/>
              <a:t>Nejvyšší české pohoří se jmenuje Krušné hory. (</a:t>
            </a:r>
            <a:r>
              <a:rPr lang="cs-CZ" b="1" dirty="0"/>
              <a:t>Ne</a:t>
            </a:r>
            <a:r>
              <a:rPr lang="cs-CZ" dirty="0"/>
              <a:t> – Krkonoše)</a:t>
            </a:r>
          </a:p>
          <a:p>
            <a:pPr lvl="0"/>
            <a:r>
              <a:rPr lang="cs-CZ" dirty="0"/>
              <a:t>Hora Klínovec se nachází v pohoří Jizerské hory. (</a:t>
            </a:r>
            <a:r>
              <a:rPr lang="cs-CZ" b="1" dirty="0"/>
              <a:t>Ne</a:t>
            </a:r>
            <a:r>
              <a:rPr lang="cs-CZ" dirty="0"/>
              <a:t> – Krušné hory)</a:t>
            </a:r>
          </a:p>
          <a:p>
            <a:pPr lvl="0"/>
            <a:r>
              <a:rPr lang="cs-CZ" dirty="0"/>
              <a:t>Na horu </a:t>
            </a:r>
            <a:r>
              <a:rPr lang="cs-CZ" dirty="0" err="1"/>
              <a:t>Plechý</a:t>
            </a:r>
            <a:r>
              <a:rPr lang="cs-CZ" dirty="0"/>
              <a:t> můžeme vystoupit v pohoří Šumava. (</a:t>
            </a:r>
            <a:r>
              <a:rPr lang="cs-CZ" b="1" dirty="0"/>
              <a:t>Ano</a:t>
            </a:r>
            <a:r>
              <a:rPr lang="cs-CZ" dirty="0"/>
              <a:t>)</a:t>
            </a:r>
          </a:p>
          <a:p>
            <a:pPr lvl="0"/>
            <a:r>
              <a:rPr lang="cs-CZ" dirty="0"/>
              <a:t>Horu </a:t>
            </a:r>
            <a:r>
              <a:rPr lang="cs-CZ" dirty="0" err="1"/>
              <a:t>Luž</a:t>
            </a:r>
            <a:r>
              <a:rPr lang="cs-CZ" dirty="0"/>
              <a:t> můžeme navštívit v pohoří Brdy. (</a:t>
            </a:r>
            <a:r>
              <a:rPr lang="cs-CZ" b="1" dirty="0"/>
              <a:t>Ne</a:t>
            </a:r>
            <a:r>
              <a:rPr lang="cs-CZ" dirty="0"/>
              <a:t> – Lužické hory)</a:t>
            </a: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847528" y="662501"/>
            <a:ext cx="864096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Každý žák obdrží hrací kartu (strana 1), do které bude postupně v průběhu vyučovacích hodin zaznamenávat cestu od startu k cíli.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Vyučující si předem připraví deset tvrzení z probraného tématu.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Žák začne svou cestu v prvním čtverci: při souhlasu s tvrzením zapíše tužkou </a:t>
            </a:r>
            <a:r>
              <a:rPr lang="cs-CZ" sz="1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cs-CZ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 při nesouhlasu – .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Po prezentaci deseti tvrzení společně znovu projdeme deset tvrzení a zdůvodníme správné odpovědi. Má-li žák vyznačenu ve čtverci správnou značku, vybarví si políčko pastelkou, v opačném případě značku vygumuje a příště bude začínat od prvního nevybarveného políčka.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 každém případě žáci používají příruční mapu České republiky.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616280" y="645333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dumy.</a:t>
            </a:r>
            <a:r>
              <a:rPr lang="cs-CZ" dirty="0" err="1"/>
              <a:t>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508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7568" y="2780929"/>
            <a:ext cx="8100392" cy="369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Šifry všeho druhu...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51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Zakroužkuj </a:t>
            </a:r>
            <a:r>
              <a:rPr lang="cs-CZ" sz="2800" b="1" dirty="0"/>
              <a:t>všechny</a:t>
            </a:r>
            <a:r>
              <a:rPr lang="cs-CZ" sz="2800" dirty="0"/>
              <a:t> správné odpovědi. Písmenka, která u nich jsou, ti dají tajenku.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91544" y="1916833"/>
            <a:ext cx="8507288" cy="3705275"/>
          </a:xfrm>
        </p:spPr>
        <p:txBody>
          <a:bodyPr numCol="2">
            <a:normAutofit fontScale="62500" lnSpcReduction="20000"/>
          </a:bodyPr>
          <a:lstStyle/>
          <a:p>
            <a:pPr>
              <a:buNone/>
            </a:pPr>
            <a:r>
              <a:rPr lang="cs-CZ" dirty="0" smtClean="0"/>
              <a:t>1) Slunce je:</a:t>
            </a:r>
          </a:p>
          <a:p>
            <a:pPr>
              <a:buNone/>
            </a:pPr>
            <a:r>
              <a:rPr lang="cs-CZ" dirty="0" smtClean="0"/>
              <a:t>a) planeta S</a:t>
            </a:r>
          </a:p>
          <a:p>
            <a:pPr>
              <a:buNone/>
            </a:pPr>
            <a:r>
              <a:rPr lang="cs-CZ" dirty="0" smtClean="0"/>
              <a:t>b) hvězda B</a:t>
            </a:r>
          </a:p>
          <a:p>
            <a:pPr>
              <a:buNone/>
            </a:pPr>
            <a:r>
              <a:rPr lang="cs-CZ" dirty="0" smtClean="0"/>
              <a:t>c) kometa L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2) Slunce je pro Zemi zdrojem:</a:t>
            </a:r>
          </a:p>
          <a:p>
            <a:pPr>
              <a:buNone/>
            </a:pPr>
            <a:r>
              <a:rPr lang="cs-CZ" dirty="0" smtClean="0"/>
              <a:t>a) světla E</a:t>
            </a:r>
          </a:p>
          <a:p>
            <a:pPr>
              <a:buNone/>
            </a:pPr>
            <a:r>
              <a:rPr lang="cs-CZ" dirty="0" smtClean="0"/>
              <a:t>b) kyslíku O</a:t>
            </a:r>
          </a:p>
          <a:p>
            <a:pPr>
              <a:buNone/>
            </a:pPr>
            <a:r>
              <a:rPr lang="cs-CZ" dirty="0" smtClean="0"/>
              <a:t>c) tepla Z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smtClean="0"/>
              <a:t>3) Kdyby slunce nesvítilo:</a:t>
            </a:r>
          </a:p>
          <a:p>
            <a:pPr>
              <a:buNone/>
            </a:pPr>
            <a:r>
              <a:rPr lang="cs-CZ" dirty="0" smtClean="0"/>
              <a:t>a) panoval by na Zemi věčný mráz S</a:t>
            </a:r>
          </a:p>
          <a:p>
            <a:pPr>
              <a:buNone/>
            </a:pPr>
            <a:r>
              <a:rPr lang="cs-CZ" dirty="0" smtClean="0"/>
              <a:t>b) nic by se nezměnilo M</a:t>
            </a:r>
          </a:p>
          <a:p>
            <a:pPr>
              <a:buNone/>
            </a:pPr>
            <a:r>
              <a:rPr lang="cs-CZ" dirty="0" smtClean="0"/>
              <a:t>c) byla by na Zemi nepřetržitá tma L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4) Slunce je koule složená z/ze:</a:t>
            </a:r>
          </a:p>
          <a:p>
            <a:pPr>
              <a:buNone/>
            </a:pPr>
            <a:r>
              <a:rPr lang="cs-CZ" dirty="0" smtClean="0"/>
              <a:t>a) hornin a zmrzlých plynů I</a:t>
            </a:r>
          </a:p>
          <a:p>
            <a:pPr>
              <a:buNone/>
            </a:pPr>
            <a:r>
              <a:rPr lang="cs-CZ" dirty="0" smtClean="0"/>
              <a:t>b) žhavých plynů U</a:t>
            </a:r>
          </a:p>
          <a:p>
            <a:pPr>
              <a:buNone/>
            </a:pPr>
            <a:r>
              <a:rPr lang="cs-CZ" dirty="0" smtClean="0"/>
              <a:t>c) kamenů, kovových úlomků a prachu K</a:t>
            </a:r>
          </a:p>
          <a:p>
            <a:pPr>
              <a:buNone/>
            </a:pPr>
            <a:r>
              <a:rPr lang="cs-CZ" dirty="0" smtClean="0"/>
              <a:t>...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071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Výsledek obrázku pro mapa č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402" y="620688"/>
            <a:ext cx="9077599" cy="5688632"/>
          </a:xfrm>
          <a:prstGeom prst="rect">
            <a:avLst/>
          </a:prstGeom>
          <a:noFill/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5641" y="1412776"/>
            <a:ext cx="6380163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003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Nechte žáky přemýšlet...</a:t>
            </a:r>
            <a:endParaRPr lang="cs-CZ" dirty="0"/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703512" y="1772816"/>
            <a:ext cx="842493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zh-CN" sz="2000" b="1" dirty="0">
                <a:latin typeface="Arial" pitchFamily="34" charset="0"/>
                <a:ea typeface="Times New Roman" pitchFamily="18" charset="0"/>
                <a:cs typeface="Trebuchet MS" pitchFamily="34" charset="0"/>
              </a:rPr>
              <a:t>Doplň, jakým jazykem hovoří obyvatelé na</a:t>
            </a:r>
            <a:endParaRPr lang="cs-CZ" altLang="zh-CN" sz="10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zh-CN" sz="2000" dirty="0">
                <a:latin typeface="Arial" pitchFamily="34" charset="0"/>
                <a:ea typeface="Times New Roman" pitchFamily="18" charset="0"/>
                <a:cs typeface="Trebuchet MS" pitchFamily="34" charset="0"/>
              </a:rPr>
              <a:t>severní straně Krkonoš:___________________________________</a:t>
            </a:r>
            <a:endParaRPr lang="cs-CZ" altLang="zh-CN" sz="10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zh-CN" sz="2000" dirty="0">
                <a:latin typeface="Arial" pitchFamily="34" charset="0"/>
                <a:ea typeface="Times New Roman" pitchFamily="18" charset="0"/>
                <a:cs typeface="Trebuchet MS" pitchFamily="34" charset="0"/>
              </a:rPr>
              <a:t>jižní straně Krkonoš: _____________________________________</a:t>
            </a:r>
            <a:endParaRPr lang="cs-CZ" altLang="zh-CN" sz="10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zh-CN" sz="2000" dirty="0">
                <a:latin typeface="Arial" pitchFamily="34" charset="0"/>
                <a:ea typeface="Times New Roman" pitchFamily="18" charset="0"/>
                <a:cs typeface="Trebuchet MS" pitchFamily="34" charset="0"/>
              </a:rPr>
              <a:t>severní straně Šumavy: ___________________________________</a:t>
            </a:r>
            <a:endParaRPr lang="cs-CZ" altLang="zh-CN" sz="10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zh-CN" sz="2000" dirty="0">
                <a:latin typeface="Arial" pitchFamily="34" charset="0"/>
                <a:ea typeface="Times New Roman" pitchFamily="18" charset="0"/>
                <a:cs typeface="Trebuchet MS" pitchFamily="34" charset="0"/>
              </a:rPr>
              <a:t>jižní straně Šumavy: _____________________________________</a:t>
            </a:r>
            <a:endParaRPr lang="cs-CZ" altLang="zh-CN" sz="10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zh-CN" sz="2000" dirty="0">
                <a:latin typeface="Arial" pitchFamily="34" charset="0"/>
                <a:ea typeface="Times New Roman" pitchFamily="18" charset="0"/>
                <a:cs typeface="Trebuchet MS" pitchFamily="34" charset="0"/>
              </a:rPr>
              <a:t>severní straně Novohradských hor: __________________________</a:t>
            </a:r>
            <a:endParaRPr lang="cs-CZ" altLang="zh-CN" sz="10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zh-CN" sz="2000" dirty="0">
                <a:latin typeface="Arial" pitchFamily="34" charset="0"/>
                <a:ea typeface="Times New Roman" pitchFamily="18" charset="0"/>
                <a:cs typeface="Trebuchet MS" pitchFamily="34" charset="0"/>
              </a:rPr>
              <a:t>jižní straně Novohradských hor: ____________________________</a:t>
            </a:r>
            <a:endParaRPr lang="cs-CZ" altLang="zh-CN" sz="10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zh-CN" sz="2000" dirty="0">
                <a:latin typeface="Arial" pitchFamily="34" charset="0"/>
                <a:ea typeface="Times New Roman" pitchFamily="18" charset="0"/>
                <a:cs typeface="Trebuchet MS" pitchFamily="34" charset="0"/>
              </a:rPr>
              <a:t>severní straně Bílých Karpat: ______________________________</a:t>
            </a:r>
            <a:endParaRPr lang="cs-CZ" altLang="zh-CN" sz="10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zh-CN" sz="2000" dirty="0">
                <a:latin typeface="Arial" pitchFamily="34" charset="0"/>
                <a:ea typeface="Times New Roman" pitchFamily="18" charset="0"/>
                <a:cs typeface="Trebuchet MS" pitchFamily="34" charset="0"/>
              </a:rPr>
              <a:t>jižní straně Bílých Karpat: _________________________________</a:t>
            </a:r>
            <a:endParaRPr lang="cs-CZ" altLang="zh-CN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74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2279576" y="1124745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Připiš správné telefonní číslo, na kterém budeš hledat pomoc, když...</a:t>
            </a:r>
          </a:p>
          <a:p>
            <a:endParaRPr lang="cs-CZ" sz="2400" dirty="0"/>
          </a:p>
          <a:p>
            <a:r>
              <a:rPr lang="cs-CZ" sz="2400" dirty="0"/>
              <a:t> ti ukradnou kolo.</a:t>
            </a:r>
          </a:p>
          <a:p>
            <a:r>
              <a:rPr lang="cs-CZ" sz="2400" dirty="0"/>
              <a:t> uvidíš doutnat les.</a:t>
            </a:r>
          </a:p>
          <a:p>
            <a:r>
              <a:rPr lang="cs-CZ" sz="2400" dirty="0"/>
              <a:t> tě bude bolet noha tolik, že nebudeš moci dojít domů.</a:t>
            </a:r>
          </a:p>
          <a:p>
            <a:r>
              <a:rPr lang="cs-CZ" sz="2400" dirty="0"/>
              <a:t> uvidíš dopravní nehodu.</a:t>
            </a:r>
          </a:p>
          <a:p>
            <a:r>
              <a:rPr lang="cs-CZ" sz="2400" dirty="0"/>
              <a:t> najdeš člověka bezvládně ležícího na zemi.</a:t>
            </a:r>
          </a:p>
          <a:p>
            <a:r>
              <a:rPr lang="cs-CZ" sz="2400" dirty="0"/>
              <a:t> ti spadne kamarád do studny.</a:t>
            </a:r>
          </a:p>
          <a:p>
            <a:r>
              <a:rPr lang="cs-CZ" sz="2400" dirty="0"/>
              <a:t> se ti ztratí kamarád v lese.</a:t>
            </a:r>
          </a:p>
          <a:p>
            <a:r>
              <a:rPr lang="cs-CZ" sz="2400" dirty="0"/>
              <a:t> se ti udělá špatně a nikdo není doma.</a:t>
            </a:r>
          </a:p>
          <a:p>
            <a:r>
              <a:rPr lang="cs-CZ" sz="2400" dirty="0"/>
              <a:t> uvidíš někoho topit se v řece.</a:t>
            </a:r>
          </a:p>
        </p:txBody>
      </p:sp>
    </p:spTree>
    <p:extLst>
      <p:ext uri="{BB962C8B-B14F-4D97-AF65-F5344CB8AC3E}">
        <p14:creationId xmlns:p14="http://schemas.microsoft.com/office/powerpoint/2010/main" val="363234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9536" y="0"/>
            <a:ext cx="8229600" cy="764704"/>
          </a:xfrm>
        </p:spPr>
        <p:txBody>
          <a:bodyPr/>
          <a:lstStyle/>
          <a:p>
            <a:r>
              <a:rPr lang="cs-CZ" dirty="0" smtClean="0"/>
              <a:t>V ČR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503713" y="3002469"/>
            <a:ext cx="151644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cs-CZ" dirty="0"/>
              <a:t>Občané MUSÍ </a:t>
            </a:r>
          </a:p>
        </p:txBody>
      </p:sp>
      <p:sp>
        <p:nvSpPr>
          <p:cNvPr id="4" name="Obdélník 3"/>
          <p:cNvSpPr/>
          <p:nvPr/>
        </p:nvSpPr>
        <p:spPr>
          <a:xfrm>
            <a:off x="7248129" y="2930461"/>
            <a:ext cx="1801775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cs-CZ" dirty="0"/>
              <a:t>Občané MOHOU </a:t>
            </a: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919536" y="1124744"/>
            <a:ext cx="56886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zh-CN" dirty="0">
                <a:latin typeface="+mj-lt"/>
                <a:ea typeface="Times New Roman" pitchFamily="18" charset="0"/>
                <a:cs typeface="Trebuchet MS" pitchFamily="34" charset="0"/>
              </a:rPr>
              <a:t>- ve volbách volit své zástupce do parlamentu.</a:t>
            </a:r>
            <a:endParaRPr lang="cs-CZ" altLang="zh-CN" sz="2800" dirty="0">
              <a:latin typeface="+mj-lt"/>
              <a:cs typeface="Arial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240016" y="5090701"/>
            <a:ext cx="295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- dodržovat zákony a pravidla.</a:t>
            </a: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6672065" y="1744743"/>
            <a:ext cx="40132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zh-CN" dirty="0">
                <a:latin typeface="+mj-lt"/>
                <a:ea typeface="Times New Roman" pitchFamily="18" charset="0"/>
                <a:cs typeface="Trebuchet MS" pitchFamily="34" charset="0"/>
              </a:rPr>
              <a:t>- ctít rozhodnutí soudu ve svých sporech.</a:t>
            </a:r>
            <a:endParaRPr lang="cs-CZ" altLang="zh-CN" sz="2800" dirty="0">
              <a:latin typeface="+mj-lt"/>
              <a:cs typeface="Arial" pitchFamily="34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4223792" y="5666765"/>
            <a:ext cx="24652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zh-CN" dirty="0">
                <a:latin typeface="+mj-lt"/>
                <a:ea typeface="Times New Roman" pitchFamily="18" charset="0"/>
                <a:cs typeface="Trebuchet MS" pitchFamily="34" charset="0"/>
              </a:rPr>
              <a:t>- říkat nahlas své názory.</a:t>
            </a:r>
            <a:endParaRPr lang="cs-CZ" altLang="zh-CN" sz="2800" dirty="0">
              <a:latin typeface="+mj-lt"/>
              <a:cs typeface="Arial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063552" y="4010581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- stěžovat si na špatnou práci státních zaměstnanců (např. úředníků).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711625" y="4730661"/>
            <a:ext cx="18998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zh-CN" dirty="0">
                <a:ea typeface="Times New Roman" pitchFamily="18" charset="0"/>
                <a:cs typeface="Trebuchet MS" pitchFamily="34" charset="0"/>
              </a:rPr>
              <a:t>- platit státu daně.</a:t>
            </a:r>
            <a:endParaRPr lang="cs-CZ" altLang="zh-CN" sz="2800" dirty="0">
              <a:cs typeface="Arial" pitchFamily="34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2783633" y="2110300"/>
            <a:ext cx="68927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zh-CN" dirty="0">
                <a:latin typeface="+mj-lt"/>
                <a:ea typeface="Times New Roman" pitchFamily="18" charset="0"/>
                <a:cs typeface="Trebuchet MS" pitchFamily="34" charset="0"/>
              </a:rPr>
              <a:t>- veřejně protestovat, pokud nesouhlasí s některým rozhodnutím vlády. </a:t>
            </a:r>
            <a:endParaRPr lang="cs-CZ" altLang="zh-CN" sz="2800" dirty="0">
              <a:latin typeface="+mj-lt"/>
              <a:cs typeface="Arial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919536" y="6309320"/>
            <a:ext cx="820891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A co by se dělo, kdyby nemohli, nebo naopak museli?</a:t>
            </a:r>
          </a:p>
        </p:txBody>
      </p:sp>
    </p:spTree>
    <p:extLst>
      <p:ext uri="{BB962C8B-B14F-4D97-AF65-F5344CB8AC3E}">
        <p14:creationId xmlns:p14="http://schemas.microsoft.com/office/powerpoint/2010/main" val="344717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Regiony ČR a Evropa + svět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Pozor, učivo o kontinentech nebývá zastoupeno v učebnicích!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Nedublujte učivo 2. stupně. V regionálních kapitolách vybírejte pouze to, co daný region charakterizuje, odlišuje, čím je jedinečný, neučte všechno o všem.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336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Jak vypadá praxe ?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5489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40406"/>
            <a:ext cx="10515600" cy="42500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Didaktické zamyšlení…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65917"/>
            <a:ext cx="10515600" cy="363184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400" dirty="0" smtClean="0"/>
              <a:t>Co je cílem primárního vzdělávání?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 smtClean="0"/>
              <a:t>Co je cílem vzdělávací oblasti Člověk a jeho svět?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 smtClean="0"/>
              <a:t>Současná škola je často kritizována. Za co?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 smtClean="0"/>
              <a:t>Co můžeme změnit? (zaměřeno na naukové předměty)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 smtClean="0"/>
              <a:t>Jakou roli by ve výuce předmětů z </a:t>
            </a:r>
            <a:r>
              <a:rPr lang="cs-CZ" sz="2400" dirty="0" err="1" smtClean="0"/>
              <a:t>obl</a:t>
            </a:r>
            <a:r>
              <a:rPr lang="cs-CZ" sz="2400" dirty="0" smtClean="0"/>
              <a:t>. Člověk a jeho svět měla sehrávat fakta a jejich pamětní osvojení?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 smtClean="0"/>
              <a:t>Učitelé z 2</a:t>
            </a:r>
            <a:r>
              <a:rPr lang="cs-CZ" sz="2400" dirty="0"/>
              <a:t>. </a:t>
            </a:r>
            <a:r>
              <a:rPr lang="cs-CZ" sz="2400" dirty="0" smtClean="0"/>
              <a:t>stupně si nejvíce stěžují, že žáci nemají z 1. stupně osvojené tyto dovednosti…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38200" y="6014435"/>
            <a:ext cx="106368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7.  </a:t>
            </a:r>
            <a:r>
              <a:rPr lang="cs-CZ" sz="2400" dirty="0"/>
              <a:t> </a:t>
            </a:r>
            <a:r>
              <a:rPr lang="cs-CZ" sz="2400" dirty="0" smtClean="0"/>
              <a:t> Jak </a:t>
            </a:r>
            <a:r>
              <a:rPr lang="cs-CZ" sz="2400" dirty="0"/>
              <a:t>můžeme přispět k lepší návaznosti? </a:t>
            </a:r>
          </a:p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451018" y="4597758"/>
            <a:ext cx="10294513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2000" dirty="0" smtClean="0"/>
              <a:t>- </a:t>
            </a:r>
            <a:r>
              <a:rPr lang="cs-CZ" sz="2000" dirty="0"/>
              <a:t>z 1. stupně neumí dle učitelů hledat a kombinovat </a:t>
            </a:r>
            <a:r>
              <a:rPr lang="cs-CZ" sz="2000" dirty="0" err="1"/>
              <a:t>info</a:t>
            </a:r>
            <a:r>
              <a:rPr lang="cs-CZ" sz="2000" dirty="0"/>
              <a:t> z map, přemýšlet v souvislostech – ptát se po příčinách, hledat v grafech a tabulkách, vybrat z textu </a:t>
            </a:r>
            <a:r>
              <a:rPr lang="cs-CZ" sz="2000" dirty="0" smtClean="0"/>
              <a:t>podstatné (viz </a:t>
            </a:r>
            <a:r>
              <a:rPr lang="cs-CZ" sz="2000" dirty="0"/>
              <a:t>Řezníčková et al</a:t>
            </a:r>
            <a:r>
              <a:rPr lang="cs-CZ" sz="2000" dirty="0" smtClean="0"/>
              <a:t>. (2013). </a:t>
            </a:r>
            <a:r>
              <a:rPr lang="cs-CZ" sz="2000" i="1" dirty="0" smtClean="0"/>
              <a:t>Dovednosti žáků ve výuce biologie, geografie a chemie</a:t>
            </a:r>
            <a:r>
              <a:rPr lang="cs-CZ" sz="2000" dirty="0" smtClean="0"/>
              <a:t>. Praha: </a:t>
            </a:r>
            <a:r>
              <a:rPr lang="cs-CZ" sz="2000" dirty="0" err="1" smtClean="0"/>
              <a:t>P3K</a:t>
            </a:r>
            <a:r>
              <a:rPr lang="cs-CZ" sz="2000" dirty="0" smtClean="0"/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61468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846438" y="11112"/>
            <a:ext cx="10515600" cy="839788"/>
          </a:xfrm>
        </p:spPr>
        <p:txBody>
          <a:bodyPr>
            <a:normAutofit/>
          </a:bodyPr>
          <a:lstStyle/>
          <a:p>
            <a:r>
              <a:rPr lang="cs-CZ" sz="3200" dirty="0" smtClean="0"/>
              <a:t>Sešit vlastivědy žáka 5. třídy </a:t>
            </a:r>
            <a:endParaRPr lang="cs-CZ" sz="3200" dirty="0"/>
          </a:p>
        </p:txBody>
      </p:sp>
      <p:pic>
        <p:nvPicPr>
          <p:cNvPr id="4" name="obrázek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0900"/>
            <a:ext cx="8001000" cy="6007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7981406" y="1225689"/>
            <a:ext cx="39957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Zápis </a:t>
            </a:r>
            <a:r>
              <a:rPr lang="cs-CZ" dirty="0"/>
              <a:t>spadá do tematického celku učiva </a:t>
            </a:r>
            <a:r>
              <a:rPr lang="cs-CZ" b="1" i="1" dirty="0"/>
              <a:t>Regiony ČR</a:t>
            </a:r>
            <a:r>
              <a:rPr lang="cs-CZ" dirty="0"/>
              <a:t>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Sešit </a:t>
            </a:r>
            <a:r>
              <a:rPr lang="cs-CZ" dirty="0"/>
              <a:t>měl podobu rozkládacího kroužkového bloku, struktura zápisů byla vždy předem připravena vyučujícím, žáci si ve výuce do volných řádků doplňovali </a:t>
            </a:r>
            <a:r>
              <a:rPr lang="cs-CZ" dirty="0" smtClean="0"/>
              <a:t>zápisy, a to prostřednictvím společné práce a diktování chybějících informací. </a:t>
            </a:r>
          </a:p>
          <a:p>
            <a:endParaRPr lang="cs-CZ" dirty="0"/>
          </a:p>
          <a:p>
            <a:r>
              <a:rPr lang="cs-CZ" dirty="0" smtClean="0"/>
              <a:t>Žák </a:t>
            </a:r>
            <a:r>
              <a:rPr lang="cs-CZ" dirty="0"/>
              <a:t>si utváří základní představu o pojmové struktuře oboru </a:t>
            </a:r>
            <a:r>
              <a:rPr lang="cs-CZ" dirty="0" smtClean="0"/>
              <a:t>geografie. </a:t>
            </a:r>
            <a:r>
              <a:rPr lang="cs-CZ" dirty="0"/>
              <a:t>Znalost významu těchto pojmů vytváří prostor pro kognitivně a pojmově náročnější práci na 2. stupni ZŠ. </a:t>
            </a:r>
            <a:endParaRPr lang="cs-CZ" dirty="0" smtClean="0"/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73771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6940"/>
          </a:xfrm>
        </p:spPr>
        <p:txBody>
          <a:bodyPr>
            <a:normAutofit/>
          </a:bodyPr>
          <a:lstStyle/>
          <a:p>
            <a:r>
              <a:rPr lang="cs-CZ" sz="3200" dirty="0"/>
              <a:t>Sešit </a:t>
            </a:r>
            <a:r>
              <a:rPr lang="cs-CZ" sz="3200" dirty="0" smtClean="0"/>
              <a:t>zeměpisu žáka 8. </a:t>
            </a:r>
            <a:r>
              <a:rPr lang="cs-CZ" sz="3200" dirty="0"/>
              <a:t>třídy </a:t>
            </a:r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12949"/>
            <a:ext cx="8077200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8452022" y="1435100"/>
            <a:ext cx="373997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Zápis </a:t>
            </a:r>
            <a:r>
              <a:rPr lang="cs-CZ" sz="2000" dirty="0"/>
              <a:t>spadá do tematického celku učiva </a:t>
            </a:r>
            <a:r>
              <a:rPr lang="cs-CZ" sz="2000" i="1" dirty="0"/>
              <a:t>Regiony ČR</a:t>
            </a:r>
            <a:r>
              <a:rPr lang="cs-CZ" sz="2000" dirty="0"/>
              <a:t>. </a:t>
            </a:r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Oproti </a:t>
            </a:r>
            <a:r>
              <a:rPr lang="cs-CZ" sz="2000" dirty="0"/>
              <a:t>zápisu žáka z 1. stupně je zde možné identifikovat větší důraz na množství faktografických znalostí žáků. Je ovšem otázkou, nakolik je znalost faktografických údajů uvedených v zápisech žáků vyžadována při hodnocení žáků. </a:t>
            </a:r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Množství </a:t>
            </a:r>
            <a:r>
              <a:rPr lang="cs-CZ" sz="2000" dirty="0"/>
              <a:t>faktografie do jisté míry závisí na schopnosti žáka zachytit v sešitu co nejvíce informací obsažených v </a:t>
            </a:r>
            <a:r>
              <a:rPr lang="cs-CZ" sz="2000" dirty="0" smtClean="0"/>
              <a:t>mapě či udělat výpisky z učebnice.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6896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627" y="1263822"/>
            <a:ext cx="770890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8242300" y="1600200"/>
            <a:ext cx="3695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Zápis </a:t>
            </a:r>
            <a:r>
              <a:rPr lang="cs-CZ" dirty="0"/>
              <a:t>spadá do tematického celku učiva </a:t>
            </a:r>
            <a:r>
              <a:rPr lang="cs-CZ" b="1" i="1" dirty="0"/>
              <a:t>Regiony ČR</a:t>
            </a:r>
            <a:r>
              <a:rPr lang="cs-CZ" b="1" dirty="0"/>
              <a:t>. </a:t>
            </a:r>
            <a:endParaRPr lang="cs-CZ" b="1" dirty="0" smtClean="0"/>
          </a:p>
          <a:p>
            <a:r>
              <a:rPr lang="cs-CZ" dirty="0" smtClean="0"/>
              <a:t>Oproti </a:t>
            </a:r>
            <a:r>
              <a:rPr lang="cs-CZ" dirty="0"/>
              <a:t>výše uvedeným zápisům zcela chybí faktografické informace hospodářského charakteru (zemědělství, průmysl). </a:t>
            </a:r>
            <a:endParaRPr lang="cs-CZ" dirty="0" smtClean="0"/>
          </a:p>
          <a:p>
            <a:endParaRPr lang="cs-CZ" dirty="0"/>
          </a:p>
          <a:p>
            <a:r>
              <a:rPr lang="cs-CZ" i="1" dirty="0"/>
              <a:t>Pozn. Dle autorky zápisu v dané vyučovací hodině dva žáci ostatním žákům prezentovali s pomocí interaktivní tabule turisticky atraktivní místa Jihočeského kraje – jedná se o výsledek jejich samostatné práce, ostatní žáci měli hodnotit jejich projev a samostatně si vyhotovit zápis do sešitu.</a:t>
            </a: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821724" y="85039"/>
            <a:ext cx="10515600" cy="582226"/>
          </a:xfrm>
        </p:spPr>
        <p:txBody>
          <a:bodyPr>
            <a:normAutofit/>
          </a:bodyPr>
          <a:lstStyle/>
          <a:p>
            <a:r>
              <a:rPr lang="cs-CZ" sz="3200" dirty="0"/>
              <a:t>Sešit </a:t>
            </a:r>
            <a:r>
              <a:rPr lang="cs-CZ" sz="3200" dirty="0" smtClean="0"/>
              <a:t>zeměpisu žáka 9. </a:t>
            </a:r>
            <a:r>
              <a:rPr lang="cs-CZ" sz="3200" dirty="0"/>
              <a:t>třídy </a:t>
            </a:r>
          </a:p>
        </p:txBody>
      </p:sp>
    </p:spTree>
    <p:extLst>
      <p:ext uri="{BB962C8B-B14F-4D97-AF65-F5344CB8AC3E}">
        <p14:creationId xmlns:p14="http://schemas.microsoft.com/office/powerpoint/2010/main" val="223154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772298" y="3048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Co s tím?  Očekávané výstupy?</a:t>
            </a:r>
            <a:br>
              <a:rPr lang="cs-CZ" sz="3600" dirty="0" smtClean="0"/>
            </a:br>
            <a:endParaRPr lang="cs-CZ" sz="3600" dirty="0"/>
          </a:p>
        </p:txBody>
      </p:sp>
      <p:pic>
        <p:nvPicPr>
          <p:cNvPr id="4" name="obrázek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25562"/>
            <a:ext cx="7570573" cy="5532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8001000" y="2146290"/>
            <a:ext cx="3962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Očekávaný výstup pro 1. </a:t>
            </a:r>
            <a:r>
              <a:rPr lang="cs-CZ" dirty="0" smtClean="0"/>
              <a:t>stupeň </a:t>
            </a:r>
            <a:r>
              <a:rPr lang="cs-CZ" dirty="0"/>
              <a:t>ZŠ, který se týká daného tématu</a:t>
            </a:r>
            <a:endParaRPr lang="cs-CZ" b="1" dirty="0"/>
          </a:p>
          <a:p>
            <a:endParaRPr lang="cs-CZ" i="1" dirty="0" smtClean="0"/>
          </a:p>
          <a:p>
            <a:r>
              <a:rPr lang="cs-CZ" i="1" dirty="0" smtClean="0"/>
              <a:t>Žák</a:t>
            </a:r>
            <a:endParaRPr lang="cs-CZ" b="1" i="1" dirty="0"/>
          </a:p>
          <a:p>
            <a:pPr lvl="0"/>
            <a:r>
              <a:rPr lang="cs-CZ" i="1" dirty="0" smtClean="0"/>
              <a:t>- vyhledá </a:t>
            </a:r>
            <a:r>
              <a:rPr lang="cs-CZ" i="1" dirty="0"/>
              <a:t>typické regionální zvláštnosti přírody, osídlení, hospodářství a kultury, jednoduchým způsobem posoudí jejich význam z hlediska přírodního, historického, politického, správního a vlastnického</a:t>
            </a:r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97400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165100" y="1651000"/>
            <a:ext cx="530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Žák</a:t>
            </a:r>
          </a:p>
          <a:p>
            <a:pPr lvl="0"/>
            <a:r>
              <a:rPr lang="cs-CZ" i="1" dirty="0"/>
              <a:t>- vyhledá typické regionální zvláštnosti přírody, osídlení, hospodářství a kultury, jednoduchým způsobem posoudí jejich význam z hlediska přírodního, historického, politického, správního a vlastnického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/>
          <a:srcRect l="18854" t="5990" r="16875" b="8984"/>
          <a:stretch/>
        </p:blipFill>
        <p:spPr>
          <a:xfrm>
            <a:off x="5670550" y="124057"/>
            <a:ext cx="6362700" cy="673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3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Jihočeský kraj podruhé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740228" y="2586507"/>
            <a:ext cx="1071154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Žák</a:t>
            </a:r>
          </a:p>
          <a:p>
            <a:pPr marL="285750" lvl="0" indent="-285750">
              <a:buFontTx/>
              <a:buChar char="-"/>
            </a:pPr>
            <a:r>
              <a:rPr lang="cs-CZ" sz="2400" i="1" dirty="0" smtClean="0"/>
              <a:t>vyhledá typické regionální zvláštnosti přírody, osídlení, hospodářství a kultury, jednoduchým způsobem posoudí jejich význam z hlediska přírodního, historického, politického, správního a vlastnického</a:t>
            </a:r>
          </a:p>
          <a:p>
            <a:pPr marL="285750" lvl="0" indent="-285750">
              <a:buFontTx/>
              <a:buChar char="-"/>
            </a:pPr>
            <a:endParaRPr lang="cs-CZ" b="1" i="1" dirty="0"/>
          </a:p>
          <a:p>
            <a:pPr marL="285750" lvl="0" indent="-285750">
              <a:buFontTx/>
              <a:buChar char="-"/>
            </a:pPr>
            <a:endParaRPr lang="cs-CZ" b="1" i="1" dirty="0" smtClean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20634" y="1690688"/>
            <a:ext cx="11471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Pomůžeme si očekávaným výstupem a základními geografickými otázkami.</a:t>
            </a:r>
            <a:endParaRPr lang="cs-CZ" sz="28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838200" y="4987164"/>
            <a:ext cx="104705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cs-CZ" sz="2800" b="1" dirty="0"/>
              <a:t>Kde to </a:t>
            </a:r>
            <a:r>
              <a:rPr lang="cs-CZ" sz="2800" b="1" dirty="0" smtClean="0"/>
              <a:t>je?</a:t>
            </a:r>
            <a:r>
              <a:rPr lang="cs-CZ" sz="2800" b="1" dirty="0"/>
              <a:t> </a:t>
            </a:r>
            <a:r>
              <a:rPr lang="cs-CZ" sz="2800" b="1" dirty="0" smtClean="0"/>
              <a:t>Jaké </a:t>
            </a:r>
            <a:r>
              <a:rPr lang="cs-CZ" sz="2800" b="1" dirty="0"/>
              <a:t>to </a:t>
            </a:r>
            <a:r>
              <a:rPr lang="cs-CZ" sz="2800" b="1" dirty="0" smtClean="0"/>
              <a:t>je?</a:t>
            </a:r>
            <a:r>
              <a:rPr lang="cs-CZ" sz="2800" b="1" dirty="0"/>
              <a:t> </a:t>
            </a:r>
            <a:r>
              <a:rPr lang="cs-CZ" sz="2800" b="1" dirty="0" smtClean="0"/>
              <a:t>Proč </a:t>
            </a:r>
            <a:r>
              <a:rPr lang="cs-CZ" sz="2800" b="1" dirty="0"/>
              <a:t>je to </a:t>
            </a:r>
            <a:r>
              <a:rPr lang="cs-CZ" sz="2800" b="1" dirty="0" smtClean="0"/>
              <a:t>tam?</a:t>
            </a:r>
            <a:r>
              <a:rPr lang="cs-CZ" sz="2800" dirty="0"/>
              <a:t> </a:t>
            </a:r>
            <a:r>
              <a:rPr lang="cs-CZ" sz="2800" b="1" dirty="0" smtClean="0"/>
              <a:t>Jak </a:t>
            </a:r>
            <a:r>
              <a:rPr lang="cs-CZ" sz="2800" b="1" dirty="0"/>
              <a:t>to </a:t>
            </a:r>
            <a:r>
              <a:rPr lang="cs-CZ" sz="2800" b="1" dirty="0" smtClean="0"/>
              <a:t>vzniklo?</a:t>
            </a:r>
            <a:r>
              <a:rPr lang="cs-CZ" sz="2800" b="1" dirty="0"/>
              <a:t> </a:t>
            </a:r>
            <a:r>
              <a:rPr lang="cs-CZ" sz="2800" b="1" dirty="0" smtClean="0"/>
              <a:t>Jaký </a:t>
            </a:r>
            <a:r>
              <a:rPr lang="cs-CZ" sz="2800" b="1" dirty="0"/>
              <a:t>to má vliv</a:t>
            </a:r>
            <a:r>
              <a:rPr lang="cs-CZ" sz="2800" b="1" dirty="0" smtClean="0"/>
              <a:t>?</a:t>
            </a:r>
            <a:endParaRPr lang="cs-CZ" sz="2800" b="1" dirty="0"/>
          </a:p>
          <a:p>
            <a:pPr lvl="0" algn="ctr"/>
            <a:r>
              <a:rPr lang="cs-CZ" sz="2800" b="1" dirty="0" smtClean="0"/>
              <a:t>Jak </a:t>
            </a:r>
            <a:r>
              <a:rPr lang="cs-CZ" sz="2800" b="1" dirty="0"/>
              <a:t>by to mělo být uzpůsobeno vzájemnému užitku člověka a přírody?</a:t>
            </a:r>
            <a:endParaRPr lang="cs-CZ" sz="28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66999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5003" y="326488"/>
            <a:ext cx="11372045" cy="1325563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accent1">
                    <a:lumMod val="75000"/>
                  </a:schemeClr>
                </a:solidFill>
              </a:rPr>
              <a:t>Formulujte 5 cílů hodiny zaměřených na libovolný kraj v ČR.</a:t>
            </a:r>
            <a:endParaRPr lang="cs-CZ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425002" y="1380410"/>
            <a:ext cx="11642501" cy="2019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 smtClean="0"/>
              <a:t>Ke každému z cílů formulujte min. 1 učební úlohu, pomocí níž daného cíle dosáhnete nebo skrze niž budete hodnotit, zda jste jej splnili. </a:t>
            </a:r>
            <a:endParaRPr lang="cs-CZ" sz="32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25002" y="3837905"/>
            <a:ext cx="10959921" cy="2457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800" dirty="0" smtClean="0"/>
              <a:t>Využijte mapy! 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cs-CZ" sz="2800" dirty="0" smtClean="0"/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800" dirty="0" smtClean="0"/>
              <a:t>Ideální poměr úloh vyšší kognitivní náročnosti </a:t>
            </a:r>
            <a:r>
              <a:rPr lang="nb-NO" sz="2800" b="1" dirty="0" smtClean="0"/>
              <a:t>25−30 % </a:t>
            </a:r>
            <a:r>
              <a:rPr lang="nb-NO" sz="2800" dirty="0" smtClean="0"/>
              <a:t>(Gall et al.,</a:t>
            </a:r>
            <a:r>
              <a:rPr lang="da-DK" sz="2800" dirty="0" smtClean="0"/>
              <a:t>1978; Mullis et al., 2009)</a:t>
            </a:r>
            <a:endParaRPr lang="cs-CZ" sz="2800" dirty="0" smtClean="0"/>
          </a:p>
          <a:p>
            <a:pPr>
              <a:buClr>
                <a:schemeClr val="accent1">
                  <a:lumMod val="75000"/>
                </a:schemeClr>
              </a:buClr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16667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Učební úloha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dirty="0" smtClean="0"/>
              <a:t> „Každá </a:t>
            </a:r>
            <a:r>
              <a:rPr lang="cs-CZ" sz="2800" dirty="0"/>
              <a:t>pedagogická situace, která se vytváří proto, aby zajistila u žáků dosažení určitého učebního cíle“ </a:t>
            </a:r>
            <a:r>
              <a:rPr lang="cs-CZ" sz="2800" dirty="0" smtClean="0"/>
              <a:t>(Průcha, Walterová, </a:t>
            </a:r>
            <a:br>
              <a:rPr lang="cs-CZ" sz="2800" dirty="0" smtClean="0"/>
            </a:br>
            <a:r>
              <a:rPr lang="cs-CZ" sz="2800" dirty="0" smtClean="0"/>
              <a:t>&amp; Mareš, 2013, s</a:t>
            </a:r>
            <a:r>
              <a:rPr lang="cs-CZ" sz="2800" dirty="0"/>
              <a:t>. 325). </a:t>
            </a:r>
            <a:endParaRPr lang="cs-CZ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/>
              <a:t> </a:t>
            </a:r>
            <a:r>
              <a:rPr lang="cs-CZ" sz="2800" dirty="0" smtClean="0"/>
              <a:t>Otázka </a:t>
            </a:r>
            <a:r>
              <a:rPr lang="cs-CZ" sz="2800" dirty="0"/>
              <a:t>či podnět vyvolávající učební </a:t>
            </a:r>
            <a:r>
              <a:rPr lang="cs-CZ" sz="2800" dirty="0" smtClean="0"/>
              <a:t>činnost.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 smtClean="0"/>
              <a:t> Jaké </a:t>
            </a:r>
            <a:r>
              <a:rPr lang="cs-CZ" sz="2800" dirty="0"/>
              <a:t>typy učebních úloh žákům ve škole učitel zadává, takové typy žákovských přístupů k učení u nich </a:t>
            </a:r>
            <a:r>
              <a:rPr lang="cs-CZ" sz="2800" dirty="0" smtClean="0"/>
              <a:t>buduje. (</a:t>
            </a:r>
            <a:r>
              <a:rPr lang="cs-CZ" sz="2800" dirty="0" err="1" smtClean="0"/>
              <a:t>Ramsden</a:t>
            </a:r>
            <a:r>
              <a:rPr lang="cs-CZ" sz="2800" dirty="0" smtClean="0"/>
              <a:t>, 1984)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85958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Výukové </a:t>
            </a:r>
            <a:r>
              <a:rPr lang="cs-CZ" dirty="0" smtClean="0"/>
              <a:t>cíle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„Cílem školního vzdělávání rozumíme zamýšlený a očekávaný výsledek výchovně-vzdělávací práce, k němuž učitel v součinnosti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s </a:t>
            </a:r>
            <a:r>
              <a:rPr lang="cs-CZ" sz="2800" dirty="0"/>
              <a:t>žáky </a:t>
            </a:r>
            <a:r>
              <a:rPr lang="cs-CZ" sz="2800" dirty="0" smtClean="0"/>
              <a:t>směřuje“ (</a:t>
            </a:r>
            <a:r>
              <a:rPr lang="cs-CZ" sz="2800" dirty="0" err="1" smtClean="0"/>
              <a:t>Nelešovská</a:t>
            </a:r>
            <a:r>
              <a:rPr lang="cs-CZ" sz="2800" dirty="0"/>
              <a:t> </a:t>
            </a:r>
            <a:r>
              <a:rPr lang="cs-CZ" sz="2800" dirty="0" smtClean="0"/>
              <a:t>&amp; Spáčilová, 2005, s. 43)</a:t>
            </a:r>
          </a:p>
          <a:p>
            <a:endParaRPr lang="cs-CZ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 smtClean="0"/>
              <a:t> jednoznačné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/>
              <a:t> </a:t>
            </a:r>
            <a:r>
              <a:rPr lang="cs-CZ" sz="2800" dirty="0" smtClean="0"/>
              <a:t>konzistentní (z nižších lze vyvodit vyšší a naopak)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/>
              <a:t> </a:t>
            </a:r>
            <a:r>
              <a:rPr lang="cs-CZ" sz="2800" dirty="0" smtClean="0"/>
              <a:t>přiměřené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/>
              <a:t> </a:t>
            </a:r>
            <a:r>
              <a:rPr lang="cs-CZ" sz="2800" dirty="0" smtClean="0"/>
              <a:t>kontrolovatelné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95640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/>
          </p:nvPr>
        </p:nvGraphicFramePr>
        <p:xfrm>
          <a:off x="9539785" y="163396"/>
          <a:ext cx="2552131" cy="69838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2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6334"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Popis</a:t>
                      </a:r>
                      <a:endParaRPr lang="cs-CZ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544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- Ž reprodukuje</a:t>
                      </a:r>
                      <a:r>
                        <a:rPr lang="cs-CZ" sz="1600" baseline="0" dirty="0" smtClean="0"/>
                        <a:t> znalosti</a:t>
                      </a:r>
                      <a:endParaRPr lang="cs-CZ" sz="16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7173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- Ž vlastními slovy vyjádří dříve naučené</a:t>
                      </a:r>
                      <a:r>
                        <a:rPr lang="cs-CZ" sz="1600" baseline="0" dirty="0" smtClean="0"/>
                        <a:t> obsahy</a:t>
                      </a:r>
                      <a:endParaRPr lang="cs-CZ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0464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-</a:t>
                      </a:r>
                      <a:r>
                        <a:rPr lang="cs-CZ" sz="1600" baseline="0" dirty="0" smtClean="0"/>
                        <a:t> Ž použije dříve naučené v nové situaci</a:t>
                      </a:r>
                      <a:endParaRPr lang="cs-CZ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3247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- Ž rozdělí složitější</a:t>
                      </a:r>
                      <a:r>
                        <a:rPr lang="cs-CZ" sz="1600" baseline="0" dirty="0" smtClean="0"/>
                        <a:t> jev na části, popř. vysvětlí, jak je něco uspořádáno a proč</a:t>
                      </a:r>
                      <a:endParaRPr lang="cs-CZ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43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- Ž posoudí hodnotu</a:t>
                      </a:r>
                    </a:p>
                    <a:p>
                      <a:endParaRPr lang="cs-CZ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67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- Ž skládá nové</a:t>
                      </a:r>
                      <a:r>
                        <a:rPr lang="cs-CZ" sz="1600" baseline="0" dirty="0" smtClean="0"/>
                        <a:t> uspořádáním (pojmů a principů)</a:t>
                      </a:r>
                      <a:endParaRPr lang="cs-CZ" sz="16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l="6905" t="34067" r="46548" b="11727"/>
          <a:stretch/>
        </p:blipFill>
        <p:spPr>
          <a:xfrm>
            <a:off x="272955" y="163394"/>
            <a:ext cx="9266830" cy="669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6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/>
              <a:t>Kvalitní podklady k terénnímu mapování kdekoliv na území ČR</a:t>
            </a:r>
            <a:endParaRPr lang="cs-CZ" sz="3200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81200" y="1600200"/>
            <a:ext cx="8229600" cy="4853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cs-CZ" u="sng">
                <a:hlinkClick r:id="rId3"/>
              </a:rPr>
              <a:t>https://geoportal.gov.cz/web/guest/map</a:t>
            </a:r>
            <a:endParaRPr lang="cs-CZ" u="sng"/>
          </a:p>
          <a:p>
            <a:pPr>
              <a:buFont typeface="Arial" pitchFamily="34" charset="0"/>
              <a:buNone/>
            </a:pPr>
            <a:endParaRPr lang="cs-CZ" u="sng"/>
          </a:p>
          <a:p>
            <a:r>
              <a:rPr lang="cs-CZ" sz="2400"/>
              <a:t>detailní a spolehlivý obsah</a:t>
            </a:r>
          </a:p>
          <a:p>
            <a:r>
              <a:rPr lang="cs-CZ" sz="2400"/>
              <a:t>možnost úpravy pro různé účely  </a:t>
            </a:r>
          </a:p>
          <a:p>
            <a:endParaRPr lang="cs-CZ" sz="2400"/>
          </a:p>
          <a:p>
            <a:pPr>
              <a:buFont typeface="Arial" pitchFamily="34" charset="0"/>
              <a:buNone/>
            </a:pPr>
            <a:r>
              <a:rPr lang="cs-CZ" sz="2400"/>
              <a:t>- jak zjistím: </a:t>
            </a:r>
            <a:r>
              <a:rPr lang="cs-CZ" sz="2000"/>
              <a:t>Kolik je ve městě zeleně? Kam na třešně? Kde je kopec?</a:t>
            </a:r>
            <a:endParaRPr lang="cs-CZ" sz="1200"/>
          </a:p>
          <a:p>
            <a:pPr>
              <a:buFont typeface="Arial" pitchFamily="34" charset="0"/>
              <a:buNone/>
            </a:pPr>
            <a:r>
              <a:rPr lang="cs-CZ" sz="2400"/>
              <a:t>- zakreslení tras, ploch a jejich popis + charakteristika (délka, obsah plochy) – viz nabídka v navigaci</a:t>
            </a:r>
          </a:p>
          <a:p>
            <a:pPr>
              <a:buFont typeface="Arial" pitchFamily="34" charset="0"/>
              <a:buNone/>
            </a:pPr>
            <a:r>
              <a:rPr lang="cs-CZ" sz="2400"/>
              <a:t>- mapové kompozice – např. ČGS geologická mapa</a:t>
            </a:r>
          </a:p>
          <a:p>
            <a:endParaRPr lang="cs-CZ" u="sng"/>
          </a:p>
          <a:p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265629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105507" y="1027906"/>
          <a:ext cx="11980984" cy="55765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4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4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33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09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47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18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27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303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70611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74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38100" cmpd="sng"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Text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Učební úlohy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Obrázky, mapy </a:t>
                      </a:r>
                      <a:r>
                        <a:rPr lang="cs-CZ" sz="1100" dirty="0" smtClean="0">
                          <a:effectLst/>
                        </a:rPr>
                        <a:t/>
                      </a:r>
                      <a:br>
                        <a:rPr lang="cs-CZ" sz="1100" dirty="0" smtClean="0">
                          <a:effectLst/>
                        </a:rPr>
                      </a:br>
                      <a:r>
                        <a:rPr lang="cs-CZ" sz="1100" dirty="0" smtClean="0">
                          <a:effectLst/>
                        </a:rPr>
                        <a:t>a </a:t>
                      </a:r>
                      <a:r>
                        <a:rPr lang="cs-CZ" sz="1100" dirty="0">
                          <a:effectLst/>
                        </a:rPr>
                        <a:t>grafy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Estetická úroveň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Přídavné materiály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Vyhovuje /nevyhovuje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 co ano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6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Obsahová správnost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Strukturovanost a přehlednost textu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Náročnost úloh a </a:t>
                      </a:r>
                      <a:r>
                        <a:rPr lang="cs-CZ" sz="1100" dirty="0" smtClean="0">
                          <a:effectLst/>
                        </a:rPr>
                        <a:t>podíl úloh </a:t>
                      </a:r>
                      <a:r>
                        <a:rPr lang="cs-CZ" sz="1100" dirty="0">
                          <a:effectLst/>
                        </a:rPr>
                        <a:t>problémových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Pestrost úloh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Smysluplnost obrázků a grafů – propojení s textem, úlohami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Grafické zpracování učebnice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Pracovní sešit – náročnost a pestrost úloh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Metodická příručka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Celkový dojem z učebnice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Učebnici/PS</a:t>
                      </a:r>
                      <a:r>
                        <a:rPr lang="cs-CZ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bych si vybral(a) pro:</a:t>
                      </a:r>
                      <a:endParaRPr lang="cs-CZ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Alter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Dialog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Didaktis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Fraus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5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Nakl. České geografické společnosti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Nová škola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4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Nová škola - Duha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</a:rPr>
                        <a:t>Prodos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7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</a:rPr>
                        <a:t>SPN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7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Taktik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98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4972"/>
          <a:stretch/>
        </p:blipFill>
        <p:spPr>
          <a:xfrm>
            <a:off x="3788356" y="522515"/>
            <a:ext cx="8660713" cy="568177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90981" y="2816923"/>
            <a:ext cx="7073201" cy="850726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Zdroje informací v učebnicích!?!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000" dirty="0" smtClean="0"/>
              <a:t>PS nakl. Nová škola – DUHA (2014, s. 16</a:t>
            </a:r>
            <a:r>
              <a:rPr lang="cs-CZ" sz="2400" dirty="0" smtClean="0"/>
              <a:t>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14356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5106" y="1058462"/>
            <a:ext cx="10515600" cy="392552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Zhodnoťte úlohu </a:t>
            </a:r>
            <a:br>
              <a:rPr lang="cs-CZ" sz="2800" dirty="0" smtClean="0"/>
            </a:br>
            <a:r>
              <a:rPr lang="cs-CZ" sz="2800" dirty="0" smtClean="0"/>
              <a:t>a navrhněte alteraci.</a:t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400" dirty="0" smtClean="0"/>
              <a:t>(Hravá vlastivěda 5: </a:t>
            </a:r>
            <a:br>
              <a:rPr lang="cs-CZ" sz="2400" dirty="0" smtClean="0"/>
            </a:br>
            <a:r>
              <a:rPr lang="cs-CZ" sz="2400" dirty="0" smtClean="0"/>
              <a:t>Česká republika a Evropa. </a:t>
            </a:r>
            <a:br>
              <a:rPr lang="cs-CZ" sz="2400" dirty="0" smtClean="0"/>
            </a:br>
            <a:r>
              <a:rPr lang="cs-CZ" sz="2400" dirty="0" smtClean="0"/>
              <a:t>PS, 2016, s. 51)</a:t>
            </a:r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b="1685"/>
          <a:stretch/>
        </p:blipFill>
        <p:spPr>
          <a:xfrm>
            <a:off x="3774122" y="0"/>
            <a:ext cx="8542516" cy="674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056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154" y="1838490"/>
            <a:ext cx="3542881" cy="2739815"/>
          </a:xfrm>
        </p:spPr>
        <p:txBody>
          <a:bodyPr>
            <a:normAutofit/>
          </a:bodyPr>
          <a:lstStyle/>
          <a:p>
            <a:r>
              <a:rPr lang="cs-CZ" sz="2800" dirty="0" smtClean="0"/>
              <a:t>Zhodnoťte úlohu </a:t>
            </a:r>
            <a:br>
              <a:rPr lang="cs-CZ" sz="2800" dirty="0" smtClean="0"/>
            </a:br>
            <a:r>
              <a:rPr lang="cs-CZ" sz="2800" dirty="0" smtClean="0"/>
              <a:t>a navrhněte alteraci.</a:t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000" dirty="0" smtClean="0"/>
              <a:t>(</a:t>
            </a:r>
            <a:r>
              <a:rPr lang="cs-CZ" sz="2000" dirty="0"/>
              <a:t>PS nakl. Nová škola – </a:t>
            </a:r>
            <a:r>
              <a:rPr lang="cs-CZ" sz="2000" dirty="0" smtClean="0"/>
              <a:t>DUHA, 2014</a:t>
            </a:r>
            <a:r>
              <a:rPr lang="cs-CZ" sz="2000" dirty="0"/>
              <a:t>, s</a:t>
            </a:r>
            <a:r>
              <a:rPr lang="cs-CZ" sz="2000"/>
              <a:t>. </a:t>
            </a:r>
            <a:r>
              <a:rPr lang="cs-CZ" sz="2000" smtClean="0"/>
              <a:t>6</a:t>
            </a:r>
            <a:r>
              <a:rPr lang="cs-CZ" sz="2400" dirty="0"/>
              <a:t>)</a:t>
            </a:r>
            <a:r>
              <a:rPr lang="cs-CZ" sz="2800" dirty="0"/>
              <a:t/>
            </a:r>
            <a:br>
              <a:rPr lang="cs-CZ" sz="2800" dirty="0"/>
            </a:br>
            <a:endParaRPr lang="cs-CZ" sz="2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383" y="219014"/>
            <a:ext cx="8835462" cy="597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849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zpracování v učebnicích</a:t>
            </a:r>
          </a:p>
          <a:p>
            <a:r>
              <a:rPr lang="cs-CZ" dirty="0"/>
              <a:t>další materiály (např. PS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 smtClean="0"/>
              <a:t>Vymyslete alteraci k některým úlohám nebo úlohy k některým obrázkům v učebnici.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653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 procvičení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 smtClean="0"/>
              <a:t>e-zdroje</a:t>
            </a:r>
          </a:p>
          <a:p>
            <a:r>
              <a:rPr lang="cs-CZ" dirty="0" smtClean="0">
                <a:hlinkClick r:id="rId2"/>
              </a:rPr>
              <a:t>https://slepemapy.cz/</a:t>
            </a:r>
            <a:endParaRPr lang="cs-CZ" dirty="0" smtClean="0"/>
          </a:p>
          <a:p>
            <a:r>
              <a:rPr lang="cs-CZ" dirty="0">
                <a:hlinkClick r:id="rId3"/>
              </a:rPr>
              <a:t>http://www.toporopa.eu/cz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>
                <a:hlinkClick r:id="rId4"/>
              </a:rPr>
              <a:t>http://dumy.cz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http://resources.collins.co.uk/Wesbite%20images/PrimaryGeography/One%20Pack%20bundle_2.pdf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601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 zdroje informací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http://www.vilemwalter.cz/mapy/</a:t>
            </a:r>
            <a:endParaRPr lang="cs-CZ" dirty="0"/>
          </a:p>
          <a:p>
            <a:r>
              <a:rPr lang="cs-CZ" dirty="0">
                <a:hlinkClick r:id="rId3"/>
              </a:rPr>
              <a:t>https://www.czso.cz/</a:t>
            </a:r>
            <a:endParaRPr lang="cs-CZ" dirty="0"/>
          </a:p>
          <a:p>
            <a:r>
              <a:rPr lang="cs-CZ" dirty="0">
                <a:hlinkClick r:id="rId4"/>
              </a:rPr>
              <a:t>https://www.banknoteworld.com/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696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 zdroje aktivit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http://dumy.cz/</a:t>
            </a:r>
            <a:endParaRPr lang="cs-CZ" dirty="0"/>
          </a:p>
          <a:p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resources.collins.co.uk/Wesbite%20images/PrimaryGeography/One%20Pack%20bundle_2.pdf</a:t>
            </a:r>
            <a:endParaRPr lang="cs-CZ" dirty="0" smtClean="0"/>
          </a:p>
          <a:p>
            <a:r>
              <a:rPr lang="cs-CZ" dirty="0" smtClean="0"/>
              <a:t>diplomové práce na téma didaktických her ve vlastivědě </a:t>
            </a:r>
            <a:r>
              <a:rPr lang="cs-CZ" smtClean="0"/>
              <a:t>a prvouce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055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http://archivnimapy.cuzk.cz/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ikatastr.cz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438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3806" y="295377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sz="3600" dirty="0" smtClean="0">
                <a:hlinkClick r:id="rId2"/>
              </a:rPr>
              <a:t>https</a:t>
            </a:r>
            <a:r>
              <a:rPr lang="cs-CZ" sz="3600" dirty="0">
                <a:hlinkClick r:id="rId2"/>
              </a:rPr>
              <a:t>://is.muni.cz/auth/th/371282/pedf_m/Kreslime_sve_prvni_mapy_text.pdf?studium=631031;zpet=%</a:t>
            </a:r>
            <a:r>
              <a:rPr lang="cs-CZ" sz="3600" dirty="0" smtClean="0">
                <a:hlinkClick r:id="rId2"/>
              </a:rPr>
              <a:t>2Fauth%2Fvyhledavani%2F%3Fsearch%3DMr%C3%A1zkov%C3%A1%20Kate%C5%99ina%26start%3D2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>
                <a:hlinkClick r:id="rId3"/>
              </a:rPr>
              <a:t>http://www.jindrichpolak.wz.cz/skola_geografieostatni.php</a:t>
            </a: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/>
              <a:t>http://online.seterra.com/cs/fl/2002</a:t>
            </a:r>
          </a:p>
        </p:txBody>
      </p:sp>
    </p:spTree>
    <p:extLst>
      <p:ext uri="{BB962C8B-B14F-4D97-AF65-F5344CB8AC3E}">
        <p14:creationId xmlns:p14="http://schemas.microsoft.com/office/powerpoint/2010/main" val="412221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1991544" y="1124744"/>
            <a:ext cx="8229600" cy="16847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2000" dirty="0"/>
              <a:t>vymezte si plochu mapy pomocí </a:t>
            </a:r>
            <a:r>
              <a:rPr lang="cs-CZ" sz="2000" b="1" dirty="0"/>
              <a:t>hraničních bodů území </a:t>
            </a:r>
            <a:r>
              <a:rPr lang="cs-CZ" sz="2000" dirty="0"/>
              <a:t>(křižovatka cest, kóta, významný objekt a další)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2000" dirty="0"/>
              <a:t>celkovou plochu území rozdělte na několik dílčích, navzájem se </a:t>
            </a:r>
            <a:r>
              <a:rPr lang="cs-CZ" sz="2000" b="1" dirty="0"/>
              <a:t>překrývajících</a:t>
            </a:r>
            <a:r>
              <a:rPr lang="cs-CZ" sz="2000" dirty="0"/>
              <a:t> mapových výřezů (A; překryvy – B)</a:t>
            </a:r>
            <a:endParaRPr lang="cs-CZ" sz="2000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3998273" y="2636913"/>
          <a:ext cx="3928110" cy="2124075"/>
        </p:xfrm>
        <a:graphic>
          <a:graphicData uri="http://schemas.openxmlformats.org/drawingml/2006/table">
            <a:tbl>
              <a:tblPr/>
              <a:tblGrid>
                <a:gridCol w="1724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5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8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            </a:t>
                      </a:r>
                      <a:r>
                        <a:rPr lang="cs-CZ" sz="1600" dirty="0">
                          <a:latin typeface="Calibri"/>
                          <a:ea typeface="Calibri"/>
                          <a:cs typeface="Times New Roman"/>
                        </a:rPr>
                        <a:t>A1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B1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Calibri"/>
                          <a:ea typeface="Calibri"/>
                          <a:cs typeface="Times New Roman"/>
                        </a:rPr>
                        <a:t>          A2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B4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B2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cs-CZ" sz="1600" dirty="0">
                          <a:latin typeface="Calibri"/>
                          <a:ea typeface="Calibri"/>
                          <a:cs typeface="Times New Roman"/>
                        </a:rPr>
                        <a:t>        A3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B3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Calibri"/>
                          <a:ea typeface="Calibri"/>
                          <a:cs typeface="Times New Roman"/>
                        </a:rPr>
                        <a:t>          A4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2135560" y="5085184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/>
              <a:t> tisk – lze dále upravit </a:t>
            </a:r>
            <a:r>
              <a:rPr lang="cs-CZ" b="1" dirty="0"/>
              <a:t>polohu výřezu</a:t>
            </a:r>
            <a:r>
              <a:rPr lang="cs-CZ" dirty="0"/>
              <a:t>, zadat požadované </a:t>
            </a:r>
            <a:r>
              <a:rPr lang="cs-CZ" b="1" dirty="0"/>
              <a:t>měřítko</a:t>
            </a:r>
            <a:r>
              <a:rPr lang="cs-CZ" dirty="0"/>
              <a:t>, vybrat </a:t>
            </a:r>
            <a:r>
              <a:rPr lang="cs-CZ" b="1" dirty="0"/>
              <a:t>formát</a:t>
            </a:r>
            <a:r>
              <a:rPr lang="cs-CZ" dirty="0"/>
              <a:t> a </a:t>
            </a:r>
            <a:r>
              <a:rPr lang="cs-CZ" b="1" dirty="0"/>
              <a:t>orientaci</a:t>
            </a:r>
            <a:r>
              <a:rPr lang="cs-CZ" dirty="0"/>
              <a:t> výřezu a </a:t>
            </a:r>
            <a:r>
              <a:rPr lang="cs-CZ" b="1" dirty="0"/>
              <a:t>název</a:t>
            </a:r>
            <a:r>
              <a:rPr lang="cs-CZ" dirty="0"/>
              <a:t> výřezu (např. A1)  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mapu získáte přilepením jednotlivých dílů na papír velkého formátu (tzn. netisknout legendu na všech mapových výřezech)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POZOR – k základní – topografické mapě je třeba vytvořit legendu, nelze, na rozdíl od mapových kompozicí, vygenerovat </a:t>
            </a:r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847528" y="116632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cs-CZ" sz="4400" dirty="0">
                <a:latin typeface="+mj-lt"/>
                <a:ea typeface="+mj-ea"/>
                <a:cs typeface="+mj-cs"/>
              </a:rPr>
              <a:t>Jak vytvořit mapový podklad </a:t>
            </a:r>
            <a:endParaRPr lang="cs-CZ" sz="4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5213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611" y="5111297"/>
            <a:ext cx="10515600" cy="1325563"/>
          </a:xfrm>
        </p:spPr>
        <p:txBody>
          <a:bodyPr/>
          <a:lstStyle/>
          <a:p>
            <a:r>
              <a:rPr lang="cs-CZ" dirty="0" smtClean="0"/>
              <a:t>3) Region</a:t>
            </a:r>
            <a:endParaRPr lang="cs-CZ" dirty="0"/>
          </a:p>
        </p:txBody>
      </p:sp>
      <p:pic>
        <p:nvPicPr>
          <p:cNvPr id="3074" name="Picture 2" descr="Výsledek obrázku pro br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11" y="348343"/>
            <a:ext cx="10784686" cy="492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33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nejbližší okolí</a:t>
            </a:r>
          </a:p>
          <a:p>
            <a:r>
              <a:rPr lang="cs-CZ" dirty="0" smtClean="0"/>
              <a:t>obec, ve které žiji / chodím do školy</a:t>
            </a:r>
          </a:p>
          <a:p>
            <a:r>
              <a:rPr lang="cs-CZ" dirty="0" smtClean="0"/>
              <a:t>okolní obce</a:t>
            </a:r>
          </a:p>
          <a:p>
            <a:r>
              <a:rPr lang="cs-CZ" dirty="0" smtClean="0"/>
              <a:t>můj kraj</a:t>
            </a:r>
          </a:p>
          <a:p>
            <a:r>
              <a:rPr lang="cs-CZ" dirty="0" smtClean="0"/>
              <a:t>Česká republika</a:t>
            </a:r>
          </a:p>
          <a:p>
            <a:r>
              <a:rPr lang="cs-CZ" dirty="0" smtClean="0"/>
              <a:t>Evropa</a:t>
            </a:r>
          </a:p>
          <a:p>
            <a:r>
              <a:rPr lang="cs-CZ" dirty="0" smtClean="0"/>
              <a:t>svět - </a:t>
            </a:r>
            <a:r>
              <a:rPr lang="cs-CZ" dirty="0"/>
              <a:t>Pozor, učivo o kontinentech nebývá zastoupeno v učebnicích!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71163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Slepé mapy ke každému tématu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919536" y="5661248"/>
            <a:ext cx="8229600" cy="748680"/>
          </a:xfrm>
        </p:spPr>
        <p:txBody>
          <a:bodyPr/>
          <a:lstStyle/>
          <a:p>
            <a:r>
              <a:rPr lang="cs-CZ" dirty="0" smtClean="0"/>
              <a:t>dokreslovat, polepovat, stříhat, vyplňovat...</a:t>
            </a:r>
            <a:endParaRPr lang="cs-CZ" dirty="0"/>
          </a:p>
        </p:txBody>
      </p:sp>
      <p:sp>
        <p:nvSpPr>
          <p:cNvPr id="35842" name="AutoShape 2" descr="Výsledek obrázku pro mapa krajů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5844" name="AutoShape 4" descr="Výsledek obrázku pro mapa krajů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5913" name="Picture 73" descr="800px-Czechia_-_outline_map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4032" y="2348881"/>
            <a:ext cx="4086622" cy="2392531"/>
          </a:xfrm>
          <a:prstGeom prst="rect">
            <a:avLst/>
          </a:prstGeom>
          <a:noFill/>
        </p:spPr>
      </p:pic>
      <p:sp>
        <p:nvSpPr>
          <p:cNvPr id="76" name="TextovéPole 75"/>
          <p:cNvSpPr txBox="1"/>
          <p:nvPr/>
        </p:nvSpPr>
        <p:spPr>
          <a:xfrm>
            <a:off x="5807968" y="5085185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http://wiki.rvp.cz/Kabinet/Mapy/Mapa_%C4%8CR</a:t>
            </a:r>
          </a:p>
        </p:txBody>
      </p:sp>
      <p:pic>
        <p:nvPicPr>
          <p:cNvPr id="35915" name="Picture 75" descr="Výsledek obrázku pro mapa č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5521" y="1412776"/>
            <a:ext cx="4106793" cy="2592288"/>
          </a:xfrm>
          <a:prstGeom prst="rect">
            <a:avLst/>
          </a:prstGeom>
          <a:noFill/>
        </p:spPr>
      </p:pic>
      <p:sp>
        <p:nvSpPr>
          <p:cNvPr id="78" name="TextovéPole 77"/>
          <p:cNvSpPr txBox="1"/>
          <p:nvPr/>
        </p:nvSpPr>
        <p:spPr>
          <a:xfrm>
            <a:off x="1775520" y="4149081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http://www.</a:t>
            </a:r>
            <a:r>
              <a:rPr lang="cs-CZ" sz="1400" dirty="0" err="1"/>
              <a:t>zemepis.com</a:t>
            </a:r>
            <a:r>
              <a:rPr lang="cs-CZ" sz="1400" dirty="0"/>
              <a:t>/</a:t>
            </a:r>
            <a:r>
              <a:rPr lang="cs-CZ" sz="1400" dirty="0" err="1"/>
              <a:t>images</a:t>
            </a:r>
            <a:r>
              <a:rPr lang="cs-CZ" sz="1400" dirty="0"/>
              <a:t>/</a:t>
            </a:r>
            <a:r>
              <a:rPr lang="cs-CZ" sz="1400" dirty="0" err="1"/>
              <a:t>slmapy</a:t>
            </a:r>
            <a:r>
              <a:rPr lang="cs-CZ" sz="1400" dirty="0"/>
              <a:t>/reky4.jpg</a:t>
            </a:r>
          </a:p>
        </p:txBody>
      </p:sp>
    </p:spTree>
    <p:extLst>
      <p:ext uri="{BB962C8B-B14F-4D97-AF65-F5344CB8AC3E}">
        <p14:creationId xmlns:p14="http://schemas.microsoft.com/office/powerpoint/2010/main" val="115755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Slepé mapy 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3222625" y="1841341"/>
          <a:ext cx="5746750" cy="4043680"/>
        </p:xfrm>
        <a:graphic>
          <a:graphicData uri="http://schemas.openxmlformats.org/drawingml/2006/table">
            <a:tbl>
              <a:tblPr/>
              <a:tblGrid>
                <a:gridCol w="337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84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84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78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78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90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90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71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718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78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845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78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718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78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4036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 dirty="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 dirty="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 dirty="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 dirty="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gridSpan="1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gridSpan="1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 dirty="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1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 dirty="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kern="50" dirty="0">
                        <a:latin typeface="Times New Roman"/>
                        <a:ea typeface="DejaVu Sans"/>
                        <a:cs typeface="DejaVu Sans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912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106"/>
          </a:xfrm>
        </p:spPr>
        <p:txBody>
          <a:bodyPr/>
          <a:lstStyle/>
          <a:p>
            <a:r>
              <a:rPr lang="cs-CZ" dirty="0" smtClean="0"/>
              <a:t>Domino</a:t>
            </a:r>
            <a:endParaRPr lang="cs-CZ" dirty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5641" y="1052736"/>
            <a:ext cx="623887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8616280" y="645333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dumy.</a:t>
            </a:r>
            <a:r>
              <a:rPr lang="cs-CZ" dirty="0" err="1"/>
              <a:t>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026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1475</Words>
  <Application>Microsoft Office PowerPoint</Application>
  <PresentationFormat>Širokoúhlá obrazovka</PresentationFormat>
  <Paragraphs>314</Paragraphs>
  <Slides>39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8" baseType="lpstr">
      <vt:lpstr>宋体</vt:lpstr>
      <vt:lpstr>Arial</vt:lpstr>
      <vt:lpstr>Calibri</vt:lpstr>
      <vt:lpstr>Calibri Light</vt:lpstr>
      <vt:lpstr>DejaVu Sans</vt:lpstr>
      <vt:lpstr>Times New Roman</vt:lpstr>
      <vt:lpstr>Trebuchet MS</vt:lpstr>
      <vt:lpstr>Wingdings</vt:lpstr>
      <vt:lpstr>Motiv Office</vt:lpstr>
      <vt:lpstr>DIDAKTIKA VLASTIVĚDY 3</vt:lpstr>
      <vt:lpstr>Didaktické zamyšlení…</vt:lpstr>
      <vt:lpstr>Prezentace aplikace PowerPoint</vt:lpstr>
      <vt:lpstr>Prezentace aplikace PowerPoint</vt:lpstr>
      <vt:lpstr>3) Region</vt:lpstr>
      <vt:lpstr>Region</vt:lpstr>
      <vt:lpstr>Slepé mapy ke každému tématu</vt:lpstr>
      <vt:lpstr>Slepé mapy </vt:lpstr>
      <vt:lpstr>Domino</vt:lpstr>
      <vt:lpstr>Prezentace aplikace PowerPoint</vt:lpstr>
      <vt:lpstr>Prezentace aplikace PowerPoint</vt:lpstr>
      <vt:lpstr>Šifry všeho druhu...</vt:lpstr>
      <vt:lpstr>Zakroužkuj všechny správné odpovědi. Písmenka, která u nich jsou, ti dají tajenku.</vt:lpstr>
      <vt:lpstr>Prezentace aplikace PowerPoint</vt:lpstr>
      <vt:lpstr>Nechte žáky přemýšlet...</vt:lpstr>
      <vt:lpstr>Prezentace aplikace PowerPoint</vt:lpstr>
      <vt:lpstr>V ČR</vt:lpstr>
      <vt:lpstr>Regiony ČR a Evropa + svět</vt:lpstr>
      <vt:lpstr>Jak vypadá praxe ?</vt:lpstr>
      <vt:lpstr>Sešit vlastivědy žáka 5. třídy </vt:lpstr>
      <vt:lpstr>Sešit zeměpisu žáka 8. třídy </vt:lpstr>
      <vt:lpstr>Sešit zeměpisu žáka 9. třídy </vt:lpstr>
      <vt:lpstr>Co s tím?  Očekávané výstupy? </vt:lpstr>
      <vt:lpstr>Prezentace aplikace PowerPoint</vt:lpstr>
      <vt:lpstr>Jihočeský kraj podruhé</vt:lpstr>
      <vt:lpstr>Formulujte 5 cílů hodiny zaměřených na libovolný kraj v ČR.</vt:lpstr>
      <vt:lpstr>Učební úloha</vt:lpstr>
      <vt:lpstr>Výukové cíle</vt:lpstr>
      <vt:lpstr>Prezentace aplikace PowerPoint</vt:lpstr>
      <vt:lpstr>Prezentace aplikace PowerPoint</vt:lpstr>
      <vt:lpstr>Zdroje informací v učebnicích!?! PS nakl. Nová škola – DUHA (2014, s. 16)</vt:lpstr>
      <vt:lpstr>Zhodnoťte úlohu  a navrhněte alteraci.  (Hravá vlastivěda 5:  Česká republika a Evropa.  PS, 2016, s. 51)</vt:lpstr>
      <vt:lpstr>Zhodnoťte úlohu  a navrhněte alteraci.  (PS nakl. Nová škola – DUHA, 2014, s. 6) </vt:lpstr>
      <vt:lpstr>Prezentace aplikace PowerPoint</vt:lpstr>
      <vt:lpstr>K procvičení</vt:lpstr>
      <vt:lpstr>Pro zdroje informací</vt:lpstr>
      <vt:lpstr>Pro zdroje aktivit</vt:lpstr>
      <vt:lpstr>Prezentace aplikace PowerPoint</vt:lpstr>
      <vt:lpstr>https://is.muni.cz/auth/th/371282/pedf_m/Kreslime_sve_prvni_mapy_text.pdf?studium=631031;zpet=%2Fauth%2Fvyhledavani%2F%3Fsearch%3DMr%C3%A1zkov%C3%A1%20Kate%C5%99ina%26start%3D2  http://www.jindrichpolak.wz.cz/skola_geografieostatni.php  http://online.seterra.com/cs/fl/2002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Češková</dc:creator>
  <cp:lastModifiedBy>Uživatel systému Windows</cp:lastModifiedBy>
  <cp:revision>12</cp:revision>
  <dcterms:created xsi:type="dcterms:W3CDTF">2017-10-24T11:19:51Z</dcterms:created>
  <dcterms:modified xsi:type="dcterms:W3CDTF">2017-12-04T11:12:49Z</dcterms:modified>
</cp:coreProperties>
</file>