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30"/>
  </p:notesMasterIdLst>
  <p:handoutMasterIdLst>
    <p:handoutMasterId r:id="rId31"/>
  </p:handoutMasterIdLst>
  <p:sldIdLst>
    <p:sldId id="256" r:id="rId3"/>
    <p:sldId id="272" r:id="rId4"/>
    <p:sldId id="273" r:id="rId5"/>
    <p:sldId id="265" r:id="rId6"/>
    <p:sldId id="266" r:id="rId7"/>
    <p:sldId id="267" r:id="rId8"/>
    <p:sldId id="268" r:id="rId9"/>
    <p:sldId id="269" r:id="rId10"/>
    <p:sldId id="274" r:id="rId11"/>
    <p:sldId id="287" r:id="rId12"/>
    <p:sldId id="275" r:id="rId13"/>
    <p:sldId id="276" r:id="rId14"/>
    <p:sldId id="277" r:id="rId15"/>
    <p:sldId id="279" r:id="rId16"/>
    <p:sldId id="281" r:id="rId17"/>
    <p:sldId id="278" r:id="rId18"/>
    <p:sldId id="270" r:id="rId19"/>
    <p:sldId id="288" r:id="rId20"/>
    <p:sldId id="282" r:id="rId21"/>
    <p:sldId id="280" r:id="rId22"/>
    <p:sldId id="271" r:id="rId23"/>
    <p:sldId id="283" r:id="rId24"/>
    <p:sldId id="284" r:id="rId25"/>
    <p:sldId id="289" r:id="rId26"/>
    <p:sldId id="290" r:id="rId27"/>
    <p:sldId id="285" r:id="rId28"/>
    <p:sldId id="28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ítejte" id="{E75E278A-FF0E-49A4-B170-79828D63BBAD}">
          <p14:sldIdLst>
            <p14:sldId id="256"/>
            <p14:sldId id="272"/>
            <p14:sldId id="273"/>
            <p14:sldId id="265"/>
            <p14:sldId id="266"/>
            <p14:sldId id="267"/>
            <p14:sldId id="268"/>
            <p14:sldId id="269"/>
            <p14:sldId id="274"/>
            <p14:sldId id="287"/>
            <p14:sldId id="275"/>
            <p14:sldId id="276"/>
            <p14:sldId id="277"/>
            <p14:sldId id="279"/>
            <p14:sldId id="281"/>
            <p14:sldId id="278"/>
            <p14:sldId id="270"/>
            <p14:sldId id="288"/>
            <p14:sldId id="282"/>
            <p14:sldId id="280"/>
            <p14:sldId id="271"/>
            <p14:sldId id="283"/>
            <p14:sldId id="284"/>
            <p14:sldId id="289"/>
            <p14:sldId id="290"/>
            <p14:sldId id="285"/>
            <p14:sldId id="286"/>
          </p14:sldIdLst>
        </p14:section>
        <p14:section name="Další informace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B4A6"/>
    <a:srgbClr val="734F29"/>
    <a:srgbClr val="D24726"/>
    <a:srgbClr val="DD462F"/>
    <a:srgbClr val="AEB785"/>
    <a:srgbClr val="EFD5A2"/>
    <a:srgbClr val="3B3026"/>
    <a:srgbClr val="ECE1CA"/>
    <a:srgbClr val="7955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280" autoAdjust="0"/>
  </p:normalViewPr>
  <p:slideViewPr>
    <p:cSldViewPr snapToGrid="0">
      <p:cViewPr varScale="1">
        <p:scale>
          <a:sx n="57" d="100"/>
          <a:sy n="57" d="100"/>
        </p:scale>
        <p:origin x="78" y="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24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BFABE-D0A9-4914-BE1F-201F4351AA5D}" type="datetimeFigureOut">
              <a:rPr lang="cs-CZ" smtClean="0"/>
              <a:pPr/>
              <a:t>30. 10. 2017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6B17C-845C-4DCF-B1F0-8CFC86514C7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411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cs-CZ" noProof="0" smtClean="0"/>
              <a:pPr/>
              <a:t>30. 10. 2017</a:t>
            </a:fld>
            <a:endParaRPr lang="cs-CZ" noProof="0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dirty="0" smtClean="0"/>
              <a:t>Kliknutím lze upravit styly předlohy textu.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DF61EA0F-A667-4B49-8422-0062BC55E249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noProof="0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6705599" cy="113779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2800">
                <a:solidFill>
                  <a:srgbClr val="D2472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 smtClean="0"/>
              <a:t>Kliknutím lze upravit styl předlohy.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cs-CZ" noProof="0" smtClean="0"/>
              <a:pPr/>
              <a:t>30. 10. 2017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cs-CZ" noProof="0" smtClean="0"/>
              <a:pPr/>
              <a:t>‹#›</a:t>
            </a:fld>
            <a:endParaRPr lang="cs-CZ" noProof="0" dirty="0"/>
          </a:p>
        </p:txBody>
      </p:sp>
      <p:sp>
        <p:nvSpPr>
          <p:cNvPr id="8" name="Obdélník 7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noProof="0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cs-CZ" noProof="0" smtClean="0"/>
              <a:pPr/>
              <a:t>30. 10. 2017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cs-CZ" noProof="0" smtClean="0"/>
              <a:pPr/>
              <a:t>‹#›</a:t>
            </a:fld>
            <a:endParaRPr lang="cs-CZ" noProof="0" dirty="0"/>
          </a:p>
        </p:txBody>
      </p:sp>
      <p:sp>
        <p:nvSpPr>
          <p:cNvPr id="8" name="Obdélník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noProof="0" dirty="0"/>
          </a:p>
        </p:txBody>
      </p:sp>
    </p:spTree>
    <p:extLst>
      <p:ext uri="{BB962C8B-B14F-4D97-AF65-F5344CB8AC3E}">
        <p14:creationId xmlns:p14="http://schemas.microsoft.com/office/powerpoint/2010/main" val="596921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noProof="0" dirty="0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0215419" y="365125"/>
            <a:ext cx="1819564" cy="5811838"/>
          </a:xfrm>
        </p:spPr>
        <p:txBody>
          <a:bodyPr vert="eaVert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cs-CZ" noProof="0" smtClean="0"/>
              <a:pPr/>
              <a:t>30. 10. 2017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cs-CZ" noProof="0" smtClean="0"/>
              <a:pPr/>
              <a:t>‹#›</a:t>
            </a:fld>
            <a:endParaRPr lang="cs-CZ" noProof="0" dirty="0"/>
          </a:p>
        </p:txBody>
      </p:sp>
      <p:sp>
        <p:nvSpPr>
          <p:cNvPr id="8" name="Obdélník 7"/>
          <p:cNvSpPr/>
          <p:nvPr userDrawn="1"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noProof="0" dirty="0"/>
          </a:p>
        </p:txBody>
      </p:sp>
    </p:spTree>
    <p:extLst>
      <p:ext uri="{BB962C8B-B14F-4D97-AF65-F5344CB8AC3E}">
        <p14:creationId xmlns:p14="http://schemas.microsoft.com/office/powerpoint/2010/main" val="1302266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1" y="1825625"/>
            <a:ext cx="4167753" cy="43513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50000"/>
              </a:lnSpc>
              <a:spcAft>
                <a:spcPts val="1200"/>
              </a:spcAft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150000"/>
              </a:lnSpc>
              <a:spcAft>
                <a:spcPts val="1200"/>
              </a:spcAft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cs-CZ" noProof="0" smtClean="0"/>
              <a:pPr/>
              <a:t>30. 10. 2017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cs-CZ" noProof="0" smtClean="0"/>
              <a:pPr/>
              <a:t>‹#›</a:t>
            </a:fld>
            <a:endParaRPr lang="cs-CZ" noProof="0" dirty="0"/>
          </a:p>
        </p:txBody>
      </p:sp>
      <p:sp>
        <p:nvSpPr>
          <p:cNvPr id="8" name="Obdélník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noProof="0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1" y="2402238"/>
            <a:ext cx="4508715" cy="2187227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rgbClr val="D24726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23308" y="2402237"/>
            <a:ext cx="5269424" cy="2187226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cs-CZ" noProof="0" smtClean="0"/>
              <a:pPr/>
              <a:t>30. 10. 2017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cs-CZ" noProof="0" smtClean="0"/>
              <a:pPr/>
              <a:t>‹#›</a:t>
            </a:fld>
            <a:endParaRPr lang="cs-CZ" noProof="0" dirty="0"/>
          </a:p>
        </p:txBody>
      </p:sp>
      <p:sp>
        <p:nvSpPr>
          <p:cNvPr id="8" name="Obdélník 7"/>
          <p:cNvSpPr/>
          <p:nvPr userDrawn="1"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noProof="0" dirty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noProof="0" smtClean="0"/>
              <a:t>Kliknutím lze upravit styly předlohy textu.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noProof="0" smtClean="0"/>
              <a:t>Druhá úroveň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noProof="0" smtClean="0"/>
              <a:t>Třetí úroveň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noProof="0" smtClean="0"/>
              <a:t>Čtvrtá úroveň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noProof="0" smtClean="0"/>
              <a:t>Kliknutím lze upravit styly předlohy textu.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noProof="0" smtClean="0"/>
              <a:t>Druhá úroveň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noProof="0" smtClean="0"/>
              <a:t>Třetí úroveň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noProof="0" smtClean="0"/>
              <a:t>Čtvrtá úroveň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datum 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cs-CZ" noProof="0" smtClean="0"/>
              <a:pPr/>
              <a:t>30. 10. 2017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cs-CZ" noProof="0" smtClean="0"/>
              <a:pPr/>
              <a:t>‹#›</a:t>
            </a:fld>
            <a:endParaRPr lang="cs-CZ" noProof="0" dirty="0"/>
          </a:p>
        </p:txBody>
      </p:sp>
      <p:sp>
        <p:nvSpPr>
          <p:cNvPr id="9" name="Obdélník 8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noProof="0" dirty="0"/>
          </a:p>
        </p:txBody>
      </p:sp>
    </p:spTree>
    <p:extLst>
      <p:ext uri="{BB962C8B-B14F-4D97-AF65-F5344CB8AC3E}">
        <p14:creationId xmlns:p14="http://schemas.microsoft.com/office/powerpoint/2010/main" val="3328223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0"/>
            <a:ext cx="10737851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1851" y="2193927"/>
            <a:ext cx="5156200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noProof="0" smtClean="0"/>
              <a:t>Kliknutím lze upravit styly předlohy textu.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noProof="0" smtClean="0"/>
              <a:t>Druhá úroveň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noProof="0" smtClean="0"/>
              <a:t>Třetí úroveň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noProof="0" smtClean="0"/>
              <a:t>Čtvrtá úroveň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89664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89664" y="2193927"/>
            <a:ext cx="5157787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noProof="0" smtClean="0"/>
              <a:t>Kliknutím lze upravit styly předlohy textu.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noProof="0" smtClean="0"/>
              <a:t>Druhá úroveň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noProof="0" smtClean="0"/>
              <a:t>Třetí úroveň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noProof="0" smtClean="0"/>
              <a:t>Čtvrtá úroveň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cs-CZ" noProof="0" smtClean="0"/>
              <a:pPr/>
              <a:t>30. 10. 2017</a:t>
            </a:fld>
            <a:endParaRPr lang="cs-CZ" noProof="0" dirty="0"/>
          </a:p>
        </p:txBody>
      </p:sp>
      <p:sp>
        <p:nvSpPr>
          <p:cNvPr id="8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cs-CZ" noProof="0" smtClean="0"/>
              <a:pPr/>
              <a:t>‹#›</a:t>
            </a:fld>
            <a:endParaRPr lang="cs-CZ" noProof="0" dirty="0"/>
          </a:p>
        </p:txBody>
      </p:sp>
      <p:sp>
        <p:nvSpPr>
          <p:cNvPr id="11" name="Obdélník 10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noProof="0" dirty="0"/>
          </a:p>
        </p:txBody>
      </p:sp>
    </p:spTree>
    <p:extLst>
      <p:ext uri="{BB962C8B-B14F-4D97-AF65-F5344CB8AC3E}">
        <p14:creationId xmlns:p14="http://schemas.microsoft.com/office/powerpoint/2010/main" val="3606029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cs-CZ" noProof="0" smtClean="0"/>
              <a:pPr/>
              <a:t>30. 10. 2017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cs-CZ" noProof="0" smtClean="0"/>
              <a:pPr/>
              <a:t>‹#›</a:t>
            </a:fld>
            <a:endParaRPr lang="cs-CZ" noProof="0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noProof="0" dirty="0"/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cs-CZ" noProof="0" smtClean="0"/>
              <a:pPr/>
              <a:t>30. 10. 2017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037432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noProof="0" smtClean="0"/>
              <a:t>Kliknutím lze upravit styly předlohy textu.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noProof="0" smtClean="0"/>
              <a:t>Druhá úroveň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noProof="0" smtClean="0"/>
              <a:t>Třetí úroveň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noProof="0" smtClean="0"/>
              <a:t>Čtvrtá úroveň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5" name="Zástupný symbol pro datum 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cs-CZ" noProof="0" smtClean="0"/>
              <a:pPr/>
              <a:t>30. 10. 2017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784193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5" name="Zástupný symbol pro datum 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cs-CZ" noProof="0" smtClean="0"/>
              <a:pPr/>
              <a:t>30. 10. 2017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61095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noProof="0" dirty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dirty="0" smtClean="0"/>
              <a:t>Kliknutím lze upravit styly předlohy textu.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BAAA-29B5-4AF5-BC5F-7E580C29002D}" type="datetimeFigureOut">
              <a:rPr lang="cs-CZ" noProof="0" smtClean="0"/>
              <a:pPr/>
              <a:t>30. 10. 2017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EDB8-5305-433F-BE41-D7A86D811DB3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kr-kralovehradecky.cz/assets/rozvoj-kraje/rozvojove-dokumenty/Program-rozvoje-Kralovehradeckeho-kraje-2014-16.pdf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33697" y="1969566"/>
            <a:ext cx="10515600" cy="2387600"/>
          </a:xfrm>
        </p:spPr>
        <p:txBody>
          <a:bodyPr/>
          <a:lstStyle/>
          <a:p>
            <a:pPr algn="l" defTabSz="914400">
              <a:spcBef>
                <a:spcPts val="0"/>
              </a:spcBef>
              <a:buNone/>
            </a:pPr>
            <a:r>
              <a:rPr lang="cs-CZ" sz="5400" b="1" i="0" dirty="0" smtClean="0">
                <a:solidFill>
                  <a:schemeClr val="bg1"/>
                </a:solidFill>
                <a:latin typeface="Segoe UI Light"/>
                <a:ea typeface="+mj-ea"/>
                <a:cs typeface="+mj-cs"/>
              </a:rPr>
              <a:t>PD2 – návaznosti a reflexe</a:t>
            </a:r>
            <a:r>
              <a:rPr lang="cs-CZ" sz="5400" b="0" i="0" dirty="0" smtClean="0">
                <a:solidFill>
                  <a:schemeClr val="bg1"/>
                </a:solidFill>
                <a:latin typeface="Segoe UI Light"/>
                <a:ea typeface="+mj-ea"/>
                <a:cs typeface="+mj-cs"/>
              </a:rPr>
              <a:t/>
            </a:r>
            <a:br>
              <a:rPr lang="cs-CZ" sz="5400" b="0" i="0" dirty="0" smtClean="0">
                <a:solidFill>
                  <a:schemeClr val="bg1"/>
                </a:solidFill>
                <a:latin typeface="Segoe UI Light"/>
                <a:ea typeface="+mj-ea"/>
                <a:cs typeface="+mj-cs"/>
              </a:rPr>
            </a:br>
            <a:endParaRPr lang="cs-CZ" sz="5400" b="0" i="0" dirty="0">
              <a:solidFill>
                <a:schemeClr val="bg1"/>
              </a:solidFill>
              <a:latin typeface="Segoe UI Light"/>
              <a:ea typeface="+mj-ea"/>
              <a:cs typeface="+mj-cs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 algn="l">
              <a:lnSpc>
                <a:spcPct val="150000"/>
              </a:lnSpc>
              <a:spcBef>
                <a:spcPts val="6"/>
              </a:spcBef>
              <a:buNone/>
            </a:pPr>
            <a:r>
              <a:rPr lang="cs-CZ" sz="2800" b="1" i="0" dirty="0" smtClean="0">
                <a:solidFill>
                  <a:srgbClr val="D24726"/>
                </a:solidFill>
                <a:latin typeface="Segoe UI Light"/>
              </a:rPr>
              <a:t>Eduard Hofmann</a:t>
            </a:r>
            <a:endParaRPr lang="cs-CZ" sz="2800" b="1" i="0" dirty="0">
              <a:solidFill>
                <a:srgbClr val="D24726"/>
              </a:solidFill>
              <a:latin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Prekoncepty</a:t>
            </a:r>
            <a:r>
              <a:rPr lang="cs-CZ" b="1" dirty="0" smtClean="0"/>
              <a:t> – označ Jihočeský kraj a napiš, co vše o něm víš</a:t>
            </a:r>
            <a:endParaRPr lang="cs-CZ" b="1" dirty="0"/>
          </a:p>
        </p:txBody>
      </p:sp>
      <p:pic>
        <p:nvPicPr>
          <p:cNvPr id="3" name="Picture 2" descr="http://nabytek-helcel.demoeshop.cz/publicdoc/cr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6510" y="1423851"/>
            <a:ext cx="8795763" cy="51518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1742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Poloha </a:t>
            </a:r>
            <a:r>
              <a:rPr lang="cs-CZ" dirty="0" smtClean="0"/>
              <a:t>– pracuj s mapou a doplň název JČ kraje a států, se kterými sousedí</a:t>
            </a:r>
            <a:endParaRPr lang="cs-CZ" dirty="0"/>
          </a:p>
        </p:txBody>
      </p:sp>
      <p:pic>
        <p:nvPicPr>
          <p:cNvPr id="2050" name="Picture 2" descr="http://nabytek-helcel.demoeshop.cz/publicdoc/cr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6510" y="1423851"/>
            <a:ext cx="8795763" cy="51518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Dá se s tímto pracovat dál</a:t>
            </a:r>
            <a:endParaRPr lang="cs-CZ" dirty="0"/>
          </a:p>
        </p:txBody>
      </p:sp>
      <p:pic>
        <p:nvPicPr>
          <p:cNvPr id="3" name="Picture 2" descr="http://nabytek-helcel.demoeshop.cz/publicdoc/cr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6510" y="1423851"/>
            <a:ext cx="8795763" cy="5151806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2991394" y="4820194"/>
            <a:ext cx="2521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Jihočeský </a:t>
            </a:r>
          </a:p>
          <a:p>
            <a:pPr algn="ctr"/>
            <a:r>
              <a:rPr lang="cs-CZ" dirty="0" smtClean="0"/>
              <a:t>kraj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515291" y="5277394"/>
            <a:ext cx="2037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Německo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185954" y="5878286"/>
            <a:ext cx="1972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Rakousko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5098" y="378823"/>
            <a:ext cx="10744200" cy="692330"/>
          </a:xfrm>
        </p:spPr>
        <p:txBody>
          <a:bodyPr>
            <a:normAutofit fontScale="90000"/>
          </a:bodyPr>
          <a:lstStyle/>
          <a:p>
            <a:r>
              <a:rPr lang="cs-CZ" sz="2800" dirty="0" err="1" smtClean="0"/>
              <a:t>ReliéF</a:t>
            </a:r>
            <a:r>
              <a:rPr lang="cs-CZ" sz="2800" dirty="0" smtClean="0"/>
              <a:t> JČ kraje: zakresli hranice JČ kraje  a popiš pohoří Šumava, Novohradské hory, </a:t>
            </a:r>
            <a:r>
              <a:rPr lang="cs-CZ" sz="2800" dirty="0" err="1" smtClean="0"/>
              <a:t>Lišovský</a:t>
            </a:r>
            <a:r>
              <a:rPr lang="cs-CZ" sz="2800" dirty="0" smtClean="0"/>
              <a:t> práh, Českobudějovickou a Třeboňskou pánev.</a:t>
            </a:r>
            <a:endParaRPr lang="cs-CZ" sz="2800" dirty="0"/>
          </a:p>
        </p:txBody>
      </p:sp>
      <p:pic>
        <p:nvPicPr>
          <p:cNvPr id="3" name="Picture 3" descr="E:\Mirek\Clanky\CD\CD_4_2005\hypso1+leg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30136"/>
            <a:ext cx="8364583" cy="5227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1223" y="195943"/>
            <a:ext cx="10744200" cy="966651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Vodohospodářství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b="1" dirty="0" smtClean="0"/>
              <a:t>Rybník Rožmberk, Zlatá stoka, vodní nádrž Lipno, Třeboňský kapr</a:t>
            </a:r>
            <a:endParaRPr lang="cs-CZ" sz="2800" b="1" dirty="0"/>
          </a:p>
        </p:txBody>
      </p:sp>
      <p:pic>
        <p:nvPicPr>
          <p:cNvPr id="29698" name="Picture 2" descr="http://images2.kudyznudy.cz/_t_/Files/KzN/9b/9bdcec07-b03f-4c65-b5d8-2e5a43148848_656_449_c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1566"/>
            <a:ext cx="4572000" cy="3129312"/>
          </a:xfrm>
          <a:prstGeom prst="rect">
            <a:avLst/>
          </a:prstGeom>
          <a:noFill/>
        </p:spPr>
      </p:pic>
      <p:pic>
        <p:nvPicPr>
          <p:cNvPr id="29700" name="Picture 4" descr="Třeboňská rybniční krajina, Zlatá stoka, foto Ladislav Bezdě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4068" y="3285175"/>
            <a:ext cx="5046617" cy="3572825"/>
          </a:xfrm>
          <a:prstGeom prst="rect">
            <a:avLst/>
          </a:prstGeom>
          <a:noFill/>
        </p:spPr>
      </p:pic>
      <p:pic>
        <p:nvPicPr>
          <p:cNvPr id="29702" name="Picture 6" descr="Podzimní výlov - nakládka kapr&amp;uring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15691"/>
            <a:ext cx="4593600" cy="2142309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 l="20304" t="20404" r="21096" b="9191"/>
          <a:stretch>
            <a:fillRect/>
          </a:stretch>
        </p:blipFill>
        <p:spPr bwMode="auto">
          <a:xfrm>
            <a:off x="7223760" y="1188338"/>
            <a:ext cx="4968240" cy="3355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47064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Národní park </a:t>
            </a:r>
            <a:r>
              <a:rPr lang="cs-CZ" dirty="0" err="1" smtClean="0"/>
              <a:t>ŠUmava</a:t>
            </a:r>
            <a:endParaRPr lang="cs-CZ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 l="5684" t="12316" r="9775" b="8456"/>
          <a:stretch>
            <a:fillRect/>
          </a:stretch>
        </p:blipFill>
        <p:spPr bwMode="auto">
          <a:xfrm>
            <a:off x="0" y="434098"/>
            <a:ext cx="12192000" cy="6423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836022"/>
          </a:xfrm>
        </p:spPr>
        <p:txBody>
          <a:bodyPr/>
          <a:lstStyle/>
          <a:p>
            <a:r>
              <a:rPr lang="cs-CZ" b="1" dirty="0" smtClean="0"/>
              <a:t>ENERGETIKA</a:t>
            </a:r>
            <a:endParaRPr lang="cs-CZ" b="1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l="20463" t="27390" r="22694" b="9007"/>
          <a:stretch>
            <a:fillRect/>
          </a:stretch>
        </p:blipFill>
        <p:spPr bwMode="auto">
          <a:xfrm>
            <a:off x="0" y="3145844"/>
            <a:ext cx="5900826" cy="3712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1025818" y="3192716"/>
            <a:ext cx="4235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Lipno</a:t>
            </a:r>
            <a:endParaRPr lang="cs-CZ" dirty="0"/>
          </a:p>
        </p:txBody>
      </p:sp>
      <p:pic>
        <p:nvPicPr>
          <p:cNvPr id="28678" name="Picture 6" descr="N&amp;ecaron;mecká opozi&amp;ccaron;ní strana chce odstavení jaderných elektráren v sousedních zemí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0920" y="0"/>
            <a:ext cx="6361080" cy="3089956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9117874" y="979714"/>
            <a:ext cx="237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Temelín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270171" y="3579223"/>
            <a:ext cx="5473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Popište, co vidíte na prvním a na druhém obrázku.</a:t>
            </a:r>
          </a:p>
          <a:p>
            <a:endParaRPr lang="cs-CZ" dirty="0" smtClean="0"/>
          </a:p>
          <a:p>
            <a:r>
              <a:rPr lang="cs-CZ" dirty="0" smtClean="0"/>
              <a:t>Kterou energii elektrárny využívají?</a:t>
            </a: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Jižní Čechy – památky </a:t>
            </a:r>
            <a:r>
              <a:rPr lang="cs-CZ" dirty="0" err="1" smtClean="0"/>
              <a:t>unesco</a:t>
            </a:r>
            <a:endParaRPr lang="cs-CZ" dirty="0"/>
          </a:p>
        </p:txBody>
      </p:sp>
      <p:pic>
        <p:nvPicPr>
          <p:cNvPr id="1026" name="Picture 2" descr="Holašovice.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4937"/>
            <a:ext cx="7956550" cy="529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8128000" y="1498600"/>
            <a:ext cx="4064000" cy="520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8115300" y="2489200"/>
            <a:ext cx="1739900" cy="18334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10026650" y="2478310"/>
            <a:ext cx="1797050" cy="18551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8128000" y="4717461"/>
            <a:ext cx="1727200" cy="19821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10039350" y="4717462"/>
            <a:ext cx="1797050" cy="19821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8190411" y="1554480"/>
            <a:ext cx="3383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Zakresli do rámečků typické tvary budov na návsi a zjisti jak se nazývají.</a:t>
            </a:r>
            <a:endParaRPr lang="cs-CZ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04949" y="5826034"/>
            <a:ext cx="3435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„Jihočeské Baroko“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3557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://g.denik.cz/63/fb/praha-chram-svaty-vit_denik-6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105" y="2235201"/>
            <a:ext cx="6114896" cy="458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-foto.mapy.cz/pub/big/000/06b/00006b955_3c86e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086475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13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Které formy turistiky a sportů se dají v JČ kraji provozovat a kde?</a:t>
            </a:r>
            <a:endParaRPr lang="cs-CZ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979714" y="1645920"/>
            <a:ext cx="99147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Jachting</a:t>
            </a:r>
          </a:p>
          <a:p>
            <a:endParaRPr lang="cs-CZ" dirty="0" smtClean="0"/>
          </a:p>
          <a:p>
            <a:r>
              <a:rPr lang="cs-CZ" dirty="0" smtClean="0"/>
              <a:t>Lyžování</a:t>
            </a:r>
          </a:p>
          <a:p>
            <a:endParaRPr lang="cs-CZ" dirty="0" smtClean="0"/>
          </a:p>
          <a:p>
            <a:r>
              <a:rPr lang="cs-CZ" dirty="0" smtClean="0"/>
              <a:t>Pěší turistika</a:t>
            </a:r>
          </a:p>
          <a:p>
            <a:endParaRPr lang="cs-CZ" dirty="0" smtClean="0"/>
          </a:p>
          <a:p>
            <a:r>
              <a:rPr lang="cs-CZ" dirty="0" smtClean="0"/>
              <a:t>Veslování</a:t>
            </a:r>
          </a:p>
          <a:p>
            <a:endParaRPr lang="cs-CZ" dirty="0" smtClean="0"/>
          </a:p>
          <a:p>
            <a:r>
              <a:rPr lang="cs-CZ" dirty="0" smtClean="0"/>
              <a:t>Vodní turistika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Obecný princip návaznosti</a:t>
            </a:r>
            <a:endParaRPr lang="cs-CZ" dirty="0"/>
          </a:p>
        </p:txBody>
      </p:sp>
      <p:pic>
        <p:nvPicPr>
          <p:cNvPr id="1026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1734" y="1554480"/>
            <a:ext cx="7882341" cy="4976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Významná centra</a:t>
            </a:r>
            <a:endParaRPr lang="cs-CZ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431074" y="1632857"/>
            <a:ext cx="108944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Najděte obrázek a zaznamenejte města do mapy a uveďte u nich nějakou zajímavost:</a:t>
            </a:r>
          </a:p>
          <a:p>
            <a:endParaRPr lang="cs-CZ" dirty="0" smtClean="0"/>
          </a:p>
          <a:p>
            <a:r>
              <a:rPr lang="cs-CZ" dirty="0" smtClean="0"/>
              <a:t>České Budějovice</a:t>
            </a:r>
          </a:p>
          <a:p>
            <a:r>
              <a:rPr lang="cs-CZ" dirty="0" smtClean="0"/>
              <a:t>Třeboň </a:t>
            </a:r>
          </a:p>
          <a:p>
            <a:r>
              <a:rPr lang="cs-CZ" dirty="0" smtClean="0"/>
              <a:t>Tábor</a:t>
            </a:r>
          </a:p>
          <a:p>
            <a:r>
              <a:rPr lang="cs-CZ" dirty="0" smtClean="0"/>
              <a:t>Jindřichův Hradec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Kam pro inspiraci?</a:t>
            </a:r>
            <a:br>
              <a:rPr lang="cs-CZ" b="1" dirty="0" smtClean="0"/>
            </a:br>
            <a:r>
              <a:rPr lang="cs-CZ" b="1" dirty="0" smtClean="0"/>
              <a:t>Program rozvoje jednotlivých krajů</a:t>
            </a:r>
            <a:endParaRPr lang="cs-CZ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143000" y="1715195"/>
            <a:ext cx="930910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Např. </a:t>
            </a:r>
            <a:r>
              <a:rPr lang="cs-CZ" dirty="0" smtClean="0"/>
              <a:t>: </a:t>
            </a:r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www.kr-kralovehradecky.cz/assets/rozvoj-kraje/rozvojove-dokumenty/Program-rozvoje-Kralovehradeckeho-kraje-2014-16.pdf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Materiál, který má aktuální pohled na charakteristiku a zaměření rozvoje jednotlivých krajů.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 cstate="print"/>
          <a:srcRect l="19062" t="16276" r="19375" b="61849"/>
          <a:stretch/>
        </p:blipFill>
        <p:spPr>
          <a:xfrm>
            <a:off x="789668" y="3437623"/>
            <a:ext cx="10386332" cy="29524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60395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888273"/>
          </a:xfrm>
        </p:spPr>
        <p:txBody>
          <a:bodyPr/>
          <a:lstStyle/>
          <a:p>
            <a:r>
              <a:rPr lang="cs-CZ" dirty="0" smtClean="0"/>
              <a:t>Jak jsou návaznosti udělány v základních dokumentech</a:t>
            </a:r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1123406" y="1503316"/>
          <a:ext cx="8840651" cy="5171803"/>
        </p:xfrm>
        <a:graphic>
          <a:graphicData uri="http://schemas.openxmlformats.org/drawingml/2006/table">
            <a:tbl>
              <a:tblPr/>
              <a:tblGrid>
                <a:gridCol w="2887606"/>
                <a:gridCol w="2849055"/>
                <a:gridCol w="3103990"/>
              </a:tblGrid>
              <a:tr h="161367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cs-CZ" sz="1000" b="0" i="0" cap="all">
                          <a:latin typeface="Times New Roman"/>
                          <a:ea typeface="Times New Roman"/>
                        </a:rPr>
                        <a:t>st. ZŠ -</a:t>
                      </a:r>
                      <a:r>
                        <a:rPr lang="cs-CZ" sz="1000" b="0" i="1" cap="all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cs-CZ" sz="1000" b="1" i="1" cap="all">
                          <a:latin typeface="Times New Roman"/>
                          <a:ea typeface="Times New Roman"/>
                        </a:rPr>
                        <a:t>MÍSTO, KDE ŽIJEME</a:t>
                      </a:r>
                    </a:p>
                  </a:txBody>
                  <a:tcPr marL="61740" marR="6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cs-CZ" sz="1000" b="0" i="0" cap="all">
                          <a:latin typeface="Times New Roman"/>
                          <a:ea typeface="Times New Roman"/>
                        </a:rPr>
                        <a:t>st. ZŠ</a:t>
                      </a:r>
                      <a:r>
                        <a:rPr lang="cs-CZ" sz="1000" b="0" i="1" cap="all">
                          <a:latin typeface="Times New Roman"/>
                          <a:ea typeface="Times New Roman"/>
                        </a:rPr>
                        <a:t>  - </a:t>
                      </a:r>
                      <a:r>
                        <a:rPr lang="cs-CZ" sz="1000" b="1" i="1" cap="all">
                          <a:latin typeface="Times New Roman"/>
                          <a:ea typeface="Times New Roman"/>
                        </a:rPr>
                        <a:t>PŘÍRODNÍ OBRAZ ZEMĚ</a:t>
                      </a:r>
                    </a:p>
                  </a:txBody>
                  <a:tcPr marL="61740" marR="6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cap="all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gym. </a:t>
                      </a:r>
                      <a:r>
                        <a:rPr lang="cs-CZ" sz="1000" b="1" i="1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 - PŘÍRODNÍ PROSTŘEDÍ</a:t>
                      </a:r>
                      <a:endParaRPr lang="cs-CZ" sz="1100">
                        <a:latin typeface="Times New Roman"/>
                        <a:ea typeface="Times New Roman"/>
                      </a:endParaRPr>
                    </a:p>
                  </a:txBody>
                  <a:tcPr marL="61740" marR="6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03">
                <a:tc>
                  <a:txBody>
                    <a:bodyPr/>
                    <a:lstStyle/>
                    <a:p>
                      <a:pPr marL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100" b="0">
                          <a:latin typeface="Times New Roman"/>
                          <a:ea typeface="Times New Roman"/>
                        </a:rPr>
                        <a:t>Očekávané výstupy, žák:</a:t>
                      </a:r>
                      <a:endParaRPr lang="cs-CZ" sz="900" b="1">
                        <a:latin typeface="Times New Roman"/>
                        <a:ea typeface="Times New Roman"/>
                      </a:endParaRPr>
                    </a:p>
                  </a:txBody>
                  <a:tcPr marL="61740" marR="6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100" b="0">
                          <a:latin typeface="Times New Roman"/>
                          <a:ea typeface="Times New Roman"/>
                        </a:rPr>
                        <a:t>Očekávané výstupy, žák:</a:t>
                      </a:r>
                      <a:endParaRPr lang="cs-CZ" sz="900" b="1">
                        <a:latin typeface="Times New Roman"/>
                        <a:ea typeface="Times New Roman"/>
                      </a:endParaRPr>
                    </a:p>
                  </a:txBody>
                  <a:tcPr marL="61740" marR="6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Očekávané výstupy, žák:</a:t>
                      </a:r>
                      <a:endParaRPr lang="cs-CZ" sz="1100">
                        <a:latin typeface="Times New Roman"/>
                        <a:ea typeface="Times New Roman"/>
                      </a:endParaRPr>
                    </a:p>
                  </a:txBody>
                  <a:tcPr marL="61740" marR="6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3461">
                <a:tc>
                  <a:txBody>
                    <a:bodyPr/>
                    <a:lstStyle/>
                    <a:p>
                      <a:pPr marL="252095" marR="71755" indent="-252095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252095" algn="l"/>
                          <a:tab pos="449580" algn="l"/>
                        </a:tabLst>
                      </a:pPr>
                      <a:r>
                        <a:rPr lang="cs-CZ" sz="1100" b="1" i="1"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x-none" sz="1100" b="1" i="1">
                          <a:latin typeface="Times New Roman"/>
                          <a:ea typeface="Times New Roman"/>
                        </a:rPr>
                        <a:t>rozliší</a:t>
                      </a:r>
                      <a:r>
                        <a:rPr lang="x-none" sz="1100" b="0" i="1">
                          <a:latin typeface="Times New Roman"/>
                          <a:ea typeface="Times New Roman"/>
                        </a:rPr>
                        <a:t> přírodní a umělé prvky</a:t>
                      </a:r>
                      <a:r>
                        <a:rPr lang="cs-CZ" sz="1100" b="0" i="1">
                          <a:latin typeface="Times New Roman"/>
                          <a:ea typeface="Times New Roman"/>
                        </a:rPr>
                        <a:t> v okolní</a:t>
                      </a:r>
                      <a:endParaRPr lang="cs-CZ" sz="900" b="1" i="1">
                        <a:latin typeface="Times New Roman"/>
                        <a:ea typeface="Times New Roman"/>
                      </a:endParaRPr>
                    </a:p>
                    <a:p>
                      <a:pPr marL="252095" marR="71755" indent="-252095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252095" algn="l"/>
                          <a:tab pos="449580" algn="l"/>
                        </a:tabLst>
                      </a:pPr>
                      <a:r>
                        <a:rPr lang="x-none" sz="1100" b="0" i="1">
                          <a:latin typeface="Times New Roman"/>
                          <a:ea typeface="Times New Roman"/>
                        </a:rPr>
                        <a:t> krajině a vyjádří různými způsoby její estetické hodnoty a rozmanitost</a:t>
                      </a:r>
                      <a:r>
                        <a:rPr lang="cs-CZ" sz="1100" b="0" i="1">
                          <a:latin typeface="Times New Roman"/>
                          <a:ea typeface="Times New Roman"/>
                        </a:rPr>
                        <a:t> (</a:t>
                      </a:r>
                      <a:r>
                        <a:rPr lang="cs-CZ" sz="1100" b="1" i="1">
                          <a:latin typeface="Times New Roman"/>
                          <a:ea typeface="Times New Roman"/>
                        </a:rPr>
                        <a:t>1. obd.</a:t>
                      </a:r>
                      <a:r>
                        <a:rPr lang="cs-CZ" sz="1100" b="0" i="1">
                          <a:latin typeface="Times New Roman"/>
                          <a:ea typeface="Times New Roman"/>
                        </a:rPr>
                        <a:t>)</a:t>
                      </a:r>
                      <a:endParaRPr lang="cs-CZ" sz="900" b="1" i="1">
                        <a:latin typeface="Times New Roman"/>
                        <a:ea typeface="Times New Roman"/>
                      </a:endParaRPr>
                    </a:p>
                  </a:txBody>
                  <a:tcPr marL="61740" marR="6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2095" marR="71755" indent="-252095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252095" algn="l"/>
                          <a:tab pos="449580" algn="l"/>
                        </a:tabLst>
                      </a:pPr>
                      <a:r>
                        <a:rPr lang="cs-CZ" sz="1100" b="1" i="1">
                          <a:latin typeface="Times New Roman"/>
                          <a:ea typeface="Times New Roman"/>
                        </a:rPr>
                        <a:t>-zhodnotí</a:t>
                      </a:r>
                      <a:r>
                        <a:rPr lang="cs-CZ" sz="1100" b="0" i="1">
                          <a:latin typeface="Times New Roman"/>
                          <a:ea typeface="Times New Roman"/>
                        </a:rPr>
                        <a:t> postavení Země ve vesmíru a </a:t>
                      </a:r>
                      <a:endParaRPr lang="cs-CZ" sz="900" b="1" i="1">
                        <a:latin typeface="Times New Roman"/>
                        <a:ea typeface="Times New Roman"/>
                      </a:endParaRPr>
                    </a:p>
                    <a:p>
                      <a:pPr marL="252095" marR="71755" indent="-252095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252095" algn="l"/>
                          <a:tab pos="449580" algn="l"/>
                        </a:tabLst>
                      </a:pPr>
                      <a:r>
                        <a:rPr lang="cs-CZ" sz="1100" b="0" i="1">
                          <a:latin typeface="Times New Roman"/>
                          <a:ea typeface="Times New Roman"/>
                        </a:rPr>
                        <a:t>srovnává podstatné vlastnosti Země s ostatními tělesy sluneční soustavy</a:t>
                      </a:r>
                      <a:endParaRPr lang="cs-CZ" sz="900" b="1" i="1">
                        <a:latin typeface="Times New Roman"/>
                        <a:ea typeface="Times New Roman"/>
                      </a:endParaRPr>
                    </a:p>
                  </a:txBody>
                  <a:tcPr marL="61740" marR="6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b="1" i="1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-porovná</a:t>
                      </a:r>
                      <a:r>
                        <a:rPr lang="cs-CZ" sz="1100" i="1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 postavení Země ve vesmíru a</a:t>
                      </a:r>
                      <a:endParaRPr lang="cs-CZ" sz="11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i="1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podstatné vlastnosti Země s ostatními tělesy sluneční soustavy</a:t>
                      </a:r>
                      <a:endParaRPr lang="cs-CZ" sz="1100">
                        <a:latin typeface="Times New Roman"/>
                        <a:ea typeface="Times New Roman"/>
                      </a:endParaRPr>
                    </a:p>
                  </a:txBody>
                  <a:tcPr marL="61740" marR="6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8468">
                <a:tc>
                  <a:txBody>
                    <a:bodyPr/>
                    <a:lstStyle/>
                    <a:p>
                      <a:pPr marL="252095" marR="71755" indent="-252095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252095" algn="l"/>
                          <a:tab pos="449580" algn="l"/>
                        </a:tabLst>
                      </a:pPr>
                      <a:r>
                        <a:rPr lang="cs-CZ" sz="1100" b="1" i="1"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x-none" sz="1100" b="1" i="1">
                          <a:latin typeface="Times New Roman"/>
                          <a:ea typeface="Times New Roman"/>
                        </a:rPr>
                        <a:t>vyhledá</a:t>
                      </a:r>
                      <a:r>
                        <a:rPr lang="x-none" sz="1100" b="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typické regionální</a:t>
                      </a:r>
                      <a:r>
                        <a:rPr lang="cs-CZ" sz="1100" b="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zvláštnosti</a:t>
                      </a:r>
                      <a:endParaRPr lang="cs-CZ" sz="900" b="1" i="1">
                        <a:latin typeface="Times New Roman"/>
                        <a:ea typeface="Times New Roman"/>
                      </a:endParaRPr>
                    </a:p>
                    <a:p>
                      <a:pPr marL="252095" marR="71755" indent="-252095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252095" algn="l"/>
                          <a:tab pos="449580" algn="l"/>
                        </a:tabLst>
                      </a:pPr>
                      <a:r>
                        <a:rPr lang="x-none" sz="1100" b="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přírody, osídlení, </a:t>
                      </a:r>
                      <a:r>
                        <a:rPr lang="cs-CZ" sz="1100" b="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h</a:t>
                      </a:r>
                      <a:r>
                        <a:rPr lang="x-none" sz="1100" b="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ospodářství </a:t>
                      </a:r>
                      <a:r>
                        <a:rPr lang="cs-CZ" sz="1100" b="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</a:t>
                      </a:r>
                      <a:r>
                        <a:rPr lang="x-none" sz="1100" b="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kultury</a:t>
                      </a:r>
                      <a:r>
                        <a:rPr lang="x-none" sz="1100" b="0" i="1">
                          <a:latin typeface="Times New Roman"/>
                          <a:ea typeface="Times New Roman"/>
                        </a:rPr>
                        <a:t>, jednoduchým způsobem posoudí jejich význam z hlediska přír</a:t>
                      </a:r>
                      <a:r>
                        <a:rPr lang="cs-CZ" sz="1100" b="0" i="1">
                          <a:latin typeface="Times New Roman"/>
                          <a:ea typeface="Times New Roman"/>
                        </a:rPr>
                        <a:t>.</a:t>
                      </a:r>
                      <a:r>
                        <a:rPr lang="x-none" sz="1100" b="0" i="1">
                          <a:latin typeface="Times New Roman"/>
                          <a:ea typeface="Times New Roman"/>
                        </a:rPr>
                        <a:t>, hist</a:t>
                      </a:r>
                      <a:r>
                        <a:rPr lang="cs-CZ" sz="1100" b="0" i="1">
                          <a:latin typeface="Times New Roman"/>
                          <a:ea typeface="Times New Roman"/>
                        </a:rPr>
                        <a:t>.</a:t>
                      </a:r>
                      <a:r>
                        <a:rPr lang="x-none" sz="1100" b="0" i="1">
                          <a:latin typeface="Times New Roman"/>
                          <a:ea typeface="Times New Roman"/>
                        </a:rPr>
                        <a:t>, politického, správního a vlastnického</a:t>
                      </a:r>
                      <a:r>
                        <a:rPr lang="cs-CZ" sz="1100" b="1" i="1">
                          <a:latin typeface="Times New Roman"/>
                          <a:ea typeface="Times New Roman"/>
                        </a:rPr>
                        <a:t>(2.obd.)</a:t>
                      </a:r>
                      <a:endParaRPr lang="cs-CZ" sz="900" b="1" i="1">
                        <a:latin typeface="Times New Roman"/>
                        <a:ea typeface="Times New Roman"/>
                      </a:endParaRPr>
                    </a:p>
                  </a:txBody>
                  <a:tcPr marL="61740" marR="6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marR="71755" indent="-252095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252095" algn="l"/>
                          <a:tab pos="449580" algn="l"/>
                        </a:tabLst>
                      </a:pPr>
                      <a:r>
                        <a:rPr lang="cs-CZ" sz="1100" b="0" i="1">
                          <a:latin typeface="Times New Roman"/>
                          <a:ea typeface="Times New Roman"/>
                        </a:rPr>
                        <a:t>-porovná působení vnitřních a vnějších</a:t>
                      </a:r>
                      <a:endParaRPr lang="cs-CZ" sz="900" b="1" i="1">
                        <a:latin typeface="Times New Roman"/>
                        <a:ea typeface="Times New Roman"/>
                      </a:endParaRPr>
                    </a:p>
                    <a:p>
                      <a:pPr marL="252095" marR="71755" indent="-252095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252095" algn="l"/>
                          <a:tab pos="449580" algn="l"/>
                        </a:tabLst>
                      </a:pPr>
                      <a:r>
                        <a:rPr lang="cs-CZ" sz="1100" b="0" i="1">
                          <a:latin typeface="Times New Roman"/>
                          <a:ea typeface="Times New Roman"/>
                        </a:rPr>
                        <a:t> procesů v přírodní sféře a jejich vliv na přírodu a na lidskou společnost</a:t>
                      </a:r>
                      <a:endParaRPr lang="cs-CZ" sz="900" b="1" i="1">
                        <a:latin typeface="Times New Roman"/>
                        <a:ea typeface="Times New Roman"/>
                      </a:endParaRPr>
                    </a:p>
                  </a:txBody>
                  <a:tcPr marL="61740" marR="6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b="1" i="1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-porovná</a:t>
                      </a:r>
                      <a:r>
                        <a:rPr lang="cs-CZ" sz="1100" i="1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 na příkladech mechanismy působení</a:t>
                      </a:r>
                      <a:endParaRPr lang="cs-CZ" sz="11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i="1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 endogenních (včetně deskové tektoniky) a exogenních procesů a jejich vliv na utváření zemského povrchu a na život lidí</a:t>
                      </a:r>
                      <a:endParaRPr lang="cs-CZ" sz="1100">
                        <a:latin typeface="Times New Roman"/>
                        <a:ea typeface="Times New Roman"/>
                      </a:endParaRPr>
                    </a:p>
                  </a:txBody>
                  <a:tcPr marL="61740" marR="6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0964">
                <a:tc>
                  <a:txBody>
                    <a:bodyPr/>
                    <a:lstStyle/>
                    <a:p>
                      <a:pPr marL="252095" marR="71755" indent="-252095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252095" algn="l"/>
                          <a:tab pos="449580" algn="l"/>
                        </a:tabLst>
                      </a:pPr>
                      <a:r>
                        <a:rPr lang="cs-CZ" sz="1100" b="1" i="1" cap="all">
                          <a:latin typeface="Times New Roman"/>
                          <a:ea typeface="Times New Roman"/>
                        </a:rPr>
                        <a:t>Rozmanitost přírody</a:t>
                      </a:r>
                      <a:endParaRPr lang="cs-CZ" sz="900" b="1" i="1">
                        <a:latin typeface="Times New Roman"/>
                        <a:ea typeface="Times New Roman"/>
                      </a:endParaRPr>
                    </a:p>
                    <a:p>
                      <a:pPr marL="252095" marR="71755" indent="-252095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252095" algn="l"/>
                          <a:tab pos="449580" algn="l"/>
                        </a:tabLst>
                      </a:pPr>
                      <a:r>
                        <a:rPr lang="cs-CZ" sz="1100" b="1" i="1" cap="all"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x-none" sz="1100" b="1" i="1">
                          <a:latin typeface="Times New Roman"/>
                          <a:ea typeface="Times New Roman"/>
                        </a:rPr>
                        <a:t>vysvětlí </a:t>
                      </a:r>
                      <a:r>
                        <a:rPr lang="x-none" sz="1100" b="0" i="1">
                          <a:latin typeface="Times New Roman"/>
                          <a:ea typeface="Times New Roman"/>
                        </a:rPr>
                        <a:t>na základě elementárních poznatků o Zemi jako součásti vesmíru souvislost s rozdělením času a střídáním ročních období</a:t>
                      </a:r>
                      <a:endParaRPr lang="cs-CZ" sz="900" b="1" i="1">
                        <a:latin typeface="Times New Roman"/>
                        <a:ea typeface="Times New Roman"/>
                      </a:endParaRPr>
                    </a:p>
                  </a:txBody>
                  <a:tcPr marL="61740" marR="6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2095" marR="71755" indent="-252095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252095" algn="l"/>
                          <a:tab pos="449580" algn="l"/>
                        </a:tabLst>
                      </a:pPr>
                      <a:r>
                        <a:rPr lang="cs-CZ" sz="1100" b="1" i="1">
                          <a:latin typeface="Times New Roman"/>
                          <a:ea typeface="Times New Roman"/>
                        </a:rPr>
                        <a:t>-prokáže </a:t>
                      </a:r>
                      <a:r>
                        <a:rPr lang="cs-CZ" sz="1100" b="0" i="1">
                          <a:latin typeface="Times New Roman"/>
                          <a:ea typeface="Times New Roman"/>
                        </a:rPr>
                        <a:t>na konkrétních příkladech tvar</a:t>
                      </a:r>
                      <a:endParaRPr lang="cs-CZ" sz="900" b="1" i="1">
                        <a:latin typeface="Times New Roman"/>
                        <a:ea typeface="Times New Roman"/>
                      </a:endParaRPr>
                    </a:p>
                    <a:p>
                      <a:pPr marL="252095" marR="71755" indent="-252095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252095" algn="l"/>
                          <a:tab pos="449580" algn="l"/>
                        </a:tabLst>
                      </a:pPr>
                      <a:r>
                        <a:rPr lang="cs-CZ" sz="1100" b="0" i="1">
                          <a:latin typeface="Times New Roman"/>
                          <a:ea typeface="Times New Roman"/>
                        </a:rPr>
                        <a:t>planety Země, zhodnotí důsledky pohybů Země na život lidí a organismů</a:t>
                      </a:r>
                      <a:endParaRPr lang="cs-CZ" sz="900" b="1" i="1">
                        <a:latin typeface="Times New Roman"/>
                        <a:ea typeface="Times New Roman"/>
                      </a:endParaRPr>
                    </a:p>
                  </a:txBody>
                  <a:tcPr marL="61740" marR="6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b="1" i="1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-objasní</a:t>
                      </a:r>
                      <a:r>
                        <a:rPr lang="cs-CZ" sz="1100" i="1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 mechanismy globální cirkulace</a:t>
                      </a:r>
                      <a:endParaRPr lang="cs-CZ" sz="11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i="1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atmosféry a její důsledky pro vytváření klimatických pásů</a:t>
                      </a:r>
                      <a:endParaRPr lang="cs-CZ" sz="1100">
                        <a:latin typeface="Times New Roman"/>
                        <a:ea typeface="Times New Roman"/>
                      </a:endParaRPr>
                    </a:p>
                  </a:txBody>
                  <a:tcPr marL="61740" marR="6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5020">
                <a:tc>
                  <a:txBody>
                    <a:bodyPr/>
                    <a:lstStyle/>
                    <a:p>
                      <a:pPr marL="252095" marR="71755" indent="-252095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252095" algn="l"/>
                          <a:tab pos="449580" algn="l"/>
                        </a:tabLst>
                      </a:pPr>
                      <a:r>
                        <a:rPr lang="cs-CZ" sz="1100" b="1" i="1"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x-none" sz="1100" b="1" i="1">
                          <a:latin typeface="Times New Roman"/>
                          <a:ea typeface="Times New Roman"/>
                        </a:rPr>
                        <a:t>zkoumá </a:t>
                      </a:r>
                      <a:r>
                        <a:rPr lang="x-none" sz="1100" b="0" i="1">
                          <a:latin typeface="Times New Roman"/>
                          <a:ea typeface="Times New Roman"/>
                        </a:rPr>
                        <a:t>základní společenstva ve  vybraných lokalitách regionů, zdůvodní podstatné vzájemné vztahy mezi organismy a nachází shody a rozdíly v přizpůsobení organismů prostředí</a:t>
                      </a:r>
                      <a:endParaRPr lang="cs-CZ" sz="900" b="1" i="1">
                        <a:latin typeface="Times New Roman"/>
                        <a:ea typeface="Times New Roman"/>
                      </a:endParaRPr>
                    </a:p>
                  </a:txBody>
                  <a:tcPr marL="61740" marR="6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2095" marR="71755" indent="-252095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252095" algn="l"/>
                          <a:tab pos="449580" algn="l"/>
                        </a:tabLst>
                      </a:pPr>
                      <a:r>
                        <a:rPr lang="cs-CZ" sz="1100" b="1" i="1">
                          <a:latin typeface="Times New Roman"/>
                          <a:ea typeface="Times New Roman"/>
                        </a:rPr>
                        <a:t>-rozlišuje a porovnává</a:t>
                      </a:r>
                      <a:r>
                        <a:rPr lang="cs-CZ" sz="1100" b="0" i="1">
                          <a:latin typeface="Times New Roman"/>
                          <a:ea typeface="Times New Roman"/>
                        </a:rPr>
                        <a:t> složky a prvky</a:t>
                      </a:r>
                      <a:endParaRPr lang="cs-CZ" sz="900" b="1" i="1">
                        <a:latin typeface="Times New Roman"/>
                        <a:ea typeface="Times New Roman"/>
                      </a:endParaRPr>
                    </a:p>
                    <a:p>
                      <a:pPr marL="252095" marR="71755" indent="-252095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252095" algn="l"/>
                          <a:tab pos="449580" algn="l"/>
                        </a:tabLst>
                      </a:pPr>
                      <a:r>
                        <a:rPr lang="cs-CZ" sz="1100" b="0" i="1">
                          <a:latin typeface="Times New Roman"/>
                          <a:ea typeface="Times New Roman"/>
                        </a:rPr>
                        <a:t>přírodní sféry, jejich vzájemnou souvislost a podmíněnost, rozeznává, pojmenuje a klasifikuje tvary zemského povrchu</a:t>
                      </a:r>
                      <a:endParaRPr lang="cs-CZ" sz="900" b="1" i="1">
                        <a:latin typeface="Times New Roman"/>
                        <a:ea typeface="Times New Roman"/>
                      </a:endParaRPr>
                    </a:p>
                  </a:txBody>
                  <a:tcPr marL="61740" marR="6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b="1" i="1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-rozliší</a:t>
                      </a:r>
                      <a:r>
                        <a:rPr lang="cs-CZ" sz="1100" i="1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 složky a prvky fyzickogeograf. sférya</a:t>
                      </a:r>
                      <a:endParaRPr lang="cs-CZ" sz="11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i="1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cs-CZ" sz="1100" b="1" i="1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rozpozná</a:t>
                      </a:r>
                      <a:r>
                        <a:rPr lang="cs-CZ" sz="1100" i="1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 vztahy mezi nimi</a:t>
                      </a:r>
                      <a:endParaRPr lang="cs-CZ" sz="1100">
                        <a:latin typeface="Times New Roman"/>
                        <a:ea typeface="Times New Roman"/>
                      </a:endParaRPr>
                    </a:p>
                  </a:txBody>
                  <a:tcPr marL="61740" marR="6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510">
                <a:tc>
                  <a:txBody>
                    <a:bodyPr/>
                    <a:lstStyle/>
                    <a:p>
                      <a:pPr marL="252095" marR="71755" indent="-252095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252095" algn="l"/>
                          <a:tab pos="449580" algn="l"/>
                        </a:tabLst>
                      </a:pPr>
                      <a:r>
                        <a:rPr lang="cs-CZ" sz="1100" b="1" i="1">
                          <a:latin typeface="Times New Roman"/>
                          <a:ea typeface="Times New Roman"/>
                        </a:rPr>
                        <a:t>-</a:t>
                      </a:r>
                      <a:endParaRPr lang="cs-CZ" sz="900" b="1" i="1">
                        <a:latin typeface="Times New Roman"/>
                        <a:ea typeface="Times New Roman"/>
                      </a:endParaRPr>
                    </a:p>
                  </a:txBody>
                  <a:tcPr marL="61740" marR="6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2095" marR="71755" indent="-252095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252095" algn="l"/>
                          <a:tab pos="449580" algn="l"/>
                        </a:tabLst>
                      </a:pPr>
                      <a:r>
                        <a:rPr lang="cs-CZ" sz="1100" b="1" i="1">
                          <a:latin typeface="Times New Roman"/>
                          <a:ea typeface="Times New Roman"/>
                        </a:rPr>
                        <a:t>-</a:t>
                      </a:r>
                      <a:endParaRPr lang="cs-CZ" sz="900" b="1" i="1">
                        <a:latin typeface="Times New Roman"/>
                        <a:ea typeface="Times New Roman"/>
                      </a:endParaRPr>
                    </a:p>
                  </a:txBody>
                  <a:tcPr marL="61740" marR="6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b="1" i="1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-objasní</a:t>
                      </a:r>
                      <a:r>
                        <a:rPr lang="cs-CZ" sz="1100" i="1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 velký a malý oběh vody a </a:t>
                      </a:r>
                      <a:r>
                        <a:rPr lang="cs-CZ" sz="1100" b="1" i="1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rozliší</a:t>
                      </a:r>
                      <a:endParaRPr lang="cs-CZ" sz="11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i="1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jednotlivé složky hydrosféry a jejich funkci v krajině</a:t>
                      </a:r>
                      <a:endParaRPr lang="cs-CZ" sz="1100">
                        <a:latin typeface="Times New Roman"/>
                        <a:ea typeface="Times New Roman"/>
                      </a:endParaRPr>
                    </a:p>
                  </a:txBody>
                  <a:tcPr marL="61740" marR="6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007">
                <a:tc>
                  <a:txBody>
                    <a:bodyPr/>
                    <a:lstStyle/>
                    <a:p>
                      <a:pPr marL="252095" marR="71755" indent="-252095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252095" algn="l"/>
                          <a:tab pos="449580" algn="l"/>
                        </a:tabLst>
                      </a:pPr>
                      <a:r>
                        <a:rPr lang="cs-CZ" sz="1100" b="1" i="1">
                          <a:latin typeface="Times New Roman"/>
                          <a:ea typeface="Times New Roman"/>
                        </a:rPr>
                        <a:t>-</a:t>
                      </a:r>
                      <a:endParaRPr lang="cs-CZ" sz="900" b="1" i="1">
                        <a:latin typeface="Times New Roman"/>
                        <a:ea typeface="Times New Roman"/>
                      </a:endParaRPr>
                    </a:p>
                  </a:txBody>
                  <a:tcPr marL="61740" marR="6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2095" marR="71755" indent="-252095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252095" algn="l"/>
                          <a:tab pos="449580" algn="l"/>
                        </a:tabLst>
                      </a:pPr>
                      <a:r>
                        <a:rPr lang="cs-CZ" sz="1100" b="1" i="1">
                          <a:latin typeface="Times New Roman"/>
                          <a:ea typeface="Times New Roman"/>
                        </a:rPr>
                        <a:t>-</a:t>
                      </a:r>
                      <a:endParaRPr lang="cs-CZ" sz="900" b="1" i="1">
                        <a:latin typeface="Times New Roman"/>
                        <a:ea typeface="Times New Roman"/>
                      </a:endParaRPr>
                    </a:p>
                  </a:txBody>
                  <a:tcPr marL="61740" marR="6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b="1" i="1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-hodnotí</a:t>
                      </a:r>
                      <a:r>
                        <a:rPr lang="cs-CZ" sz="1100" i="1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 vodstvo a půdní obal Země jako</a:t>
                      </a:r>
                      <a:endParaRPr lang="cs-CZ" sz="11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i="1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základ života a zdroje rozvoje společnosti</a:t>
                      </a:r>
                      <a:endParaRPr lang="cs-CZ" sz="1100">
                        <a:latin typeface="Times New Roman"/>
                        <a:ea typeface="Times New Roman"/>
                      </a:endParaRPr>
                    </a:p>
                  </a:txBody>
                  <a:tcPr marL="61740" marR="6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03">
                <a:tc>
                  <a:txBody>
                    <a:bodyPr/>
                    <a:lstStyle/>
                    <a:p>
                      <a:pPr marL="252095" marR="71755" indent="-252095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252095" algn="l"/>
                          <a:tab pos="449580" algn="l"/>
                        </a:tabLst>
                      </a:pPr>
                      <a:r>
                        <a:rPr lang="cs-CZ" sz="1100" b="1" i="1">
                          <a:latin typeface="Times New Roman"/>
                          <a:ea typeface="Times New Roman"/>
                        </a:rPr>
                        <a:t>-</a:t>
                      </a:r>
                      <a:endParaRPr lang="cs-CZ" sz="900" b="1" i="1">
                        <a:latin typeface="Times New Roman"/>
                        <a:ea typeface="Times New Roman"/>
                      </a:endParaRPr>
                    </a:p>
                  </a:txBody>
                  <a:tcPr marL="61740" marR="6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marR="71755" indent="-252095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252095" algn="l"/>
                          <a:tab pos="449580" algn="l"/>
                        </a:tabLst>
                      </a:pPr>
                      <a:r>
                        <a:rPr lang="cs-CZ" sz="1100" b="1" i="1">
                          <a:latin typeface="Times New Roman"/>
                          <a:ea typeface="Times New Roman"/>
                        </a:rPr>
                        <a:t>-</a:t>
                      </a:r>
                      <a:endParaRPr lang="cs-CZ" sz="900" b="1" i="1">
                        <a:latin typeface="Times New Roman"/>
                        <a:ea typeface="Times New Roman"/>
                      </a:endParaRPr>
                    </a:p>
                  </a:txBody>
                  <a:tcPr marL="61740" marR="6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b="1" i="1" dirty="0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-rozliší</a:t>
                      </a:r>
                      <a:r>
                        <a:rPr lang="cs-CZ" sz="1100" i="1" dirty="0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 hlavní biomy světa</a:t>
                      </a:r>
                      <a:endParaRPr lang="cs-CZ" sz="1100" dirty="0">
                        <a:latin typeface="Times New Roman"/>
                        <a:ea typeface="Times New Roman"/>
                      </a:endParaRPr>
                    </a:p>
                  </a:txBody>
                  <a:tcPr marL="61740" marR="6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666205"/>
          </a:xfrm>
        </p:spPr>
        <p:txBody>
          <a:bodyPr/>
          <a:lstStyle/>
          <a:p>
            <a:pPr algn="ctr"/>
            <a:r>
              <a:rPr lang="cs-CZ" b="1" dirty="0" smtClean="0"/>
              <a:t>Ale jde to i jinak</a:t>
            </a:r>
            <a:endParaRPr lang="cs-CZ" b="1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l="12195" t="23713" r="9982" b="6250"/>
          <a:stretch>
            <a:fillRect/>
          </a:stretch>
        </p:blipFill>
        <p:spPr bwMode="auto">
          <a:xfrm>
            <a:off x="0" y="689141"/>
            <a:ext cx="12192000" cy="616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736599"/>
          </a:xfrm>
        </p:spPr>
        <p:txBody>
          <a:bodyPr/>
          <a:lstStyle/>
          <a:p>
            <a:r>
              <a:rPr lang="cs-CZ" dirty="0"/>
              <a:t>R</a:t>
            </a:r>
            <a:r>
              <a:rPr lang="cs-CZ" dirty="0" smtClean="0"/>
              <a:t>eflexe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609600" y="1322102"/>
            <a:ext cx="10883900" cy="570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Příprava na hodinu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Název tématu je: Státní znaky, pak se objevují i v cílech státní symboly - Jaký je tedy  rozdíl mezi státními znaky a státními symboly?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VVC: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žák objasní účel státních symbolů a způsoby jejich používání</a:t>
            </a:r>
            <a:endParaRPr lang="cs-CZ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žák rozliší korunovační klenoty od státních symbolů</a:t>
            </a:r>
            <a:endParaRPr lang="cs-CZ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žák vyjmenuje státní symboly</a:t>
            </a:r>
            <a:endParaRPr lang="cs-CZ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žák projevuje úctu ke státním symbolům</a:t>
            </a:r>
            <a:endParaRPr lang="cs-CZ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Bylo by zapotřebí cíle uspořádat hierarchicky a trochu 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konkrétněji, po skončení hodiny žák: 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cs-CZ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vyjmenuje 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státní symboly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cs-CZ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popíše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státní symboly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cs-CZ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ozdělí 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státní symboly na oficiální a neoficiální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cs-CZ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vysvětlit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jejich 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účel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cs-CZ" b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Zdůvodní,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proč je zapotřebí k nim projevovat úctu a jakým způsobem.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 tomu by měl směřovat obsah, který tam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více-méně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směřuje.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Nic proti prezidentovi, ale to není státní symbol a patří do jiné hodiny např. o státním zřízení…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8761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24166" t="16146" r="25625" b="10417"/>
          <a:stretch/>
        </p:blipFill>
        <p:spPr>
          <a:xfrm>
            <a:off x="0" y="36993"/>
            <a:ext cx="5829300" cy="682100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25417" t="16927" r="25417" b="7422"/>
          <a:stretch/>
        </p:blipFill>
        <p:spPr>
          <a:xfrm>
            <a:off x="6235700" y="36993"/>
            <a:ext cx="5303135" cy="652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2872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744582"/>
          </a:xfrm>
        </p:spPr>
        <p:txBody>
          <a:bodyPr/>
          <a:lstStyle/>
          <a:p>
            <a:pPr algn="ctr"/>
            <a:r>
              <a:rPr lang="cs-CZ" dirty="0" smtClean="0"/>
              <a:t>A tak nám nezbývá než přemýšlet a …</a:t>
            </a:r>
            <a:endParaRPr lang="cs-CZ" dirty="0"/>
          </a:p>
        </p:txBody>
      </p:sp>
      <p:pic>
        <p:nvPicPr>
          <p:cNvPr id="37890" name="Picture 2" descr="Šimpanz, Primát, Opice, P&amp;rcaron;emýšlivý, Klídek, Útuln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1235" y="1275805"/>
            <a:ext cx="8373291" cy="55821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875210"/>
          </a:xfrm>
        </p:spPr>
        <p:txBody>
          <a:bodyPr/>
          <a:lstStyle/>
          <a:p>
            <a:r>
              <a:rPr lang="cs-CZ" dirty="0" smtClean="0"/>
              <a:t>… pracovat.</a:t>
            </a:r>
            <a:endParaRPr lang="cs-CZ" dirty="0"/>
          </a:p>
        </p:txBody>
      </p:sp>
      <p:pic>
        <p:nvPicPr>
          <p:cNvPr id="38914" name="Picture 2" descr="Man working on lap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4744" y="1327976"/>
            <a:ext cx="7939357" cy="52995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69" y="378822"/>
            <a:ext cx="10744200" cy="679797"/>
          </a:xfrm>
        </p:spPr>
        <p:txBody>
          <a:bodyPr/>
          <a:lstStyle/>
          <a:p>
            <a:pPr algn="ctr"/>
            <a:r>
              <a:rPr lang="cs-CZ" b="1" dirty="0" smtClean="0"/>
              <a:t>Jak vypadá praxe ?</a:t>
            </a:r>
            <a:endParaRPr lang="cs-CZ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761999"/>
          </a:xfrm>
        </p:spPr>
        <p:txBody>
          <a:bodyPr/>
          <a:lstStyle/>
          <a:p>
            <a:r>
              <a:rPr lang="cs-CZ" dirty="0" smtClean="0"/>
              <a:t>Pozorně prohlédněte zápis a dělejte si poznámky</a:t>
            </a:r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0900"/>
            <a:ext cx="8001000" cy="6007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7981406" y="1225689"/>
            <a:ext cx="399578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Sešit z vyučovacího předmětu </a:t>
            </a:r>
            <a:r>
              <a:rPr lang="cs-CZ" b="1" dirty="0"/>
              <a:t>vlastivěda</a:t>
            </a:r>
            <a:r>
              <a:rPr lang="cs-CZ" dirty="0"/>
              <a:t> pochází od </a:t>
            </a:r>
            <a:r>
              <a:rPr lang="cs-CZ" b="1" dirty="0"/>
              <a:t>žáka 5. ročníku </a:t>
            </a:r>
            <a:r>
              <a:rPr lang="cs-CZ" dirty="0"/>
              <a:t>základní školy. Zápis spadá do tematického celku učiva </a:t>
            </a:r>
            <a:r>
              <a:rPr lang="cs-CZ" b="1" i="1" dirty="0"/>
              <a:t>Regiony ČR</a:t>
            </a:r>
            <a:r>
              <a:rPr lang="cs-CZ" dirty="0"/>
              <a:t>. Sešit měl podobu rozkládacího kroužkového bloku, struktura zápisů byla vždy předem připravena vyučujícím, žáci si ve výuce do volných řádků doplňovali zápisy. Žák si utváří základní představu o pojmové struktuře oboru </a:t>
            </a:r>
            <a:r>
              <a:rPr lang="cs-CZ" dirty="0" smtClean="0"/>
              <a:t>geografie. </a:t>
            </a:r>
            <a:r>
              <a:rPr lang="cs-CZ" dirty="0"/>
              <a:t>Znalost významu těchto pojmů vytváří prostor pro kognitivně a pojmově náročnější práci na 2. stupni ZŠ. </a:t>
            </a:r>
            <a:r>
              <a:rPr lang="cs-CZ" i="1" dirty="0"/>
              <a:t>Pozn. Dle autorky zápisu v dané vyučovací hodině žáci společně pracovali s předem připravenými  pracovními listy, do nichž doplňovali chybějící textové pasáže, které jim učitelka diktovala.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5470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634999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077200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ek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51400"/>
            <a:ext cx="8077200" cy="160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8077200" y="1435100"/>
            <a:ext cx="4114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Zápis v sešitu z vyučovacího předmětu </a:t>
            </a:r>
            <a:r>
              <a:rPr lang="cs-CZ" sz="2000" b="1" dirty="0"/>
              <a:t>zeměpis </a:t>
            </a:r>
            <a:r>
              <a:rPr lang="cs-CZ" sz="2000" dirty="0"/>
              <a:t>pochází od žáka </a:t>
            </a:r>
            <a:r>
              <a:rPr lang="cs-CZ" sz="2000" b="1" dirty="0"/>
              <a:t>8. ročníku ZŠ</a:t>
            </a:r>
            <a:r>
              <a:rPr lang="cs-CZ" sz="2000" dirty="0"/>
              <a:t>. Zápis spadá do tematického celku učiva </a:t>
            </a:r>
            <a:r>
              <a:rPr lang="cs-CZ" sz="2000" i="1" dirty="0"/>
              <a:t>Regiony ČR</a:t>
            </a:r>
            <a:r>
              <a:rPr lang="cs-CZ" sz="2000" dirty="0"/>
              <a:t>. Oproti zápisu žáka z 1. stupně je zde možné identifikovat větší důraz na množství faktografických znalostí žáků. Je ovšem otázkou, nakolik je znalost faktografických údajů uvedených v zápisech žáků vyžadována při hodnocení žáků. Množství faktografie do jisté míry závisí na schopnosti žáka zachytit v sešitu co nejvíce informací obsažených v mapě.</a:t>
            </a:r>
          </a:p>
        </p:txBody>
      </p:sp>
    </p:spTree>
    <p:extLst>
      <p:ext uri="{BB962C8B-B14F-4D97-AF65-F5344CB8AC3E}">
        <p14:creationId xmlns:p14="http://schemas.microsoft.com/office/powerpoint/2010/main" val="2897993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469899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pic>
        <p:nvPicPr>
          <p:cNvPr id="3" name="obrázek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" y="736600"/>
            <a:ext cx="7708900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8242300" y="1600200"/>
            <a:ext cx="36957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Zápis v sešitu z vyučovacího </a:t>
            </a:r>
            <a:r>
              <a:rPr lang="cs-CZ" b="1" dirty="0"/>
              <a:t>zeměpis </a:t>
            </a:r>
            <a:r>
              <a:rPr lang="cs-CZ" dirty="0"/>
              <a:t>pochází od </a:t>
            </a:r>
            <a:r>
              <a:rPr lang="cs-CZ" b="1" dirty="0"/>
              <a:t>žáka 9. ročníku ZŠ.</a:t>
            </a:r>
            <a:r>
              <a:rPr lang="cs-CZ" dirty="0"/>
              <a:t> Zápis spadá do tematického celku učiva </a:t>
            </a:r>
            <a:r>
              <a:rPr lang="cs-CZ" b="1" i="1" dirty="0"/>
              <a:t>Regiony ČR</a:t>
            </a:r>
            <a:r>
              <a:rPr lang="cs-CZ" b="1" dirty="0"/>
              <a:t>. </a:t>
            </a:r>
            <a:r>
              <a:rPr lang="cs-CZ" dirty="0"/>
              <a:t>Oproti výše uvedeným zápisům zcela chybí faktografické informace hospodářského charakteru (zemědělství, průmysl). </a:t>
            </a:r>
          </a:p>
          <a:p>
            <a:r>
              <a:rPr lang="cs-CZ" i="1" dirty="0"/>
              <a:t>Pozn. Dle autorky zápisu v dané vyučovací hodině dva žáci ostatním žákům prezentovali s pomocí interaktivní tabule turisticky atraktivní místa Jihočeského kraje – jedná se o výsledek jejich samostatné práce, ostatní žáci měli hodnotit jejich projev a samostatně si vyhotovit zápis do sešitu.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8018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744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Co s tím?  Očekávané výstupy?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3" name="obrázek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0900"/>
            <a:ext cx="8001000" cy="6007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8001000" y="2146290"/>
            <a:ext cx="3962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Očekávaný výstup pro 1. </a:t>
            </a:r>
            <a:r>
              <a:rPr lang="cs-CZ" i="1" dirty="0" err="1"/>
              <a:t>stupeń</a:t>
            </a:r>
            <a:r>
              <a:rPr lang="cs-CZ" i="1" dirty="0"/>
              <a:t> ZŠ, který se týká daného tématu</a:t>
            </a:r>
            <a:endParaRPr lang="cs-CZ" b="1" i="1" dirty="0"/>
          </a:p>
          <a:p>
            <a:endParaRPr lang="cs-CZ" i="1" dirty="0" smtClean="0"/>
          </a:p>
          <a:p>
            <a:r>
              <a:rPr lang="cs-CZ" i="1" dirty="0" smtClean="0"/>
              <a:t>Žák</a:t>
            </a:r>
            <a:endParaRPr lang="cs-CZ" b="1" i="1" dirty="0"/>
          </a:p>
          <a:p>
            <a:pPr lvl="0"/>
            <a:r>
              <a:rPr lang="cs-CZ" b="1" i="1" dirty="0" smtClean="0"/>
              <a:t>- vyhledá </a:t>
            </a:r>
            <a:r>
              <a:rPr lang="cs-CZ" b="1" i="1" dirty="0"/>
              <a:t>typické regionální zvláštnosti přírody, osídlení, hospodářství a kultury, jednoduchým způsobem posoudí jejich význam z hlediska přírodního, historického, politického, správního a vlastnického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877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/>
          <a:srcRect l="18854" t="5990" r="16875" b="8984"/>
          <a:stretch/>
        </p:blipFill>
        <p:spPr>
          <a:xfrm>
            <a:off x="5670550" y="124057"/>
            <a:ext cx="6362700" cy="673394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65100" y="1651000"/>
            <a:ext cx="5308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/>
              <a:t>Žák</a:t>
            </a:r>
          </a:p>
          <a:p>
            <a:pPr lvl="0"/>
            <a:r>
              <a:rPr lang="cs-CZ" b="1" i="1" dirty="0"/>
              <a:t>- vyhledá typické regionální zvláštnosti přírody, osídlení, hospodářství a kultury, jednoduchým způsobem posoudí jejich význam z hlediska přírodního, historického, politického, správního a vlastnického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5037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Jižní Čechy podruhé</a:t>
            </a:r>
            <a:endParaRPr lang="cs-CZ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666206" y="2991395"/>
            <a:ext cx="107115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smtClean="0"/>
              <a:t>Žák</a:t>
            </a:r>
          </a:p>
          <a:p>
            <a:pPr lvl="0"/>
            <a:r>
              <a:rPr lang="cs-CZ" b="1" i="1" dirty="0" smtClean="0"/>
              <a:t>- vyhledá typické regionální zvláštnosti přírody, osídlení, hospodářství a kultury, jednoduchým způsobem posoudí jejich význam z hlediska přírodního, historického, politického, správního a vlastnického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05394" y="1881051"/>
            <a:ext cx="10633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Pomůžeme si očekávaným výstupem</a:t>
            </a:r>
            <a:endParaRPr lang="cs-CZ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875211" y="4258492"/>
            <a:ext cx="10358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Můžeme začít brainstormingem, který učitel může postupně usměrnit do následujících oblastí: </a:t>
            </a:r>
          </a:p>
          <a:p>
            <a:r>
              <a:rPr lang="cs-CZ" dirty="0" smtClean="0"/>
              <a:t>Poloha na hranicích, charakter povrchu, vodohospodářství, energetika, stavební průmysl, cestovní ruch – příroda – národní parky, kultura – lidová architektura, významná centra.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comeDoc" id="{E1E7EDF9-8B79-4E5D-B508-2301E35CD219}" vid="{4342E303-0389-44F2-B6F0-C13C203CC5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8DBC0A1-66E1-4B9D-88C2-9B3A32A214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Vítá vás PowerPoint</Template>
  <TotalTime>0</TotalTime>
  <Words>638</Words>
  <Application>Microsoft Office PowerPoint</Application>
  <PresentationFormat>Širokoúhlá obrazovka</PresentationFormat>
  <Paragraphs>126</Paragraphs>
  <Slides>27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3" baseType="lpstr">
      <vt:lpstr>Arial</vt:lpstr>
      <vt:lpstr>Calibri</vt:lpstr>
      <vt:lpstr>Segoe UI</vt:lpstr>
      <vt:lpstr>Segoe UI Light</vt:lpstr>
      <vt:lpstr>Times New Roman</vt:lpstr>
      <vt:lpstr>WelcomeDoc</vt:lpstr>
      <vt:lpstr>PD2 – návaznosti a reflexe </vt:lpstr>
      <vt:lpstr>Obecný princip návaznosti</vt:lpstr>
      <vt:lpstr>Jak vypadá praxe ?</vt:lpstr>
      <vt:lpstr>Pozorně prohlédněte zápis a dělejte si poznámky</vt:lpstr>
      <vt:lpstr>Prezentace aplikace PowerPoint</vt:lpstr>
      <vt:lpstr>Prezentace aplikace PowerPoint</vt:lpstr>
      <vt:lpstr>Co s tím?  Očekávané výstupy? </vt:lpstr>
      <vt:lpstr>Prezentace aplikace PowerPoint</vt:lpstr>
      <vt:lpstr>Jižní Čechy podruhé</vt:lpstr>
      <vt:lpstr>Prekoncepty – označ Jihočeský kraj a napiš, co vše o něm víš</vt:lpstr>
      <vt:lpstr>Poloha – pracuj s mapou a doplň název JČ kraje a států, se kterými sousedí</vt:lpstr>
      <vt:lpstr>Dá se s tímto pracovat dál</vt:lpstr>
      <vt:lpstr>ReliéF JČ kraje: zakresli hranice JČ kraje  a popiš pohoří Šumava, Novohradské hory, Lišovský práh, Českobudějovickou a Třeboňskou pánev.</vt:lpstr>
      <vt:lpstr>Vodohospodářství Rybník Rožmberk, Zlatá stoka, vodní nádrž Lipno, Třeboňský kapr</vt:lpstr>
      <vt:lpstr>Národní park ŠUmava</vt:lpstr>
      <vt:lpstr>ENERGETIKA</vt:lpstr>
      <vt:lpstr>Jižní Čechy – památky unesco</vt:lpstr>
      <vt:lpstr>Prezentace aplikace PowerPoint</vt:lpstr>
      <vt:lpstr>Které formy turistiky a sportů se dají v JČ kraji provozovat a kde?</vt:lpstr>
      <vt:lpstr>Významná centra</vt:lpstr>
      <vt:lpstr>Kam pro inspiraci? Program rozvoje jednotlivých krajů</vt:lpstr>
      <vt:lpstr>Jak jsou návaznosti udělány v základních dokumentech</vt:lpstr>
      <vt:lpstr>Ale jde to i jinak</vt:lpstr>
      <vt:lpstr>Reflexe</vt:lpstr>
      <vt:lpstr>Prezentace aplikace PowerPoint</vt:lpstr>
      <vt:lpstr>A tak nám nezbývá než přemýšlet a …</vt:lpstr>
      <vt:lpstr>… pracovat.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2016-04-21T10:20:55Z</dcterms:created>
  <dcterms:modified xsi:type="dcterms:W3CDTF">2017-10-30T09:09:10Z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TC029239449991</vt:lpwstr>
  </property>
</Properties>
</file>