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761CA9-B574-4FF6-A754-038B117120AE}" type="datetimeFigureOut">
              <a:rPr lang="cs-CZ" smtClean="0"/>
              <a:t>18. 5. 2016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B4E11-D87A-4960-AC59-5E02EE83D3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4041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38786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261436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576010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821934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164279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039830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6" name="Shape 2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555179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64" name="Shape 2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499445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69" name="Shape 2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506919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5" name="Shape 2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675799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01030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599974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577680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97" name="Shape 2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213926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03" name="Shape 3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48803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11" name="Shape 3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359743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18" name="Shape 3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2381796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24" name="Shape 3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661428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0" name="Shape 3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0843484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6" name="Shape 3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662092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3" name="Shape 3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5489776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9" name="Shape 3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62238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8137649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55" name="Shape 3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4891586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61" name="Shape 3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3481735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Shape 3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5390381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Shape 3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73" name="Shape 3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55309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232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90738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208819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00132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431206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14734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C112-CA19-4435-96AA-268230D6BA7B}" type="datetimeFigureOut">
              <a:rPr lang="cs-CZ" smtClean="0"/>
              <a:t>18. 5. 2016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FB2C-A76B-4759-A54F-6CA88E2D1C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2016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C112-CA19-4435-96AA-268230D6BA7B}" type="datetimeFigureOut">
              <a:rPr lang="cs-CZ" smtClean="0"/>
              <a:t>18. 5. 2016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FB2C-A76B-4759-A54F-6CA88E2D1C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512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C112-CA19-4435-96AA-268230D6BA7B}" type="datetimeFigureOut">
              <a:rPr lang="cs-CZ" smtClean="0"/>
              <a:t>18. 5. 2016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FB2C-A76B-4759-A54F-6CA88E2D1C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141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15601" y="593367"/>
            <a:ext cx="11360799" cy="763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415601" y="1536633"/>
            <a:ext cx="11360799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11296610" y="6217621"/>
            <a:ext cx="731599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cs" smtClean="0"/>
              <a:pPr/>
              <a:t>‹#›</a:t>
            </a:fld>
            <a:endParaRPr lang="cs"/>
          </a:p>
        </p:txBody>
      </p:sp>
    </p:spTree>
    <p:extLst>
      <p:ext uri="{BB962C8B-B14F-4D97-AF65-F5344CB8AC3E}">
        <p14:creationId xmlns:p14="http://schemas.microsoft.com/office/powerpoint/2010/main" val="1570729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C112-CA19-4435-96AA-268230D6BA7B}" type="datetimeFigureOut">
              <a:rPr lang="cs-CZ" smtClean="0"/>
              <a:t>18. 5. 2016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FB2C-A76B-4759-A54F-6CA88E2D1C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20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C112-CA19-4435-96AA-268230D6BA7B}" type="datetimeFigureOut">
              <a:rPr lang="cs-CZ" smtClean="0"/>
              <a:t>18. 5. 2016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FB2C-A76B-4759-A54F-6CA88E2D1C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042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C112-CA19-4435-96AA-268230D6BA7B}" type="datetimeFigureOut">
              <a:rPr lang="cs-CZ" smtClean="0"/>
              <a:t>18. 5. 2016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FB2C-A76B-4759-A54F-6CA88E2D1C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597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C112-CA19-4435-96AA-268230D6BA7B}" type="datetimeFigureOut">
              <a:rPr lang="cs-CZ" smtClean="0"/>
              <a:t>18. 5. 2016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FB2C-A76B-4759-A54F-6CA88E2D1C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166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C112-CA19-4435-96AA-268230D6BA7B}" type="datetimeFigureOut">
              <a:rPr lang="cs-CZ" smtClean="0"/>
              <a:t>18. 5. 2016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FB2C-A76B-4759-A54F-6CA88E2D1C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836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C112-CA19-4435-96AA-268230D6BA7B}" type="datetimeFigureOut">
              <a:rPr lang="cs-CZ" smtClean="0"/>
              <a:t>18. 5. 2016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FB2C-A76B-4759-A54F-6CA88E2D1C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396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C112-CA19-4435-96AA-268230D6BA7B}" type="datetimeFigureOut">
              <a:rPr lang="cs-CZ" smtClean="0"/>
              <a:t>18. 5. 2016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FB2C-A76B-4759-A54F-6CA88E2D1C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43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C112-CA19-4435-96AA-268230D6BA7B}" type="datetimeFigureOut">
              <a:rPr lang="cs-CZ" smtClean="0"/>
              <a:t>18. 5. 2016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FB2C-A76B-4759-A54F-6CA88E2D1C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33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FC112-CA19-4435-96AA-268230D6BA7B}" type="datetimeFigureOut">
              <a:rPr lang="cs-CZ" smtClean="0"/>
              <a:t>18. 5. 2016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4FB2C-A76B-4759-A54F-6CA88E2D1C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930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Skloňování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2. část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563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12104800" cy="67156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lIns="121900" tIns="121900" rIns="121900" bIns="121900" rtlCol="0" anchor="t" anchorCtr="0">
            <a:noAutofit/>
          </a:bodyPr>
          <a:lstStyle/>
          <a:p>
            <a:pPr algn="l">
              <a:spcBef>
                <a:spcPts val="0"/>
              </a:spcBef>
            </a:pPr>
            <a:endParaRPr dirty="0"/>
          </a:p>
          <a:p>
            <a:pPr marL="609585" indent="-457189" algn="l">
              <a:spcBef>
                <a:spcPts val="0"/>
              </a:spcBef>
              <a:buClr>
                <a:schemeClr val="dk1"/>
              </a:buClr>
              <a:buSzPct val="100000"/>
              <a:buChar char="-"/>
            </a:pPr>
            <a:r>
              <a:rPr lang="cs" dirty="0">
                <a:solidFill>
                  <a:srgbClr val="000000"/>
                </a:solidFill>
              </a:rPr>
              <a:t>v</a:t>
            </a:r>
            <a:r>
              <a:rPr lang="cs" dirty="0" smtClean="0">
                <a:solidFill>
                  <a:srgbClr val="000000"/>
                </a:solidFill>
              </a:rPr>
              <a:t>e </a:t>
            </a:r>
            <a:r>
              <a:rPr lang="cs" dirty="0">
                <a:solidFill>
                  <a:srgbClr val="000000"/>
                </a:solidFill>
              </a:rPr>
              <a:t>stsl. biblických a liturgických překladech z řeckých originálů odpovídá složený tvar adjektiva vždy řeckému adjektivu se </a:t>
            </a:r>
            <a:r>
              <a:rPr lang="cs" dirty="0" smtClean="0">
                <a:solidFill>
                  <a:srgbClr val="000000"/>
                </a:solidFill>
              </a:rPr>
              <a:t>členem</a:t>
            </a:r>
            <a:endParaRPr lang="cs" dirty="0">
              <a:solidFill>
                <a:srgbClr val="000000"/>
              </a:solidFill>
            </a:endParaRPr>
          </a:p>
          <a:p>
            <a:pPr algn="l">
              <a:spcBef>
                <a:spcPts val="0"/>
              </a:spcBef>
            </a:pPr>
            <a:endParaRPr dirty="0">
              <a:solidFill>
                <a:srgbClr val="000000"/>
              </a:solidFill>
            </a:endParaRPr>
          </a:p>
          <a:p>
            <a:pPr marL="609585" indent="-457189" algn="l">
              <a:spcBef>
                <a:spcPts val="0"/>
              </a:spcBef>
              <a:buClr>
                <a:schemeClr val="dk1"/>
              </a:buClr>
              <a:buSzPct val="100000"/>
              <a:buChar char="-"/>
            </a:pPr>
            <a:r>
              <a:rPr lang="cs" dirty="0">
                <a:solidFill>
                  <a:srgbClr val="000000"/>
                </a:solidFill>
              </a:rPr>
              <a:t>r</a:t>
            </a:r>
            <a:r>
              <a:rPr lang="cs" dirty="0" smtClean="0">
                <a:solidFill>
                  <a:srgbClr val="000000"/>
                </a:solidFill>
              </a:rPr>
              <a:t>ozdíl </a:t>
            </a:r>
            <a:r>
              <a:rPr lang="cs" dirty="0">
                <a:solidFill>
                  <a:srgbClr val="000000"/>
                </a:solidFill>
              </a:rPr>
              <a:t>oproti řečtině je  ve způsobu kladení </a:t>
            </a:r>
            <a:r>
              <a:rPr lang="cs" dirty="0" smtClean="0">
                <a:solidFill>
                  <a:srgbClr val="000000"/>
                </a:solidFill>
              </a:rPr>
              <a:t>zájmena</a:t>
            </a:r>
            <a:endParaRPr lang="cs" dirty="0">
              <a:solidFill>
                <a:srgbClr val="000000"/>
              </a:solidFill>
            </a:endParaRPr>
          </a:p>
          <a:p>
            <a:pPr algn="l">
              <a:spcBef>
                <a:spcPts val="0"/>
              </a:spcBef>
            </a:pPr>
            <a:endParaRPr dirty="0">
              <a:solidFill>
                <a:srgbClr val="000000"/>
              </a:solidFill>
            </a:endParaRPr>
          </a:p>
          <a:p>
            <a:pPr marL="609585" indent="-457189" algn="l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cs" dirty="0">
                <a:solidFill>
                  <a:srgbClr val="000000"/>
                </a:solidFill>
              </a:rPr>
              <a:t>v</a:t>
            </a:r>
            <a:r>
              <a:rPr lang="cs" dirty="0" smtClean="0">
                <a:solidFill>
                  <a:srgbClr val="000000"/>
                </a:solidFill>
              </a:rPr>
              <a:t> </a:t>
            </a:r>
            <a:r>
              <a:rPr lang="cs" dirty="0">
                <a:solidFill>
                  <a:srgbClr val="000000"/>
                </a:solidFill>
              </a:rPr>
              <a:t>psl. </a:t>
            </a:r>
            <a:r>
              <a:rPr lang="cs" dirty="0">
                <a:solidFill>
                  <a:srgbClr val="000000"/>
                </a:solidFill>
              </a:rPr>
              <a:t>i v jazycích baltských se zájmeno </a:t>
            </a:r>
            <a:r>
              <a:rPr lang="cs" dirty="0">
                <a:solidFill>
                  <a:srgbClr val="FF0000"/>
                </a:solidFill>
              </a:rPr>
              <a:t>*j</a:t>
            </a:r>
            <a:r>
              <a:rPr lang="cs" b="1" i="1" dirty="0">
                <a:solidFill>
                  <a:srgbClr val="FF0000"/>
                </a:solidFill>
              </a:rPr>
              <a:t>ь</a:t>
            </a:r>
            <a:r>
              <a:rPr lang="cs" dirty="0">
                <a:solidFill>
                  <a:srgbClr val="FF0000"/>
                </a:solidFill>
              </a:rPr>
              <a:t> , *ja, *je </a:t>
            </a:r>
            <a:r>
              <a:rPr lang="cs" dirty="0">
                <a:solidFill>
                  <a:srgbClr val="000000"/>
                </a:solidFill>
              </a:rPr>
              <a:t>kladlo </a:t>
            </a:r>
            <a:r>
              <a:rPr lang="cs" dirty="0">
                <a:solidFill>
                  <a:srgbClr val="FF0000"/>
                </a:solidFill>
              </a:rPr>
              <a:t>za přídavné jméno</a:t>
            </a:r>
            <a:r>
              <a:rPr lang="cs" dirty="0">
                <a:solidFill>
                  <a:srgbClr val="000000"/>
                </a:solidFill>
              </a:rPr>
              <a:t>. </a:t>
            </a:r>
          </a:p>
          <a:p>
            <a:pPr algn="l">
              <a:spcBef>
                <a:spcPts val="0"/>
              </a:spcBef>
            </a:pPr>
            <a:endParaRPr dirty="0">
              <a:solidFill>
                <a:srgbClr val="000000"/>
              </a:solidFill>
            </a:endParaRPr>
          </a:p>
          <a:p>
            <a:pPr marL="609585" indent="-304792" algn="l">
              <a:spcBef>
                <a:spcPts val="0"/>
              </a:spcBef>
              <a:buClr>
                <a:schemeClr val="dk1"/>
              </a:buClr>
              <a:buChar char="-"/>
            </a:pPr>
            <a:r>
              <a:rPr lang="cs" dirty="0">
                <a:solidFill>
                  <a:srgbClr val="000000"/>
                </a:solidFill>
              </a:rPr>
              <a:t>b</a:t>
            </a:r>
            <a:r>
              <a:rPr lang="cs" dirty="0" smtClean="0">
                <a:solidFill>
                  <a:srgbClr val="000000"/>
                </a:solidFill>
              </a:rPr>
              <a:t>ěhem </a:t>
            </a:r>
            <a:r>
              <a:rPr lang="cs" dirty="0">
                <a:solidFill>
                  <a:srgbClr val="000000"/>
                </a:solidFill>
              </a:rPr>
              <a:t>dalšího hláskoslovného vývoje </a:t>
            </a:r>
            <a:r>
              <a:rPr lang="cs" dirty="0">
                <a:solidFill>
                  <a:srgbClr val="FF0000"/>
                </a:solidFill>
              </a:rPr>
              <a:t>splývaly koncovky jmenných tvarů</a:t>
            </a:r>
            <a:r>
              <a:rPr lang="cs" dirty="0">
                <a:solidFill>
                  <a:srgbClr val="000000"/>
                </a:solidFill>
              </a:rPr>
              <a:t> a tvary </a:t>
            </a:r>
            <a:r>
              <a:rPr lang="cs" dirty="0">
                <a:solidFill>
                  <a:srgbClr val="000000"/>
                </a:solidFill>
              </a:rPr>
              <a:t>postpozitivního zájmena, takže původní </a:t>
            </a:r>
            <a:r>
              <a:rPr lang="cs" dirty="0" smtClean="0">
                <a:solidFill>
                  <a:srgbClr val="000000"/>
                </a:solidFill>
              </a:rPr>
              <a:t>forma je </a:t>
            </a:r>
            <a:r>
              <a:rPr lang="cs" dirty="0">
                <a:solidFill>
                  <a:srgbClr val="000000"/>
                </a:solidFill>
              </a:rPr>
              <a:t>již ve stsl. </a:t>
            </a:r>
            <a:r>
              <a:rPr lang="cs" dirty="0" smtClean="0">
                <a:solidFill>
                  <a:srgbClr val="000000"/>
                </a:solidFill>
              </a:rPr>
              <a:t>patrná málokde</a:t>
            </a:r>
            <a:endParaRPr lang="cs" dirty="0">
              <a:solidFill>
                <a:srgbClr val="000000"/>
              </a:solidFill>
            </a:endParaRPr>
          </a:p>
          <a:p>
            <a:pPr marL="304793" algn="l">
              <a:spcBef>
                <a:spcPts val="0"/>
              </a:spcBef>
              <a:buClr>
                <a:schemeClr val="dk1"/>
              </a:buClr>
            </a:pPr>
            <a:endParaRPr lang="cs" dirty="0"/>
          </a:p>
          <a:p>
            <a:pPr marL="609585" indent="-304792" algn="l">
              <a:spcBef>
                <a:spcPts val="0"/>
              </a:spcBef>
              <a:buClr>
                <a:schemeClr val="dk1"/>
              </a:buClr>
              <a:buChar char="-"/>
            </a:pPr>
            <a:r>
              <a:rPr lang="cs" dirty="0"/>
              <a:t> </a:t>
            </a:r>
            <a:r>
              <a:rPr lang="cs" dirty="0">
                <a:solidFill>
                  <a:srgbClr val="000000"/>
                </a:solidFill>
              </a:rPr>
              <a:t>v</a:t>
            </a:r>
            <a:r>
              <a:rPr lang="cs" dirty="0" smtClean="0">
                <a:solidFill>
                  <a:srgbClr val="000000"/>
                </a:solidFill>
              </a:rPr>
              <a:t>šechny </a:t>
            </a:r>
            <a:r>
              <a:rPr lang="cs" dirty="0">
                <a:solidFill>
                  <a:srgbClr val="000000"/>
                </a:solidFill>
              </a:rPr>
              <a:t>pády však nevznikaly prostým složením obou </a:t>
            </a:r>
            <a:r>
              <a:rPr lang="cs" dirty="0" smtClean="0">
                <a:solidFill>
                  <a:srgbClr val="000000"/>
                </a:solidFill>
              </a:rPr>
              <a:t>kompotent, </a:t>
            </a:r>
            <a:r>
              <a:rPr lang="cs" dirty="0">
                <a:solidFill>
                  <a:srgbClr val="000000"/>
                </a:solidFill>
              </a:rPr>
              <a:t>n</a:t>
            </a:r>
            <a:r>
              <a:rPr lang="cs" dirty="0" smtClean="0">
                <a:solidFill>
                  <a:srgbClr val="000000"/>
                </a:solidFill>
              </a:rPr>
              <a:t>ěkde </a:t>
            </a:r>
            <a:r>
              <a:rPr lang="cs" dirty="0">
                <a:solidFill>
                  <a:srgbClr val="000000"/>
                </a:solidFill>
              </a:rPr>
              <a:t>je první část složeného tvaru pouhý adjektivní </a:t>
            </a:r>
            <a:r>
              <a:rPr lang="cs" dirty="0" smtClean="0">
                <a:solidFill>
                  <a:srgbClr val="000000"/>
                </a:solidFill>
              </a:rPr>
              <a:t>základ</a:t>
            </a:r>
            <a:endParaRPr lang="c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25595"/>
      </p:ext>
    </p:extLst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>
            <a:spLocks noGrp="1"/>
          </p:cNvSpPr>
          <p:nvPr>
            <p:ph type="subTitle" idx="1"/>
          </p:nvPr>
        </p:nvSpPr>
        <p:spPr>
          <a:xfrm>
            <a:off x="0" y="35601"/>
            <a:ext cx="12192000" cy="6786799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 algn="l">
              <a:spcBef>
                <a:spcPts val="0"/>
              </a:spcBef>
            </a:pPr>
            <a:r>
              <a:rPr lang="cs" dirty="0"/>
              <a:t>Složené skloňování bylo - stejně jako jmenné </a:t>
            </a:r>
            <a:r>
              <a:rPr lang="cs" dirty="0" smtClean="0"/>
              <a:t>– bylo jednak </a:t>
            </a:r>
            <a:r>
              <a:rPr lang="cs" dirty="0"/>
              <a:t>tvrdé, jednak </a:t>
            </a:r>
            <a:r>
              <a:rPr lang="cs" dirty="0" smtClean="0"/>
              <a:t>měkké:</a:t>
            </a:r>
            <a:endParaRPr lang="cs" dirty="0"/>
          </a:p>
          <a:p>
            <a:pPr algn="l">
              <a:spcBef>
                <a:spcPts val="0"/>
              </a:spcBef>
            </a:pPr>
            <a:r>
              <a:rPr lang="cs" dirty="0">
                <a:solidFill>
                  <a:srgbClr val="000000"/>
                </a:solidFill>
              </a:rPr>
              <a:t> </a:t>
            </a:r>
            <a:r>
              <a:rPr lang="cs" sz="3200" b="1" dirty="0">
                <a:solidFill>
                  <a:srgbClr val="FF0000"/>
                </a:solidFill>
              </a:rPr>
              <a:t>Vzor adj. </a:t>
            </a:r>
            <a:r>
              <a:rPr lang="cs" sz="3200" b="1" dirty="0">
                <a:solidFill>
                  <a:srgbClr val="FF0000"/>
                </a:solidFill>
              </a:rPr>
              <a:t>tvrdých </a:t>
            </a:r>
          </a:p>
        </p:txBody>
      </p:sp>
      <p:graphicFrame>
        <p:nvGraphicFramePr>
          <p:cNvPr id="226" name="Shape 226"/>
          <p:cNvGraphicFramePr/>
          <p:nvPr>
            <p:extLst>
              <p:ext uri="{D42A27DB-BD31-4B8C-83A1-F6EECF244321}">
                <p14:modId xmlns:p14="http://schemas.microsoft.com/office/powerpoint/2010/main" val="4192339617"/>
              </p:ext>
            </p:extLst>
          </p:nvPr>
        </p:nvGraphicFramePr>
        <p:xfrm>
          <a:off x="2310834" y="1092199"/>
          <a:ext cx="9224234" cy="5730201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87966"/>
                <a:gridCol w="3824134"/>
                <a:gridCol w="2306067"/>
                <a:gridCol w="2306067"/>
              </a:tblGrid>
              <a:tr h="636689"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maskulinum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feminimum 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neutrum</a:t>
                      </a:r>
                    </a:p>
                  </a:txBody>
                  <a:tcPr marL="121900" marR="121900" marT="121900" marB="121900"/>
                </a:tc>
              </a:tr>
              <a:tr h="636689">
                <a:tc>
                  <a:txBody>
                    <a:bodyPr/>
                    <a:lstStyle/>
                    <a:p>
                      <a:pPr marL="22860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cs-CZ" sz="2400" dirty="0" smtClean="0"/>
                        <a:t>1.</a:t>
                      </a:r>
                      <a:endParaRPr sz="24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novъ jь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nova  ja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novo je </a:t>
                      </a:r>
                    </a:p>
                  </a:txBody>
                  <a:tcPr marL="121900" marR="121900" marT="121900" marB="121900"/>
                </a:tc>
              </a:tr>
              <a:tr h="63668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novy jь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</a:tr>
              <a:tr h="63668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2. 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nova jego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novy  ję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nova jego</a:t>
                      </a:r>
                    </a:p>
                  </a:txBody>
                  <a:tcPr marL="121900" marR="121900" marT="121900" marB="121900"/>
                </a:tc>
              </a:tr>
              <a:tr h="63668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3.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novu jemu 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nově  ji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novu jemu</a:t>
                      </a:r>
                    </a:p>
                  </a:txBody>
                  <a:tcPr marL="121900" marR="121900" marT="121900" marB="121900"/>
                </a:tc>
              </a:tr>
              <a:tr h="63668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4.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novъ  jь 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novǫ  jǫ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/>
                        <a:t>novo je</a:t>
                      </a:r>
                    </a:p>
                  </a:txBody>
                  <a:tcPr marL="121900" marR="121900" marT="121900" marB="121900"/>
                </a:tc>
              </a:tr>
              <a:tr h="63668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novy   jь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Font typeface="Arial"/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</a:tr>
              <a:tr h="63668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dirty="0"/>
                        <a:t>6</a:t>
                      </a:r>
                      <a:r>
                        <a:rPr lang="cs" sz="2400" dirty="0" smtClean="0"/>
                        <a:t>.</a:t>
                      </a:r>
                      <a:endParaRPr lang="cs" sz="24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nově  jem</a:t>
                      </a:r>
                      <a:r>
                        <a:rPr lang="cs" sz="2400">
                          <a:solidFill>
                            <a:schemeClr val="dk1"/>
                          </a:solidFill>
                        </a:rPr>
                        <a:t>ь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nově  ji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/>
                        <a:t>nově </a:t>
                      </a:r>
                      <a:r>
                        <a:rPr lang="cs" sz="2400">
                          <a:solidFill>
                            <a:schemeClr val="dk1"/>
                          </a:solidFill>
                        </a:rPr>
                        <a:t>jemь</a:t>
                      </a:r>
                    </a:p>
                  </a:txBody>
                  <a:tcPr marL="121900" marR="121900" marT="121900" marB="121900"/>
                </a:tc>
              </a:tr>
              <a:tr h="63668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dirty="0"/>
                        <a:t>7</a:t>
                      </a:r>
                      <a:r>
                        <a:rPr lang="cs" sz="2400" dirty="0" smtClean="0"/>
                        <a:t>.</a:t>
                      </a:r>
                      <a:endParaRPr lang="cs" sz="24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novy jim</a:t>
                      </a:r>
                      <a:r>
                        <a:rPr lang="cs" sz="2400">
                          <a:solidFill>
                            <a:schemeClr val="dk1"/>
                          </a:solidFill>
                        </a:rPr>
                        <a:t>ь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novo jǫ 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 dirty="0"/>
                        <a:t>novy </a:t>
                      </a:r>
                      <a:r>
                        <a:rPr lang="cs" sz="2400" dirty="0">
                          <a:solidFill>
                            <a:schemeClr val="dk1"/>
                          </a:solidFill>
                        </a:rPr>
                        <a:t>jimь</a:t>
                      </a:r>
                    </a:p>
                  </a:txBody>
                  <a:tcPr marL="121900" marR="121900" marT="121900" marB="1219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0999535"/>
      </p:ext>
    </p:extLst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subTitle" idx="1"/>
          </p:nvPr>
        </p:nvSpPr>
        <p:spPr>
          <a:xfrm>
            <a:off x="1" y="1"/>
            <a:ext cx="12133199" cy="6857999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 algn="l">
              <a:spcBef>
                <a:spcPts val="0"/>
              </a:spcBef>
            </a:pPr>
            <a:endParaRPr dirty="0"/>
          </a:p>
          <a:p>
            <a:pPr marL="609585" indent="-457189" algn="l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cs" dirty="0" smtClean="0">
                <a:solidFill>
                  <a:srgbClr val="000000"/>
                </a:solidFill>
              </a:rPr>
              <a:t>složené </a:t>
            </a:r>
            <a:r>
              <a:rPr lang="cs" dirty="0">
                <a:solidFill>
                  <a:srgbClr val="000000"/>
                </a:solidFill>
              </a:rPr>
              <a:t>skloňování </a:t>
            </a:r>
            <a:r>
              <a:rPr lang="cs" dirty="0" smtClean="0">
                <a:solidFill>
                  <a:srgbClr val="000000"/>
                </a:solidFill>
              </a:rPr>
              <a:t>měly také </a:t>
            </a:r>
            <a:r>
              <a:rPr lang="cs" dirty="0">
                <a:solidFill>
                  <a:srgbClr val="FF0000"/>
                </a:solidFill>
              </a:rPr>
              <a:t>přechodníky přítomné a přechodníky </a:t>
            </a:r>
            <a:r>
              <a:rPr lang="cs" dirty="0" smtClean="0">
                <a:solidFill>
                  <a:srgbClr val="FF0000"/>
                </a:solidFill>
              </a:rPr>
              <a:t>minulé</a:t>
            </a:r>
            <a:endParaRPr lang="cs" dirty="0">
              <a:solidFill>
                <a:srgbClr val="000000"/>
              </a:solidFill>
            </a:endParaRPr>
          </a:p>
          <a:p>
            <a:pPr algn="l">
              <a:spcBef>
                <a:spcPts val="0"/>
              </a:spcBef>
            </a:pPr>
            <a:endParaRPr dirty="0">
              <a:solidFill>
                <a:srgbClr val="000000"/>
              </a:solidFill>
            </a:endParaRPr>
          </a:p>
          <a:p>
            <a:pPr marL="609585" indent="-457189" algn="l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cs" dirty="0">
                <a:solidFill>
                  <a:srgbClr val="000000"/>
                </a:solidFill>
              </a:rPr>
              <a:t>t</a:t>
            </a:r>
            <a:r>
              <a:rPr lang="cs" dirty="0" smtClean="0">
                <a:solidFill>
                  <a:srgbClr val="000000"/>
                </a:solidFill>
              </a:rPr>
              <a:t>yto </a:t>
            </a:r>
            <a:r>
              <a:rPr lang="cs" dirty="0">
                <a:solidFill>
                  <a:srgbClr val="000000"/>
                </a:solidFill>
              </a:rPr>
              <a:t>tvary se skloňovaly podle </a:t>
            </a:r>
            <a:r>
              <a:rPr lang="cs" dirty="0">
                <a:solidFill>
                  <a:srgbClr val="FF0000"/>
                </a:solidFill>
              </a:rPr>
              <a:t>měkkého vzoru složeného </a:t>
            </a:r>
            <a:r>
              <a:rPr lang="cs" dirty="0" smtClean="0">
                <a:solidFill>
                  <a:srgbClr val="FF0000"/>
                </a:solidFill>
              </a:rPr>
              <a:t>skloňování</a:t>
            </a:r>
            <a:r>
              <a:rPr lang="cs" dirty="0" smtClean="0">
                <a:solidFill>
                  <a:srgbClr val="000000"/>
                </a:solidFill>
              </a:rPr>
              <a:t> </a:t>
            </a:r>
            <a:endParaRPr lang="cs" dirty="0">
              <a:solidFill>
                <a:srgbClr val="000000"/>
              </a:solidFill>
            </a:endParaRPr>
          </a:p>
          <a:p>
            <a:pPr algn="l">
              <a:spcBef>
                <a:spcPts val="0"/>
              </a:spcBef>
            </a:pPr>
            <a:endParaRPr dirty="0">
              <a:solidFill>
                <a:srgbClr val="000000"/>
              </a:solidFill>
            </a:endParaRPr>
          </a:p>
          <a:p>
            <a:pPr algn="l">
              <a:spcBef>
                <a:spcPts val="0"/>
              </a:spcBef>
            </a:pPr>
            <a:r>
              <a:rPr lang="cs" dirty="0">
                <a:solidFill>
                  <a:srgbClr val="000000"/>
                </a:solidFill>
              </a:rPr>
              <a:t>  -    </a:t>
            </a:r>
            <a:r>
              <a:rPr lang="cs" dirty="0">
                <a:solidFill>
                  <a:srgbClr val="FF0000"/>
                </a:solidFill>
              </a:rPr>
              <a:t>t</a:t>
            </a:r>
            <a:r>
              <a:rPr lang="cs" dirty="0" smtClean="0">
                <a:solidFill>
                  <a:srgbClr val="FF0000"/>
                </a:solidFill>
              </a:rPr>
              <a:t>ázací </a:t>
            </a:r>
            <a:r>
              <a:rPr lang="cs" dirty="0">
                <a:solidFill>
                  <a:srgbClr val="FF0000"/>
                </a:solidFill>
              </a:rPr>
              <a:t>zájmeno </a:t>
            </a:r>
            <a:r>
              <a:rPr lang="cs" dirty="0" smtClean="0">
                <a:solidFill>
                  <a:srgbClr val="FF0000"/>
                </a:solidFill>
              </a:rPr>
              <a:t>kotoryjь, </a:t>
            </a:r>
            <a:r>
              <a:rPr lang="cs" dirty="0">
                <a:solidFill>
                  <a:srgbClr val="FF0000"/>
                </a:solidFill>
              </a:rPr>
              <a:t>kotoraja, kotoroje mělo pouze složené </a:t>
            </a:r>
            <a:r>
              <a:rPr lang="cs" dirty="0" smtClean="0">
                <a:solidFill>
                  <a:srgbClr val="FF0000"/>
                </a:solidFill>
              </a:rPr>
              <a:t>skloňování</a:t>
            </a:r>
            <a:endParaRPr lang="cs" dirty="0">
              <a:solidFill>
                <a:srgbClr val="000000"/>
              </a:solidFill>
            </a:endParaRPr>
          </a:p>
          <a:p>
            <a:pPr algn="l">
              <a:spcBef>
                <a:spcPts val="0"/>
              </a:spcBef>
            </a:pPr>
            <a:endParaRPr dirty="0">
              <a:solidFill>
                <a:srgbClr val="000000"/>
              </a:solidFill>
            </a:endParaRPr>
          </a:p>
          <a:p>
            <a:pPr algn="l">
              <a:spcBef>
                <a:spcPts val="0"/>
              </a:spcBef>
            </a:pPr>
            <a:r>
              <a:rPr lang="cs" dirty="0">
                <a:solidFill>
                  <a:srgbClr val="000000"/>
                </a:solidFill>
              </a:rPr>
              <a:t>  -   </a:t>
            </a:r>
            <a:r>
              <a:rPr lang="cs" dirty="0" smtClean="0">
                <a:solidFill>
                  <a:srgbClr val="000000"/>
                </a:solidFill>
              </a:rPr>
              <a:t>rovněž </a:t>
            </a:r>
            <a:r>
              <a:rPr lang="cs" dirty="0">
                <a:solidFill>
                  <a:srgbClr val="000000"/>
                </a:solidFill>
              </a:rPr>
              <a:t>některé číslovky mají složené </a:t>
            </a:r>
            <a:r>
              <a:rPr lang="cs" dirty="0">
                <a:solidFill>
                  <a:srgbClr val="000000"/>
                </a:solidFill>
              </a:rPr>
              <a:t>skloňování - především </a:t>
            </a:r>
            <a:r>
              <a:rPr lang="cs" dirty="0">
                <a:solidFill>
                  <a:srgbClr val="FF0000"/>
                </a:solidFill>
              </a:rPr>
              <a:t>číslovky řadové (drugaja, drugoje, treťaja, </a:t>
            </a:r>
            <a:r>
              <a:rPr lang="cs" dirty="0" smtClean="0">
                <a:solidFill>
                  <a:srgbClr val="FF0000"/>
                </a:solidFill>
              </a:rPr>
              <a:t>tretěje...)</a:t>
            </a:r>
            <a:r>
              <a:rPr lang="cs" dirty="0" smtClean="0">
                <a:solidFill>
                  <a:srgbClr val="FF0000"/>
                </a:solidFill>
              </a:rPr>
              <a:t> </a:t>
            </a:r>
            <a:endParaRPr lang="cs" dirty="0">
              <a:solidFill>
                <a:srgbClr val="FF0000"/>
              </a:solidFill>
            </a:endParaRPr>
          </a:p>
          <a:p>
            <a:pPr algn="l">
              <a:spcBef>
                <a:spcPts val="0"/>
              </a:spcBef>
            </a:pPr>
            <a:endParaRPr dirty="0"/>
          </a:p>
          <a:p>
            <a:pPr algn="l">
              <a:spcBef>
                <a:spcPts val="0"/>
              </a:spcBef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7865621"/>
      </p:ext>
    </p:extLst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subTitle" idx="1"/>
          </p:nvPr>
        </p:nvSpPr>
        <p:spPr>
          <a:xfrm>
            <a:off x="0" y="1"/>
            <a:ext cx="12062000" cy="6857999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 algn="l">
              <a:spcBef>
                <a:spcPts val="0"/>
              </a:spcBef>
            </a:pPr>
            <a:endParaRPr dirty="0"/>
          </a:p>
          <a:p>
            <a:pPr algn="l">
              <a:spcBef>
                <a:spcPts val="0"/>
              </a:spcBef>
            </a:pPr>
            <a:r>
              <a:rPr lang="cs" sz="3200" b="1" dirty="0">
                <a:solidFill>
                  <a:srgbClr val="FF0000"/>
                </a:solidFill>
              </a:rPr>
              <a:t>Vzor ajd. měkkých</a:t>
            </a:r>
            <a:r>
              <a:rPr lang="cs" sz="3200" b="1" dirty="0">
                <a:solidFill>
                  <a:srgbClr val="FF0000"/>
                </a:solidFill>
              </a:rPr>
              <a:t> </a:t>
            </a:r>
          </a:p>
          <a:p>
            <a:pPr algn="l">
              <a:spcBef>
                <a:spcPts val="0"/>
              </a:spcBef>
            </a:pPr>
            <a:endParaRPr dirty="0"/>
          </a:p>
          <a:p>
            <a:pPr algn="l">
              <a:spcBef>
                <a:spcPts val="0"/>
              </a:spcBef>
            </a:pPr>
            <a:endParaRPr dirty="0"/>
          </a:p>
        </p:txBody>
      </p:sp>
      <p:graphicFrame>
        <p:nvGraphicFramePr>
          <p:cNvPr id="237" name="Shape 237"/>
          <p:cNvGraphicFramePr/>
          <p:nvPr>
            <p:extLst>
              <p:ext uri="{D42A27DB-BD31-4B8C-83A1-F6EECF244321}">
                <p14:modId xmlns:p14="http://schemas.microsoft.com/office/powerpoint/2010/main" val="2002255300"/>
              </p:ext>
            </p:extLst>
          </p:nvPr>
        </p:nvGraphicFramePr>
        <p:xfrm>
          <a:off x="1205000" y="1216433"/>
          <a:ext cx="9652000" cy="548604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01867"/>
                <a:gridCol w="3125900"/>
                <a:gridCol w="3311233"/>
                <a:gridCol w="2413000"/>
              </a:tblGrid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maskulinum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feminimum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neutrum </a:t>
                      </a:r>
                    </a:p>
                  </a:txBody>
                  <a:tcPr marL="121900" marR="121900" marT="121900" marB="121900"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1.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pěšь     jь 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pěša ja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pěša  je</a:t>
                      </a:r>
                    </a:p>
                  </a:txBody>
                  <a:tcPr marL="121900" marR="121900" marT="121900" marB="121900"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pěši    jь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2.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pěša   jego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pěšę   ję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/>
                        <a:t>pěša  jego</a:t>
                      </a:r>
                    </a:p>
                  </a:txBody>
                  <a:tcPr marL="121900" marR="121900" marT="121900" marB="121900"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3.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pěšu   jemu 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pěšiji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/>
                        <a:t>pěšu  jemu </a:t>
                      </a:r>
                    </a:p>
                  </a:txBody>
                  <a:tcPr marL="121900" marR="121900" marT="121900" marB="121900"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4.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pěšь   jь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pěše je</a:t>
                      </a:r>
                    </a:p>
                  </a:txBody>
                  <a:tcPr marL="121900" marR="121900" marT="121900" marB="121900"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pěši  jь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pěšǫ jǫ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6.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pěši   jimь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pěši ji 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/>
                        <a:t>pěši   jimь</a:t>
                      </a:r>
                    </a:p>
                  </a:txBody>
                  <a:tcPr marL="121900" marR="121900" marT="121900" marB="121900"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7.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/>
                        <a:t>pěši jimь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pěša jǫ 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 dirty="0"/>
                        <a:t>pěši jimь</a:t>
                      </a:r>
                    </a:p>
                  </a:txBody>
                  <a:tcPr marL="121900" marR="121900" marT="121900" marB="1219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3257592"/>
      </p:ext>
    </p:extLst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799" cy="2736799"/>
          </a:xfrm>
          <a:prstGeom prst="rect">
            <a:avLst/>
          </a:prstGeom>
        </p:spPr>
        <p:txBody>
          <a:bodyPr vert="horz" lIns="121900" tIns="121900" rIns="121900" bIns="121900" rtlCol="0" anchor="b" anchorCtr="0">
            <a:noAutofit/>
          </a:bodyPr>
          <a:lstStyle/>
          <a:p>
            <a:pPr>
              <a:spcBef>
                <a:spcPts val="0"/>
              </a:spcBef>
            </a:pPr>
            <a:r>
              <a:rPr lang="cs" dirty="0" smtClean="0">
                <a:solidFill>
                  <a:srgbClr val="FF0000"/>
                </a:solidFill>
              </a:rPr>
              <a:t>Časování</a:t>
            </a:r>
            <a:endParaRPr lang="cs" dirty="0">
              <a:solidFill>
                <a:srgbClr val="FF0000"/>
              </a:solidFill>
            </a:endParaRPr>
          </a:p>
        </p:txBody>
      </p:sp>
      <p:sp>
        <p:nvSpPr>
          <p:cNvPr id="243" name="Shape 243"/>
          <p:cNvSpPr txBox="1">
            <a:spLocks noGrp="1"/>
          </p:cNvSpPr>
          <p:nvPr>
            <p:ph type="subTitle" idx="1"/>
          </p:nvPr>
        </p:nvSpPr>
        <p:spPr>
          <a:xfrm>
            <a:off x="415601" y="3778833"/>
            <a:ext cx="11360799" cy="10568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spcBef>
                <a:spcPts val="0"/>
              </a:spcBef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47253877"/>
      </p:ext>
    </p:extLst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subTitle" idx="1"/>
          </p:nvPr>
        </p:nvSpPr>
        <p:spPr>
          <a:xfrm>
            <a:off x="415601" y="255100"/>
            <a:ext cx="11360799" cy="64828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 algn="l">
              <a:spcBef>
                <a:spcPts val="0"/>
              </a:spcBef>
            </a:pPr>
            <a:r>
              <a:rPr lang="cs" b="1" dirty="0" smtClean="0">
                <a:solidFill>
                  <a:srgbClr val="FF0000"/>
                </a:solidFill>
              </a:rPr>
              <a:t>Prasovanské časování</a:t>
            </a:r>
            <a:endParaRPr lang="cs" b="1" dirty="0">
              <a:solidFill>
                <a:srgbClr val="FF0000"/>
              </a:solidFill>
            </a:endParaRPr>
          </a:p>
          <a:p>
            <a:pPr algn="l">
              <a:spcBef>
                <a:spcPts val="0"/>
              </a:spcBef>
            </a:pPr>
            <a:endParaRPr b="1" dirty="0"/>
          </a:p>
          <a:p>
            <a:pPr algn="l">
              <a:spcBef>
                <a:spcPts val="0"/>
              </a:spcBef>
            </a:pPr>
            <a:r>
              <a:rPr lang="cs" dirty="0"/>
              <a:t>-zachovává větší bohatství typů a </a:t>
            </a:r>
            <a:r>
              <a:rPr lang="cs" dirty="0" smtClean="0"/>
              <a:t>tvarů:</a:t>
            </a:r>
            <a:endParaRPr lang="cs" dirty="0"/>
          </a:p>
          <a:p>
            <a:pPr algn="l">
              <a:spcBef>
                <a:spcPts val="0"/>
              </a:spcBef>
            </a:pPr>
            <a:endParaRPr dirty="0"/>
          </a:p>
          <a:p>
            <a:pPr marL="609585" indent="-457189" algn="l">
              <a:buAutoNum type="arabicPeriod"/>
            </a:pPr>
            <a:r>
              <a:rPr lang="cs" dirty="0"/>
              <a:t>slovesa </a:t>
            </a:r>
            <a:r>
              <a:rPr lang="cs" b="1" dirty="0" smtClean="0">
                <a:solidFill>
                  <a:srgbClr val="FF0000"/>
                </a:solidFill>
              </a:rPr>
              <a:t>atematická </a:t>
            </a:r>
            <a:r>
              <a:rPr lang="cs" dirty="0"/>
              <a:t>se </a:t>
            </a:r>
            <a:r>
              <a:rPr lang="cs" dirty="0"/>
              <a:t>od sloves </a:t>
            </a:r>
            <a:r>
              <a:rPr lang="cs" b="1" dirty="0">
                <a:solidFill>
                  <a:srgbClr val="FF0000"/>
                </a:solidFill>
              </a:rPr>
              <a:t>tematických</a:t>
            </a:r>
            <a:r>
              <a:rPr lang="cs" dirty="0"/>
              <a:t> </a:t>
            </a:r>
            <a:r>
              <a:rPr lang="cs" dirty="0"/>
              <a:t>rozlišují zvláštními koncovkami</a:t>
            </a:r>
          </a:p>
          <a:p>
            <a:pPr marL="609585" indent="-457189" algn="l">
              <a:spcBef>
                <a:spcPts val="0"/>
              </a:spcBef>
              <a:buSzPct val="100000"/>
              <a:buAutoNum type="arabicPeriod"/>
            </a:pPr>
            <a:r>
              <a:rPr lang="cs" dirty="0"/>
              <a:t>systém </a:t>
            </a:r>
            <a:r>
              <a:rPr lang="cs" b="1" dirty="0" smtClean="0">
                <a:solidFill>
                  <a:srgbClr val="FF0000"/>
                </a:solidFill>
              </a:rPr>
              <a:t>tematických</a:t>
            </a:r>
            <a:r>
              <a:rPr lang="cs" dirty="0" smtClean="0"/>
              <a:t> sloves </a:t>
            </a:r>
            <a:r>
              <a:rPr lang="cs" dirty="0"/>
              <a:t>je diferencovanější než dnes</a:t>
            </a:r>
          </a:p>
          <a:p>
            <a:pPr marL="609585" indent="-457189" algn="l">
              <a:spcBef>
                <a:spcPts val="0"/>
              </a:spcBef>
              <a:buSzPct val="100000"/>
              <a:buAutoNum type="arabicPeriod"/>
            </a:pPr>
            <a:r>
              <a:rPr lang="cs" dirty="0"/>
              <a:t>zachování některých tvarů, </a:t>
            </a:r>
            <a:r>
              <a:rPr lang="cs" dirty="0"/>
              <a:t>které v pozdějším vývoji slovanských jazyků vymizely:</a:t>
            </a:r>
          </a:p>
          <a:p>
            <a:pPr marL="609585" indent="-457189" algn="l">
              <a:spcBef>
                <a:spcPts val="0"/>
              </a:spcBef>
              <a:buSzPct val="100000"/>
              <a:buChar char="●"/>
            </a:pPr>
            <a:r>
              <a:rPr lang="cs" dirty="0">
                <a:solidFill>
                  <a:srgbClr val="FF0000"/>
                </a:solidFill>
              </a:rPr>
              <a:t>duál</a:t>
            </a:r>
          </a:p>
          <a:p>
            <a:pPr marL="609585" indent="-457189" algn="l">
              <a:spcBef>
                <a:spcPts val="0"/>
              </a:spcBef>
              <a:buSzPct val="100000"/>
              <a:buChar char="●"/>
            </a:pPr>
            <a:r>
              <a:rPr lang="cs" dirty="0">
                <a:solidFill>
                  <a:srgbClr val="FF0000"/>
                </a:solidFill>
              </a:rPr>
              <a:t>jednoduché tvary minulého času</a:t>
            </a:r>
          </a:p>
          <a:p>
            <a:pPr marL="609585" indent="-457189" algn="l">
              <a:spcBef>
                <a:spcPts val="0"/>
              </a:spcBef>
              <a:buSzPct val="100000"/>
              <a:buChar char="●"/>
            </a:pPr>
            <a:r>
              <a:rPr lang="cs" dirty="0">
                <a:solidFill>
                  <a:srgbClr val="FF0000"/>
                </a:solidFill>
              </a:rPr>
              <a:t>složený tvar pro vyjádření děje </a:t>
            </a:r>
            <a:r>
              <a:rPr lang="cs" dirty="0">
                <a:solidFill>
                  <a:srgbClr val="FF0000"/>
                </a:solidFill>
              </a:rPr>
              <a:t>předcházejícího</a:t>
            </a:r>
            <a:endParaRPr lang="cs" dirty="0">
              <a:solidFill>
                <a:srgbClr val="FF0000"/>
              </a:solidFill>
            </a:endParaRPr>
          </a:p>
          <a:p>
            <a:pPr marL="609585" indent="-457189" algn="l">
              <a:spcBef>
                <a:spcPts val="0"/>
              </a:spcBef>
              <a:buSzPct val="100000"/>
              <a:buChar char="●"/>
            </a:pPr>
            <a:r>
              <a:rPr lang="cs" dirty="0">
                <a:solidFill>
                  <a:srgbClr val="FF0000"/>
                </a:solidFill>
              </a:rPr>
              <a:t>větší počet slovesných tvarů neurčitých</a:t>
            </a:r>
          </a:p>
        </p:txBody>
      </p:sp>
    </p:spTree>
    <p:extLst>
      <p:ext uri="{BB962C8B-B14F-4D97-AF65-F5344CB8AC3E}">
        <p14:creationId xmlns:p14="http://schemas.microsoft.com/office/powerpoint/2010/main" val="3994949164"/>
      </p:ext>
    </p:extLst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/>
          <p:nvPr/>
        </p:nvSpPr>
        <p:spPr>
          <a:xfrm>
            <a:off x="815413" y="452670"/>
            <a:ext cx="10279600" cy="5852399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r>
              <a:rPr lang="cs" sz="2800" b="1" dirty="0">
                <a:solidFill>
                  <a:srgbClr val="FF0000"/>
                </a:solidFill>
              </a:rPr>
              <a:t>Tvoření slovesných tvarů</a:t>
            </a:r>
          </a:p>
          <a:p>
            <a:pPr marL="609585" indent="-457189">
              <a:buSzPct val="100000"/>
              <a:buChar char="●"/>
            </a:pPr>
            <a:r>
              <a:rPr lang="cs" sz="2400" dirty="0"/>
              <a:t>tvořily se ok kmene </a:t>
            </a:r>
            <a:r>
              <a:rPr lang="cs" sz="2400" dirty="0">
                <a:solidFill>
                  <a:srgbClr val="FF0000"/>
                </a:solidFill>
              </a:rPr>
              <a:t>prézentního i infinitivního</a:t>
            </a:r>
          </a:p>
          <a:p>
            <a:pPr marL="609585" indent="-457189">
              <a:buSzPct val="100000"/>
              <a:buChar char="●"/>
            </a:pPr>
            <a:r>
              <a:rPr lang="cs" sz="2400" dirty="0"/>
              <a:t>dělení </a:t>
            </a:r>
            <a:r>
              <a:rPr lang="cs" sz="2400" dirty="0"/>
              <a:t>podle kmene prézentního na </a:t>
            </a:r>
            <a:r>
              <a:rPr lang="cs" sz="2400" dirty="0"/>
              <a:t>dvě </a:t>
            </a:r>
            <a:r>
              <a:rPr lang="cs" sz="2400" dirty="0"/>
              <a:t>skupiny:</a:t>
            </a:r>
          </a:p>
          <a:p>
            <a:endParaRPr sz="2400" dirty="0"/>
          </a:p>
          <a:p>
            <a:pPr marL="609585" indent="-457189">
              <a:buSzPct val="100000"/>
              <a:buAutoNum type="arabicPeriod"/>
            </a:pPr>
            <a:r>
              <a:rPr lang="cs" sz="2400" dirty="0"/>
              <a:t>bez kmenotvorné přípony - </a:t>
            </a:r>
            <a:r>
              <a:rPr lang="cs" sz="2400" dirty="0">
                <a:solidFill>
                  <a:srgbClr val="FF0000"/>
                </a:solidFill>
              </a:rPr>
              <a:t>slovesa atematická </a:t>
            </a:r>
            <a:r>
              <a:rPr lang="cs" sz="2400" dirty="0"/>
              <a:t>(5 sloves)</a:t>
            </a:r>
          </a:p>
          <a:p>
            <a:r>
              <a:rPr lang="cs" sz="2400" dirty="0"/>
              <a:t>	jesmь, věmь, damь, jamь, imamь</a:t>
            </a:r>
          </a:p>
          <a:p>
            <a:endParaRPr sz="2400" dirty="0"/>
          </a:p>
          <a:p>
            <a:r>
              <a:rPr lang="cs" sz="2400" dirty="0"/>
              <a:t>2.    s kmenotvornou příponou - </a:t>
            </a:r>
            <a:r>
              <a:rPr lang="cs" sz="2400" dirty="0">
                <a:solidFill>
                  <a:srgbClr val="FF0000"/>
                </a:solidFill>
              </a:rPr>
              <a:t>slovesa </a:t>
            </a:r>
            <a:r>
              <a:rPr lang="cs" sz="2400" dirty="0">
                <a:solidFill>
                  <a:srgbClr val="FF0000"/>
                </a:solidFill>
              </a:rPr>
              <a:t>tematická </a:t>
            </a:r>
            <a:r>
              <a:rPr lang="cs" sz="2400" dirty="0"/>
              <a:t>(všechna ostatní)</a:t>
            </a:r>
          </a:p>
          <a:p>
            <a:endParaRPr sz="2400" dirty="0"/>
          </a:p>
          <a:p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197465580"/>
      </p:ext>
    </p:extLst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8" name="Shape 258"/>
          <p:cNvCxnSpPr/>
          <p:nvPr/>
        </p:nvCxnSpPr>
        <p:spPr>
          <a:xfrm>
            <a:off x="3661633" y="1260533"/>
            <a:ext cx="2446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graphicFrame>
        <p:nvGraphicFramePr>
          <p:cNvPr id="259" name="Shape 259"/>
          <p:cNvGraphicFramePr/>
          <p:nvPr>
            <p:extLst>
              <p:ext uri="{D42A27DB-BD31-4B8C-83A1-F6EECF244321}">
                <p14:modId xmlns:p14="http://schemas.microsoft.com/office/powerpoint/2010/main" val="2674098797"/>
              </p:ext>
            </p:extLst>
          </p:nvPr>
        </p:nvGraphicFramePr>
        <p:xfrm>
          <a:off x="823534" y="491700"/>
          <a:ext cx="10544933" cy="88999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88233"/>
                <a:gridCol w="1911900"/>
                <a:gridCol w="1886533"/>
                <a:gridCol w="2715000"/>
                <a:gridCol w="3243267"/>
              </a:tblGrid>
              <a:tr h="170684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1700" b="1"/>
                        <a:t>Třída</a:t>
                      </a:r>
                    </a:p>
                  </a:txBody>
                  <a:tcPr marL="121900" marR="121900" marT="121900" marB="121900"/>
                </a:tc>
                <a:tc gridSpan="2"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kmenotvorná přípona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2400" dirty="0">
                        <a:solidFill>
                          <a:schemeClr val="dk1"/>
                        </a:solidFill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 b="1">
                          <a:solidFill>
                            <a:schemeClr val="dk1"/>
                          </a:solidFill>
                        </a:rPr>
                        <a:t>prézent.     </a:t>
                      </a:r>
                      <a:r>
                        <a:rPr lang="cs" sz="2400">
                          <a:solidFill>
                            <a:schemeClr val="dk1"/>
                          </a:solidFill>
                        </a:rPr>
                        <a:t>                </a:t>
                      </a:r>
                      <a:r>
                        <a:rPr lang="cs" sz="2400" b="1">
                          <a:solidFill>
                            <a:schemeClr val="dk1"/>
                          </a:solidFill>
                        </a:rPr>
                        <a:t> infinitiv.</a:t>
                      </a:r>
                    </a:p>
                  </a:txBody>
                  <a:tcPr marL="121900" marR="121900" marT="121900" marB="121900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Skupina</a:t>
                      </a:r>
                    </a:p>
                  </a:txBody>
                  <a:tcPr marL="121900" marR="121900" marT="121900" marB="1219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Vzory</a:t>
                      </a:r>
                    </a:p>
                  </a:txBody>
                  <a:tcPr marL="121900" marR="121900" marT="121900" marB="121900"/>
                </a:tc>
              </a:tr>
              <a:tr h="97532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I.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-o-/-e-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Ø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-a-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A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B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nes-</a:t>
                      </a:r>
                      <a:r>
                        <a:rPr lang="cs" sz="2400">
                          <a:solidFill>
                            <a:schemeClr val="dk1"/>
                          </a:solidFill>
                        </a:rPr>
                        <a:t>ϙ/nes-e-ši - -nes-ti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zov-ϙ/zov-e-ši - zЪv-a-ti</a:t>
                      </a:r>
                    </a:p>
                  </a:txBody>
                  <a:tcPr marL="121900" marR="121900" marT="121900" marB="121900"/>
                </a:tc>
              </a:tr>
              <a:tr h="20726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II.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-no-/-ne-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-nϙ-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A (kořen na souhl.)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2400" dirty="0"/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2400" dirty="0"/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B (kořen na samohl.)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dvig-n</a:t>
                      </a:r>
                      <a:r>
                        <a:rPr lang="cs" sz="2400">
                          <a:solidFill>
                            <a:schemeClr val="dk1"/>
                          </a:solidFill>
                        </a:rPr>
                        <a:t>ϙ/dvig-ne-ši-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dvig-nϙ-ti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2400" dirty="0">
                        <a:solidFill>
                          <a:schemeClr val="dk1"/>
                        </a:solidFill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mi-nϙ/mi-ne-ši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mi-nϙ-ti</a:t>
                      </a:r>
                    </a:p>
                  </a:txBody>
                  <a:tcPr marL="121900" marR="121900" marT="121900" marB="121900"/>
                </a:tc>
              </a:tr>
              <a:tr h="243836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III.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-jo-/-je-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Ø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-a-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A a) kořen na samohl.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A b) kořen na soul.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B a)kořen na samohl.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B b)kořen na souhl.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zna-j</a:t>
                      </a:r>
                      <a:r>
                        <a:rPr lang="cs" sz="2400">
                          <a:solidFill>
                            <a:schemeClr val="dk1"/>
                          </a:solidFill>
                        </a:rPr>
                        <a:t>ϙ/zna-je-ši-zna-ti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žьň-jϙ/žьň-e-ši-žę-ti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la-jϙ/la-je-ši-la-ja-ti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plač-ϙ/plač-e-ši-plak-a-ti</a:t>
                      </a:r>
                    </a:p>
                  </a:txBody>
                  <a:tcPr marL="121900" marR="121900" marT="121900" marB="121900"/>
                </a:tc>
              </a:tr>
              <a:tr h="170684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IV.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-i-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-i-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-i-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-ě-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A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B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 dirty="0"/>
                        <a:t>p roš-</a:t>
                      </a:r>
                      <a:r>
                        <a:rPr lang="cs" sz="2400" dirty="0">
                          <a:solidFill>
                            <a:schemeClr val="dk1"/>
                          </a:solidFill>
                        </a:rPr>
                        <a:t>ϙ/pros-i-ši-pros-i-ti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 dirty="0">
                          <a:solidFill>
                            <a:schemeClr val="dk1"/>
                          </a:solidFill>
                        </a:rPr>
                        <a:t>trьpí-jϙ/trьp-i-ši-trьp-ě-ti</a:t>
                      </a:r>
                    </a:p>
                  </a:txBody>
                  <a:tcPr marL="121900" marR="121900" marT="121900" marB="121900"/>
                </a:tc>
              </a:tr>
            </a:tbl>
          </a:graphicData>
        </a:graphic>
      </p:graphicFrame>
      <p:cxnSp>
        <p:nvCxnSpPr>
          <p:cNvPr id="260" name="Shape 260"/>
          <p:cNvCxnSpPr/>
          <p:nvPr/>
        </p:nvCxnSpPr>
        <p:spPr>
          <a:xfrm>
            <a:off x="1635701" y="960433"/>
            <a:ext cx="3811599" cy="15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61" name="Shape 261"/>
          <p:cNvCxnSpPr/>
          <p:nvPr/>
        </p:nvCxnSpPr>
        <p:spPr>
          <a:xfrm rot="10800000">
            <a:off x="3541533" y="990601"/>
            <a:ext cx="0" cy="132039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</p:spTree>
    <p:extLst>
      <p:ext uri="{BB962C8B-B14F-4D97-AF65-F5344CB8AC3E}">
        <p14:creationId xmlns:p14="http://schemas.microsoft.com/office/powerpoint/2010/main" val="1750712620"/>
      </p:ext>
    </p:extLst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>
            <a:spLocks noGrp="1"/>
          </p:cNvSpPr>
          <p:nvPr>
            <p:ph type="title"/>
          </p:nvPr>
        </p:nvSpPr>
        <p:spPr>
          <a:xfrm>
            <a:off x="645267" y="390167"/>
            <a:ext cx="10939599" cy="63028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cs" sz="2400" b="1" dirty="0">
                <a:solidFill>
                  <a:srgbClr val="FF0000"/>
                </a:solidFill>
              </a:rPr>
              <a:t>Poznámky k tvoření jednotlivých slovesných tvarů</a:t>
            </a:r>
          </a:p>
          <a:p>
            <a:pPr>
              <a:lnSpc>
                <a:spcPct val="115000"/>
              </a:lnSpc>
              <a:spcBef>
                <a:spcPts val="933"/>
              </a:spcBef>
              <a:buClr>
                <a:schemeClr val="dk1"/>
              </a:buClr>
              <a:buSzPct val="39285"/>
            </a:pPr>
            <a:r>
              <a:rPr lang="cs" sz="2400" dirty="0" smtClean="0"/>
              <a:t>- slovesnými </a:t>
            </a:r>
            <a:r>
              <a:rPr lang="cs" sz="2400" dirty="0"/>
              <a:t>tvary se </a:t>
            </a:r>
            <a:r>
              <a:rPr lang="cs" sz="2400" dirty="0"/>
              <a:t>vyjadřovaly </a:t>
            </a:r>
            <a:r>
              <a:rPr lang="cs" sz="2400" dirty="0"/>
              <a:t>stejné mluvnické kategorie jako dnes:</a:t>
            </a:r>
          </a:p>
          <a:p>
            <a:pPr>
              <a:lnSpc>
                <a:spcPct val="115000"/>
              </a:lnSpc>
              <a:spcBef>
                <a:spcPts val="933"/>
              </a:spcBef>
              <a:buClr>
                <a:schemeClr val="dk1"/>
              </a:buClr>
              <a:buSzPct val="61111"/>
            </a:pPr>
            <a:r>
              <a:rPr lang="cs" sz="2400" dirty="0"/>
              <a:t>1) osoba</a:t>
            </a:r>
          </a:p>
          <a:p>
            <a:pPr>
              <a:lnSpc>
                <a:spcPct val="115000"/>
              </a:lnSpc>
              <a:spcBef>
                <a:spcPts val="933"/>
              </a:spcBef>
              <a:buClr>
                <a:schemeClr val="dk1"/>
              </a:buClr>
              <a:buSzPct val="61111"/>
            </a:pPr>
            <a:r>
              <a:rPr lang="cs" sz="2400" dirty="0"/>
              <a:t>  2) číslo</a:t>
            </a:r>
          </a:p>
          <a:p>
            <a:pPr>
              <a:lnSpc>
                <a:spcPct val="115000"/>
              </a:lnSpc>
              <a:spcBef>
                <a:spcPts val="933"/>
              </a:spcBef>
              <a:buClr>
                <a:schemeClr val="dk1"/>
              </a:buClr>
              <a:buSzPct val="61111"/>
            </a:pPr>
            <a:r>
              <a:rPr lang="cs" sz="2400" dirty="0"/>
              <a:t>  3) způsob</a:t>
            </a:r>
          </a:p>
          <a:p>
            <a:pPr>
              <a:lnSpc>
                <a:spcPct val="115000"/>
              </a:lnSpc>
              <a:spcBef>
                <a:spcPts val="933"/>
              </a:spcBef>
              <a:buClr>
                <a:schemeClr val="dk1"/>
              </a:buClr>
              <a:buSzPct val="61111"/>
            </a:pPr>
            <a:r>
              <a:rPr lang="cs" sz="2400" dirty="0"/>
              <a:t>  4) slovesný </a:t>
            </a:r>
            <a:r>
              <a:rPr lang="cs" sz="2400" dirty="0" smtClean="0"/>
              <a:t>rod</a:t>
            </a:r>
            <a:br>
              <a:rPr lang="cs" sz="2400" dirty="0" smtClean="0"/>
            </a:br>
            <a:endParaRPr lang="cs" sz="2400" dirty="0"/>
          </a:p>
          <a:p>
            <a:pPr>
              <a:lnSpc>
                <a:spcPct val="115000"/>
              </a:lnSpc>
              <a:spcBef>
                <a:spcPts val="933"/>
              </a:spcBef>
              <a:buClr>
                <a:schemeClr val="dk1"/>
              </a:buClr>
              <a:buSzPct val="61111"/>
            </a:pPr>
            <a:r>
              <a:rPr lang="cs" sz="2400" dirty="0" smtClean="0"/>
              <a:t>- mluvnické </a:t>
            </a:r>
            <a:r>
              <a:rPr lang="cs" sz="2400" dirty="0"/>
              <a:t>kategorie se vyjadřovaly obdobně jako dosud – tvary jednoduchými a složenými</a:t>
            </a:r>
          </a:p>
          <a:p>
            <a:pPr>
              <a:spcBef>
                <a:spcPts val="0"/>
              </a:spcBef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837817968"/>
      </p:ext>
    </p:extLst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hape 271"/>
          <p:cNvSpPr txBox="1">
            <a:spLocks noGrp="1"/>
          </p:cNvSpPr>
          <p:nvPr>
            <p:ph type="title"/>
          </p:nvPr>
        </p:nvSpPr>
        <p:spPr>
          <a:xfrm rot="10800000" flipH="1">
            <a:off x="415601" y="495367"/>
            <a:ext cx="11360799" cy="97999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endParaRPr dirty="0"/>
          </a:p>
        </p:txBody>
      </p:sp>
      <p:sp>
        <p:nvSpPr>
          <p:cNvPr id="272" name="Shape 272"/>
          <p:cNvSpPr txBox="1">
            <a:spLocks noGrp="1"/>
          </p:cNvSpPr>
          <p:nvPr>
            <p:ph type="body" idx="1"/>
          </p:nvPr>
        </p:nvSpPr>
        <p:spPr>
          <a:xfrm>
            <a:off x="415601" y="420201"/>
            <a:ext cx="11360799" cy="5671599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 marL="304793" indent="0">
              <a:spcBef>
                <a:spcPts val="933"/>
              </a:spcBef>
              <a:buClr>
                <a:schemeClr val="dk1"/>
              </a:buClr>
              <a:buNone/>
            </a:pPr>
            <a:r>
              <a:rPr lang="cs" dirty="0" smtClean="0">
                <a:solidFill>
                  <a:srgbClr val="FF0000"/>
                </a:solidFill>
              </a:rPr>
              <a:t>Rozdíl ve vyjadřování kategorie času:</a:t>
            </a:r>
          </a:p>
          <a:p>
            <a:pPr marL="304793" indent="0">
              <a:spcBef>
                <a:spcPts val="933"/>
              </a:spcBef>
              <a:buClr>
                <a:schemeClr val="dk1"/>
              </a:buClr>
              <a:buNone/>
            </a:pPr>
            <a:r>
              <a:rPr lang="cs" dirty="0" smtClean="0">
                <a:solidFill>
                  <a:schemeClr val="dk1"/>
                </a:solidFill>
              </a:rPr>
              <a:t>- </a:t>
            </a:r>
            <a:r>
              <a:rPr lang="cs" dirty="0" smtClean="0">
                <a:solidFill>
                  <a:srgbClr val="FF0000"/>
                </a:solidFill>
              </a:rPr>
              <a:t>minulý děj</a:t>
            </a:r>
          </a:p>
          <a:p>
            <a:pPr>
              <a:spcBef>
                <a:spcPts val="933"/>
              </a:spcBef>
              <a:buClr>
                <a:schemeClr val="dk1"/>
              </a:buClr>
              <a:buSzPct val="61111"/>
              <a:buNone/>
            </a:pPr>
            <a:r>
              <a:rPr lang="cs" dirty="0" smtClean="0">
                <a:solidFill>
                  <a:schemeClr val="dk1"/>
                </a:solidFill>
              </a:rPr>
              <a:t>  </a:t>
            </a:r>
            <a:r>
              <a:rPr lang="cs" dirty="0">
                <a:solidFill>
                  <a:schemeClr val="dk1"/>
                </a:solidFill>
              </a:rPr>
              <a:t>1) </a:t>
            </a:r>
            <a:r>
              <a:rPr lang="cs" dirty="0" smtClean="0">
                <a:solidFill>
                  <a:schemeClr val="dk1"/>
                </a:solidFill>
              </a:rPr>
              <a:t>vyjádřen tvary jednoduchými: aoristy </a:t>
            </a:r>
            <a:r>
              <a:rPr lang="cs" dirty="0">
                <a:solidFill>
                  <a:schemeClr val="dk1"/>
                </a:solidFill>
              </a:rPr>
              <a:t>a imperfektem</a:t>
            </a:r>
          </a:p>
          <a:p>
            <a:pPr>
              <a:spcBef>
                <a:spcPts val="933"/>
              </a:spcBef>
              <a:buClr>
                <a:schemeClr val="dk1"/>
              </a:buClr>
              <a:buSzPct val="61111"/>
              <a:buNone/>
            </a:pPr>
            <a:r>
              <a:rPr lang="cs" dirty="0">
                <a:solidFill>
                  <a:schemeClr val="dk1"/>
                </a:solidFill>
              </a:rPr>
              <a:t>  2) </a:t>
            </a:r>
            <a:r>
              <a:rPr lang="cs" dirty="0" smtClean="0">
                <a:solidFill>
                  <a:schemeClr val="dk1"/>
                </a:solidFill>
              </a:rPr>
              <a:t>větší počet </a:t>
            </a:r>
            <a:r>
              <a:rPr lang="cs" dirty="0">
                <a:solidFill>
                  <a:schemeClr val="dk1"/>
                </a:solidFill>
              </a:rPr>
              <a:t>tvarů složených</a:t>
            </a:r>
          </a:p>
          <a:p>
            <a:pPr marL="685783" indent="-380990">
              <a:spcBef>
                <a:spcPts val="933"/>
              </a:spcBef>
              <a:buClr>
                <a:schemeClr val="dk1"/>
              </a:buClr>
              <a:buFontTx/>
              <a:buChar char="-"/>
            </a:pPr>
            <a:r>
              <a:rPr lang="cs-CZ" dirty="0">
                <a:solidFill>
                  <a:srgbClr val="FF0000"/>
                </a:solidFill>
              </a:rPr>
              <a:t>f</a:t>
            </a:r>
            <a:r>
              <a:rPr lang="cs" dirty="0" smtClean="0">
                <a:solidFill>
                  <a:srgbClr val="FF0000"/>
                </a:solidFill>
              </a:rPr>
              <a:t>uturum</a:t>
            </a:r>
          </a:p>
          <a:p>
            <a:pPr marL="76192" indent="0">
              <a:spcBef>
                <a:spcPts val="933"/>
              </a:spcBef>
              <a:buClr>
                <a:schemeClr val="dk1"/>
              </a:buClr>
              <a:buNone/>
            </a:pPr>
            <a:r>
              <a:rPr lang="cs" dirty="0" smtClean="0">
                <a:solidFill>
                  <a:srgbClr val="FF0000"/>
                </a:solidFill>
              </a:rPr>
              <a:t>Vyjádření času:</a:t>
            </a:r>
            <a:endParaRPr lang="cs" dirty="0">
              <a:solidFill>
                <a:srgbClr val="FF0000"/>
              </a:solidFill>
            </a:endParaRPr>
          </a:p>
          <a:p>
            <a:pPr>
              <a:spcBef>
                <a:spcPts val="933"/>
              </a:spcBef>
              <a:buClr>
                <a:schemeClr val="dk1"/>
              </a:buClr>
              <a:buSzPct val="61111"/>
              <a:buNone/>
            </a:pPr>
            <a:r>
              <a:rPr lang="cs" dirty="0">
                <a:solidFill>
                  <a:schemeClr val="dk1"/>
                </a:solidFill>
              </a:rPr>
              <a:t>  1) tvary jednoduché </a:t>
            </a:r>
            <a:r>
              <a:rPr lang="cs" dirty="0" smtClean="0">
                <a:solidFill>
                  <a:schemeClr val="dk1"/>
                </a:solidFill>
              </a:rPr>
              <a:t>určité</a:t>
            </a:r>
            <a:endParaRPr lang="cs" dirty="0">
              <a:solidFill>
                <a:schemeClr val="dk1"/>
              </a:solidFill>
            </a:endParaRPr>
          </a:p>
          <a:p>
            <a:pPr>
              <a:spcBef>
                <a:spcPts val="933"/>
              </a:spcBef>
              <a:buClr>
                <a:schemeClr val="dk1"/>
              </a:buClr>
              <a:buSzPct val="61111"/>
              <a:buNone/>
            </a:pPr>
            <a:r>
              <a:rPr lang="cs" dirty="0">
                <a:solidFill>
                  <a:schemeClr val="dk1"/>
                </a:solidFill>
              </a:rPr>
              <a:t>  -prézens, imperativ, aoristy, imperfektum</a:t>
            </a:r>
          </a:p>
          <a:p>
            <a:pPr>
              <a:spcBef>
                <a:spcPts val="933"/>
              </a:spcBef>
              <a:buClr>
                <a:schemeClr val="dk1"/>
              </a:buClr>
              <a:buSzPct val="61111"/>
              <a:buNone/>
            </a:pPr>
            <a:r>
              <a:rPr lang="cs" dirty="0">
                <a:solidFill>
                  <a:schemeClr val="dk1"/>
                </a:solidFill>
              </a:rPr>
              <a:t>  2) tvary složené</a:t>
            </a:r>
          </a:p>
          <a:p>
            <a:pPr>
              <a:spcBef>
                <a:spcPts val="933"/>
              </a:spcBef>
              <a:buClr>
                <a:schemeClr val="dk1"/>
              </a:buClr>
              <a:buSzPct val="61111"/>
              <a:buNone/>
            </a:pPr>
            <a:r>
              <a:rPr lang="cs" dirty="0">
                <a:solidFill>
                  <a:schemeClr val="dk1"/>
                </a:solidFill>
              </a:rPr>
              <a:t>  -perfektum, plusquamperfektum, futurum, futurum exactum, kondicionál, pasívum opisné</a:t>
            </a:r>
          </a:p>
          <a:p>
            <a:pPr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71112583"/>
      </p:ext>
    </p:extLst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title"/>
          </p:nvPr>
        </p:nvSpPr>
        <p:spPr>
          <a:xfrm>
            <a:off x="415601" y="578300"/>
            <a:ext cx="11360799" cy="62796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cs" sz="3200" b="1" dirty="0">
                <a:solidFill>
                  <a:srgbClr val="FF0000"/>
                </a:solidFill>
              </a:rPr>
              <a:t>Skloňování adjektiv</a:t>
            </a:r>
            <a:br>
              <a:rPr lang="cs" sz="3200" b="1" dirty="0">
                <a:solidFill>
                  <a:srgbClr val="FF0000"/>
                </a:solidFill>
              </a:rPr>
            </a:br>
            <a:endParaRPr lang="cs" sz="3200" b="1" dirty="0">
              <a:solidFill>
                <a:srgbClr val="FF0000"/>
              </a:solidFill>
            </a:endParaRPr>
          </a:p>
          <a:p>
            <a:pPr marL="609585" indent="-457189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cs" sz="2400" dirty="0"/>
              <a:t>přídavná jména měla ve stsl. </a:t>
            </a:r>
            <a:r>
              <a:rPr lang="cs" sz="2400" dirty="0"/>
              <a:t>ještě skloňování </a:t>
            </a:r>
            <a:r>
              <a:rPr lang="cs" sz="2400" dirty="0"/>
              <a:t>jmenné, ale </a:t>
            </a:r>
            <a:r>
              <a:rPr lang="cs" sz="2400" dirty="0"/>
              <a:t>starý indoevropský systém jmenné deklinace </a:t>
            </a:r>
            <a:r>
              <a:rPr lang="cs" sz="2400" dirty="0" smtClean="0"/>
              <a:t>adjektiv </a:t>
            </a:r>
            <a:r>
              <a:rPr lang="cs" sz="2400" dirty="0"/>
              <a:t>už nebyl </a:t>
            </a:r>
            <a:r>
              <a:rPr lang="cs" sz="2400" dirty="0" smtClean="0"/>
              <a:t>úplný</a:t>
            </a:r>
            <a:endParaRPr lang="cs" sz="2400" dirty="0"/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sz="2400" dirty="0"/>
          </a:p>
          <a:p>
            <a:pPr marL="609585" indent="-457189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cs" sz="2400" dirty="0"/>
              <a:t>dobře byla zachována adjektiva </a:t>
            </a:r>
            <a:r>
              <a:rPr lang="cs" sz="2400" dirty="0">
                <a:solidFill>
                  <a:srgbClr val="FF0000"/>
                </a:solidFill>
              </a:rPr>
              <a:t>o-/a-kmenová a jo-/</a:t>
            </a:r>
            <a:r>
              <a:rPr lang="cs" sz="2400" dirty="0" smtClean="0">
                <a:solidFill>
                  <a:srgbClr val="FF0000"/>
                </a:solidFill>
              </a:rPr>
              <a:t>ja-kmenová </a:t>
            </a:r>
            <a:r>
              <a:rPr lang="cs" sz="2400" dirty="0"/>
              <a:t>i adjektiva s kmenotvornou příponou </a:t>
            </a:r>
            <a:r>
              <a:rPr lang="cs" sz="2400" dirty="0">
                <a:solidFill>
                  <a:srgbClr val="FF0000"/>
                </a:solidFill>
              </a:rPr>
              <a:t>-ьjo-/-</a:t>
            </a:r>
            <a:r>
              <a:rPr lang="cs" sz="2400" dirty="0" smtClean="0">
                <a:solidFill>
                  <a:srgbClr val="FF0000"/>
                </a:solidFill>
              </a:rPr>
              <a:t>ьja-</a:t>
            </a:r>
            <a:r>
              <a:rPr lang="cs" sz="2400" dirty="0">
                <a:solidFill>
                  <a:srgbClr val="252525"/>
                </a:solidFill>
              </a:rPr>
              <a:t>. Z ostatních typů se zachovalo několik adjektiv </a:t>
            </a:r>
            <a:r>
              <a:rPr lang="cs" sz="2400" dirty="0">
                <a:solidFill>
                  <a:srgbClr val="FF0000"/>
                </a:solidFill>
              </a:rPr>
              <a:t>i-kmenových</a:t>
            </a:r>
            <a:r>
              <a:rPr lang="cs" sz="2400" dirty="0">
                <a:solidFill>
                  <a:srgbClr val="252525"/>
                </a:solidFill>
              </a:rPr>
              <a:t>, ale jen v ustrnulém nominativním </a:t>
            </a:r>
            <a:r>
              <a:rPr lang="cs" sz="2400" dirty="0" smtClean="0">
                <a:solidFill>
                  <a:srgbClr val="252525"/>
                </a:solidFill>
              </a:rPr>
              <a:t>tvaru</a:t>
            </a:r>
            <a:endParaRPr lang="cs" sz="2400" dirty="0">
              <a:solidFill>
                <a:srgbClr val="252525"/>
              </a:solidFill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sz="2400" dirty="0">
              <a:solidFill>
                <a:srgbClr val="252525"/>
              </a:solidFill>
            </a:endParaRPr>
          </a:p>
          <a:p>
            <a:pPr marL="609585" indent="-457189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cs" sz="2400" dirty="0"/>
              <a:t>adjektiva </a:t>
            </a:r>
            <a:r>
              <a:rPr lang="cs" sz="2400" dirty="0">
                <a:solidFill>
                  <a:srgbClr val="FF0000"/>
                </a:solidFill>
              </a:rPr>
              <a:t>o-/a-kmenová </a:t>
            </a:r>
            <a:r>
              <a:rPr lang="cs" sz="2400" dirty="0"/>
              <a:t>se skloňovala stejně jako substantiva </a:t>
            </a:r>
            <a:r>
              <a:rPr lang="cs" sz="2400" dirty="0">
                <a:solidFill>
                  <a:srgbClr val="FF0000"/>
                </a:solidFill>
              </a:rPr>
              <a:t>dobrъ</a:t>
            </a:r>
            <a:r>
              <a:rPr lang="cs" sz="2400" dirty="0">
                <a:solidFill>
                  <a:srgbClr val="252525"/>
                </a:solidFill>
              </a:rPr>
              <a:t> jako </a:t>
            </a:r>
            <a:r>
              <a:rPr lang="cs" sz="2400" dirty="0">
                <a:solidFill>
                  <a:srgbClr val="FF0000"/>
                </a:solidFill>
              </a:rPr>
              <a:t>rabъ</a:t>
            </a:r>
            <a:r>
              <a:rPr lang="cs" sz="2400" dirty="0">
                <a:solidFill>
                  <a:srgbClr val="252525"/>
                </a:solidFill>
              </a:rPr>
              <a:t>, </a:t>
            </a:r>
            <a:r>
              <a:rPr lang="cs" sz="2400" dirty="0">
                <a:solidFill>
                  <a:srgbClr val="FF0000"/>
                </a:solidFill>
              </a:rPr>
              <a:t>dobra</a:t>
            </a:r>
            <a:r>
              <a:rPr lang="cs" sz="2400" dirty="0">
                <a:solidFill>
                  <a:srgbClr val="252525"/>
                </a:solidFill>
              </a:rPr>
              <a:t> jako </a:t>
            </a:r>
            <a:r>
              <a:rPr lang="cs" sz="2400" dirty="0">
                <a:solidFill>
                  <a:srgbClr val="FF0000"/>
                </a:solidFill>
              </a:rPr>
              <a:t>žena</a:t>
            </a:r>
            <a:r>
              <a:rPr lang="cs" sz="2400" dirty="0">
                <a:solidFill>
                  <a:srgbClr val="252525"/>
                </a:solidFill>
              </a:rPr>
              <a:t>, </a:t>
            </a:r>
            <a:r>
              <a:rPr lang="cs" sz="2400" dirty="0">
                <a:solidFill>
                  <a:srgbClr val="FF0000"/>
                </a:solidFill>
              </a:rPr>
              <a:t>dobro</a:t>
            </a:r>
            <a:r>
              <a:rPr lang="cs" sz="2400" dirty="0">
                <a:solidFill>
                  <a:srgbClr val="252525"/>
                </a:solidFill>
              </a:rPr>
              <a:t> </a:t>
            </a:r>
            <a:r>
              <a:rPr lang="cs" sz="2400" dirty="0">
                <a:solidFill>
                  <a:srgbClr val="252525"/>
                </a:solidFill>
              </a:rPr>
              <a:t>jako </a:t>
            </a:r>
            <a:r>
              <a:rPr lang="cs" sz="2400" dirty="0" smtClean="0">
                <a:solidFill>
                  <a:srgbClr val="FF0000"/>
                </a:solidFill>
              </a:rPr>
              <a:t>lěto</a:t>
            </a:r>
            <a:endParaRPr lang="cs" sz="2400" dirty="0">
              <a:solidFill>
                <a:srgbClr val="252525"/>
              </a:solidFill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sz="2400" dirty="0">
              <a:solidFill>
                <a:srgbClr val="252525"/>
              </a:solidFill>
            </a:endParaRPr>
          </a:p>
          <a:p>
            <a:pPr marL="609585" indent="-457189">
              <a:spcBef>
                <a:spcPts val="0"/>
              </a:spcBef>
              <a:buClr>
                <a:srgbClr val="252525"/>
              </a:buClr>
              <a:buSzPct val="100000"/>
              <a:buFont typeface="Arial" panose="020B0604020202020204" pitchFamily="34" charset="0"/>
              <a:buChar char="•"/>
            </a:pPr>
            <a:r>
              <a:rPr lang="cs" sz="2400" dirty="0">
                <a:solidFill>
                  <a:srgbClr val="252525"/>
                </a:solidFill>
              </a:rPr>
              <a:t>k </a:t>
            </a:r>
            <a:r>
              <a:rPr lang="cs" sz="2400" dirty="0">
                <a:solidFill>
                  <a:srgbClr val="FF0000"/>
                </a:solidFill>
              </a:rPr>
              <a:t>tvrdým adjektivním o-/a-kmenům </a:t>
            </a:r>
            <a:r>
              <a:rPr lang="cs" sz="2400" dirty="0">
                <a:solidFill>
                  <a:srgbClr val="252525"/>
                </a:solidFill>
              </a:rPr>
              <a:t>patřila také adjektiva s </a:t>
            </a:r>
            <a:r>
              <a:rPr lang="cs" sz="2400" dirty="0">
                <a:solidFill>
                  <a:srgbClr val="FF0000"/>
                </a:solidFill>
              </a:rPr>
              <a:t>významem přivlastňovacím tvořená příponami -ovъ, ova, ovo a inъ, ina, ino</a:t>
            </a:r>
            <a:r>
              <a:rPr lang="cs" sz="2400" dirty="0">
                <a:solidFill>
                  <a:srgbClr val="252525"/>
                </a:solidFill>
              </a:rPr>
              <a:t>, např. </a:t>
            </a:r>
            <a:r>
              <a:rPr lang="cs" sz="2400" dirty="0">
                <a:solidFill>
                  <a:srgbClr val="252525"/>
                </a:solidFill>
              </a:rPr>
              <a:t>Isusovъ, Isusova, Isusovo, Mariinъ, Mariina, </a:t>
            </a:r>
            <a:r>
              <a:rPr lang="cs" sz="2400" dirty="0" smtClean="0">
                <a:solidFill>
                  <a:srgbClr val="252525"/>
                </a:solidFill>
              </a:rPr>
              <a:t>Mariino</a:t>
            </a:r>
            <a:br>
              <a:rPr lang="cs" sz="2400" dirty="0" smtClean="0">
                <a:solidFill>
                  <a:srgbClr val="252525"/>
                </a:solidFill>
              </a:rPr>
            </a:br>
            <a:r>
              <a:rPr lang="cs" sz="2400" dirty="0" smtClean="0">
                <a:solidFill>
                  <a:srgbClr val="FF0000"/>
                </a:solidFill>
              </a:rPr>
              <a:t>jo-kmenová adjektiva typu pěšъ, pěša, pěšě</a:t>
            </a:r>
            <a:r>
              <a:rPr lang="cs" sz="2400" dirty="0" smtClean="0"/>
              <a:t> - patřila k nim též přivlastňovací adjektiva typu gospodiňъ, gospodinja, gospodinje (pánův)</a:t>
            </a:r>
            <a:endParaRPr lang="cs" sz="2400" dirty="0">
              <a:solidFill>
                <a:srgbClr val="252525"/>
              </a:solidFill>
            </a:endParaRPr>
          </a:p>
          <a:p>
            <a:pPr>
              <a:spcBef>
                <a:spcPts val="0"/>
              </a:spcBef>
            </a:pPr>
            <a:endParaRPr sz="2400" i="1" dirty="0">
              <a:solidFill>
                <a:srgbClr val="25252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964584"/>
      </p:ext>
    </p:extLst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/>
          <p:nvPr/>
        </p:nvSpPr>
        <p:spPr>
          <a:xfrm>
            <a:off x="603600" y="367601"/>
            <a:ext cx="10984800" cy="6122799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r>
              <a:rPr lang="cs" sz="2400" b="1" dirty="0">
                <a:solidFill>
                  <a:srgbClr val="FF0000"/>
                </a:solidFill>
              </a:rPr>
              <a:t>Tvary určité jednoduché</a:t>
            </a:r>
          </a:p>
          <a:p>
            <a:pPr>
              <a:lnSpc>
                <a:spcPct val="115000"/>
              </a:lnSpc>
              <a:spcBef>
                <a:spcPts val="800"/>
              </a:spcBef>
              <a:buClr>
                <a:schemeClr val="dk1"/>
              </a:buClr>
              <a:buSzPct val="61111"/>
            </a:pPr>
            <a:r>
              <a:rPr lang="cs" sz="2400" b="1" dirty="0" smtClean="0">
                <a:solidFill>
                  <a:schemeClr val="dk1"/>
                </a:solidFill>
              </a:rPr>
              <a:t>1)čas </a:t>
            </a:r>
            <a:r>
              <a:rPr lang="cs" sz="2400" b="1" dirty="0">
                <a:solidFill>
                  <a:schemeClr val="dk1"/>
                </a:solidFill>
              </a:rPr>
              <a:t>přítomný = prézens</a:t>
            </a:r>
          </a:p>
          <a:p>
            <a:pPr>
              <a:lnSpc>
                <a:spcPct val="115000"/>
              </a:lnSpc>
              <a:spcBef>
                <a:spcPts val="800"/>
              </a:spcBef>
              <a:buClr>
                <a:schemeClr val="dk1"/>
              </a:buClr>
              <a:buSzPct val="61111"/>
            </a:pPr>
            <a:r>
              <a:rPr lang="cs" sz="2400" dirty="0">
                <a:solidFill>
                  <a:schemeClr val="dk1"/>
                </a:solidFill>
              </a:rPr>
              <a:t>  -koncovky jiné u sloves atematických </a:t>
            </a:r>
            <a:r>
              <a:rPr lang="cs" sz="2400" dirty="0" smtClean="0">
                <a:solidFill>
                  <a:schemeClr val="dk1"/>
                </a:solidFill>
              </a:rPr>
              <a:t>x </a:t>
            </a:r>
            <a:r>
              <a:rPr lang="cs" sz="2400" dirty="0">
                <a:solidFill>
                  <a:schemeClr val="dk1"/>
                </a:solidFill>
              </a:rPr>
              <a:t>tematických</a:t>
            </a:r>
          </a:p>
          <a:p>
            <a:pPr>
              <a:lnSpc>
                <a:spcPct val="115000"/>
              </a:lnSpc>
              <a:spcBef>
                <a:spcPts val="800"/>
              </a:spcBef>
            </a:pPr>
            <a:r>
              <a:rPr lang="cs" sz="2400" dirty="0"/>
              <a:t>a</a:t>
            </a:r>
            <a:r>
              <a:rPr lang="cs" sz="2400" dirty="0" smtClean="0"/>
              <a:t>) </a:t>
            </a:r>
            <a:r>
              <a:rPr lang="cs" sz="2400" u="sng" dirty="0">
                <a:solidFill>
                  <a:srgbClr val="FF0000"/>
                </a:solidFill>
              </a:rPr>
              <a:t>k</a:t>
            </a:r>
            <a:r>
              <a:rPr lang="cs" sz="2400" u="sng" dirty="0" smtClean="0">
                <a:solidFill>
                  <a:srgbClr val="FF0000"/>
                </a:solidFill>
              </a:rPr>
              <a:t>oncovky </a:t>
            </a:r>
            <a:r>
              <a:rPr lang="cs" sz="2400" u="sng" dirty="0">
                <a:solidFill>
                  <a:srgbClr val="FF0000"/>
                </a:solidFill>
              </a:rPr>
              <a:t>indikativu prézenta sloves atematických</a:t>
            </a:r>
          </a:p>
          <a:p>
            <a:pPr>
              <a:lnSpc>
                <a:spcPct val="115000"/>
              </a:lnSpc>
              <a:spcBef>
                <a:spcPts val="800"/>
              </a:spcBef>
            </a:pPr>
            <a:endParaRPr sz="2400" dirty="0">
              <a:solidFill>
                <a:schemeClr val="dk1"/>
              </a:solidFill>
            </a:endParaRPr>
          </a:p>
          <a:p>
            <a:pPr>
              <a:lnSpc>
                <a:spcPct val="115000"/>
              </a:lnSpc>
              <a:spcBef>
                <a:spcPts val="800"/>
              </a:spcBef>
            </a:pPr>
            <a:endParaRPr sz="2400" dirty="0">
              <a:solidFill>
                <a:schemeClr val="dk1"/>
              </a:solidFill>
            </a:endParaRPr>
          </a:p>
          <a:p>
            <a:pPr>
              <a:lnSpc>
                <a:spcPct val="115000"/>
              </a:lnSpc>
              <a:spcBef>
                <a:spcPts val="800"/>
              </a:spcBef>
            </a:pPr>
            <a:endParaRPr sz="2400" dirty="0">
              <a:solidFill>
                <a:schemeClr val="dk1"/>
              </a:solidFill>
            </a:endParaRPr>
          </a:p>
          <a:p>
            <a:pPr>
              <a:lnSpc>
                <a:spcPct val="115000"/>
              </a:lnSpc>
              <a:spcBef>
                <a:spcPts val="800"/>
              </a:spcBef>
            </a:pPr>
            <a:endParaRPr sz="2400" dirty="0">
              <a:solidFill>
                <a:schemeClr val="dk1"/>
              </a:solidFill>
            </a:endParaRPr>
          </a:p>
          <a:p>
            <a:pPr>
              <a:lnSpc>
                <a:spcPct val="115000"/>
              </a:lnSpc>
              <a:spcBef>
                <a:spcPts val="800"/>
              </a:spcBef>
            </a:pPr>
            <a:endParaRPr sz="2400" dirty="0">
              <a:solidFill>
                <a:schemeClr val="dk1"/>
              </a:solidFill>
            </a:endParaRPr>
          </a:p>
          <a:p>
            <a:pPr>
              <a:lnSpc>
                <a:spcPct val="115000"/>
              </a:lnSpc>
              <a:spcBef>
                <a:spcPts val="800"/>
              </a:spcBef>
            </a:pPr>
            <a:endParaRPr sz="2400" dirty="0">
              <a:solidFill>
                <a:schemeClr val="dk1"/>
              </a:solidFill>
            </a:endParaRPr>
          </a:p>
          <a:p>
            <a:pPr>
              <a:lnSpc>
                <a:spcPct val="115000"/>
              </a:lnSpc>
              <a:spcBef>
                <a:spcPts val="800"/>
              </a:spcBef>
              <a:buClr>
                <a:schemeClr val="dk1"/>
              </a:buClr>
            </a:pPr>
            <a:endParaRPr sz="2400" dirty="0">
              <a:solidFill>
                <a:schemeClr val="dk1"/>
              </a:solidFill>
            </a:endParaRPr>
          </a:p>
          <a:p>
            <a:pPr>
              <a:lnSpc>
                <a:spcPct val="115000"/>
              </a:lnSpc>
              <a:spcBef>
                <a:spcPts val="800"/>
              </a:spcBef>
              <a:buClr>
                <a:schemeClr val="dk1"/>
              </a:buClr>
            </a:pPr>
            <a:endParaRPr sz="2400" b="1" dirty="0">
              <a:solidFill>
                <a:schemeClr val="dk1"/>
              </a:solidFill>
            </a:endParaRPr>
          </a:p>
          <a:p>
            <a:endParaRPr sz="2400" dirty="0">
              <a:solidFill>
                <a:schemeClr val="dk1"/>
              </a:solidFill>
            </a:endParaRPr>
          </a:p>
        </p:txBody>
      </p:sp>
      <p:graphicFrame>
        <p:nvGraphicFramePr>
          <p:cNvPr id="278" name="Shape 278"/>
          <p:cNvGraphicFramePr/>
          <p:nvPr>
            <p:extLst>
              <p:ext uri="{D42A27DB-BD31-4B8C-83A1-F6EECF244321}">
                <p14:modId xmlns:p14="http://schemas.microsoft.com/office/powerpoint/2010/main" val="3286342438"/>
              </p:ext>
            </p:extLst>
          </p:nvPr>
        </p:nvGraphicFramePr>
        <p:xfrm>
          <a:off x="909900" y="2466886"/>
          <a:ext cx="9652069" cy="31697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378867"/>
                <a:gridCol w="1378867"/>
                <a:gridCol w="1378867"/>
                <a:gridCol w="1328899"/>
                <a:gridCol w="1428835"/>
                <a:gridCol w="1378867"/>
                <a:gridCol w="1378867"/>
              </a:tblGrid>
              <a:tr h="97532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dirty="0"/>
                        <a:t>osoba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singulár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plurál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duál</a:t>
                      </a:r>
                    </a:p>
                  </a:txBody>
                  <a:tcPr marL="121900" marR="121900" marT="121900" marB="121900"/>
                </a:tc>
                <a:tc gridSpan="3"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příklad</a:t>
                      </a:r>
                    </a:p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sing.               pl.                du.</a:t>
                      </a:r>
                    </a:p>
                  </a:txBody>
                  <a:tcPr marL="121900" marR="121900" marT="121900" marB="12190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1.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-mь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-mЪ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-vě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dam</a:t>
                      </a:r>
                      <a:r>
                        <a:rPr lang="cs" sz="2400">
                          <a:solidFill>
                            <a:schemeClr val="dk1"/>
                          </a:solidFill>
                        </a:rPr>
                        <a:t>ь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dam</a:t>
                      </a:r>
                      <a:r>
                        <a:rPr lang="cs" sz="2400">
                          <a:solidFill>
                            <a:schemeClr val="dk1"/>
                          </a:solidFill>
                        </a:rPr>
                        <a:t>Ъ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davě</a:t>
                      </a:r>
                    </a:p>
                  </a:txBody>
                  <a:tcPr marL="121900" marR="121900" marT="121900" marB="121900"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2.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-si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dirty="0"/>
                        <a:t>-te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-ta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dasi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daste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dasta</a:t>
                      </a:r>
                    </a:p>
                  </a:txBody>
                  <a:tcPr marL="121900" marR="121900" marT="121900" marB="121900"/>
                </a:tc>
              </a:tr>
              <a:tr h="8428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3.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-st</a:t>
                      </a:r>
                      <a:r>
                        <a:rPr lang="cs" sz="2400">
                          <a:solidFill>
                            <a:schemeClr val="dk1"/>
                          </a:solidFill>
                        </a:rPr>
                        <a:t>Ъ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s" sz="2400" dirty="0">
                          <a:solidFill>
                            <a:schemeClr val="dk1"/>
                          </a:solidFill>
                        </a:rPr>
                        <a:t>-</a:t>
                      </a:r>
                      <a:r>
                        <a:rPr lang="cs" sz="2400" dirty="0" smtClean="0">
                          <a:solidFill>
                            <a:schemeClr val="dk1"/>
                          </a:solidFill>
                        </a:rPr>
                        <a:t>ętЪ</a:t>
                      </a:r>
                      <a:r>
                        <a:rPr lang="cs" sz="2400" baseline="0" dirty="0" smtClean="0">
                          <a:solidFill>
                            <a:schemeClr val="dk1"/>
                          </a:solidFill>
                        </a:rPr>
                        <a:t> /</a:t>
                      </a:r>
                      <a:endParaRPr lang="cs" sz="2400" dirty="0">
                        <a:solidFill>
                          <a:schemeClr val="dk1"/>
                        </a:solidFill>
                      </a:endParaRPr>
                    </a:p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 dirty="0">
                          <a:solidFill>
                            <a:schemeClr val="dk1"/>
                          </a:solidFill>
                        </a:rPr>
                        <a:t>-ϙtЪ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-te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dast</a:t>
                      </a:r>
                      <a:r>
                        <a:rPr lang="cs" sz="2400">
                          <a:solidFill>
                            <a:schemeClr val="dk1"/>
                          </a:solidFill>
                        </a:rPr>
                        <a:t>Ъ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dadętЪ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dirty="0"/>
                        <a:t>daste</a:t>
                      </a:r>
                    </a:p>
                  </a:txBody>
                  <a:tcPr marL="121900" marR="121900" marT="121900" marB="1219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404014"/>
      </p:ext>
    </p:extLst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>
            <a:spLocks noGrp="1"/>
          </p:cNvSpPr>
          <p:nvPr>
            <p:ph type="title"/>
          </p:nvPr>
        </p:nvSpPr>
        <p:spPr>
          <a:xfrm>
            <a:off x="415601" y="593367"/>
            <a:ext cx="11360799" cy="763599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r>
              <a:rPr lang="cs" sz="2400" u="sng" dirty="0"/>
              <a:t>b) </a:t>
            </a:r>
            <a:r>
              <a:rPr lang="cs" sz="2400" u="sng" dirty="0">
                <a:solidFill>
                  <a:srgbClr val="FF0000"/>
                </a:solidFill>
              </a:rPr>
              <a:t>koncovky indikativu prézenta sloves tematických</a:t>
            </a:r>
          </a:p>
        </p:txBody>
      </p:sp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>
            <a:off x="415601" y="1536633"/>
            <a:ext cx="11360799" cy="45552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buNone/>
            </a:pPr>
            <a:r>
              <a:rPr lang="cs" b="1">
                <a:solidFill>
                  <a:srgbClr val="FFFFFF"/>
                </a:solidFill>
              </a:rPr>
              <a:t>osoba</a:t>
            </a:r>
          </a:p>
          <a:p>
            <a:pPr>
              <a:buNone/>
            </a:pPr>
            <a:r>
              <a:rPr lang="cs" b="1">
                <a:solidFill>
                  <a:srgbClr val="FFFFFF"/>
                </a:solidFill>
              </a:rPr>
              <a:t>singulár</a:t>
            </a:r>
          </a:p>
          <a:p>
            <a:pPr>
              <a:buNone/>
            </a:pPr>
            <a:r>
              <a:rPr lang="cs" b="1">
                <a:solidFill>
                  <a:srgbClr val="FFFFFF"/>
                </a:solidFill>
              </a:rPr>
              <a:t>plurál</a:t>
            </a:r>
          </a:p>
          <a:p>
            <a:pPr>
              <a:buNone/>
            </a:pPr>
            <a:r>
              <a:rPr lang="cs" b="1">
                <a:solidFill>
                  <a:srgbClr val="FFFFFF"/>
                </a:solidFill>
              </a:rPr>
              <a:t>duál</a:t>
            </a:r>
          </a:p>
          <a:p>
            <a:pPr>
              <a:buNone/>
            </a:pPr>
            <a:r>
              <a:rPr lang="cs" b="1">
                <a:solidFill>
                  <a:srgbClr val="FFFFFF"/>
                </a:solidFill>
              </a:rPr>
              <a:t>Sing.</a:t>
            </a:r>
          </a:p>
          <a:p>
            <a:pPr>
              <a:buNone/>
            </a:pPr>
            <a:r>
              <a:rPr lang="cs" b="1">
                <a:solidFill>
                  <a:srgbClr val="FFFFFF"/>
                </a:solidFill>
              </a:rPr>
              <a:t>Příklad</a:t>
            </a:r>
          </a:p>
          <a:p>
            <a:pPr>
              <a:buNone/>
            </a:pPr>
            <a:endParaRPr dirty="0">
              <a:solidFill>
                <a:srgbClr val="000000"/>
              </a:solidFill>
            </a:endParaRPr>
          </a:p>
          <a:p>
            <a:pPr>
              <a:buNone/>
            </a:pPr>
            <a:endParaRPr dirty="0">
              <a:solidFill>
                <a:srgbClr val="000000"/>
              </a:solidFill>
            </a:endParaRPr>
          </a:p>
          <a:p>
            <a:pPr>
              <a:buNone/>
            </a:pPr>
            <a:endParaRPr dirty="0">
              <a:solidFill>
                <a:srgbClr val="000000"/>
              </a:solidFill>
            </a:endParaRPr>
          </a:p>
          <a:p>
            <a:pPr>
              <a:buNone/>
            </a:pPr>
            <a:endParaRPr dirty="0">
              <a:solidFill>
                <a:srgbClr val="000000"/>
              </a:solidFill>
            </a:endParaRPr>
          </a:p>
          <a:p>
            <a:pPr>
              <a:buNone/>
            </a:pPr>
            <a:endParaRPr dirty="0">
              <a:solidFill>
                <a:srgbClr val="000000"/>
              </a:solidFill>
            </a:endParaRPr>
          </a:p>
          <a:p>
            <a:pPr>
              <a:buNone/>
            </a:pPr>
            <a:endParaRPr dirty="0">
              <a:solidFill>
                <a:srgbClr val="000000"/>
              </a:solidFill>
            </a:endParaRPr>
          </a:p>
          <a:p>
            <a:pPr>
              <a:buNone/>
            </a:pPr>
            <a:endParaRPr dirty="0"/>
          </a:p>
        </p:txBody>
      </p:sp>
      <p:graphicFrame>
        <p:nvGraphicFramePr>
          <p:cNvPr id="288" name="Shape 288"/>
          <p:cNvGraphicFramePr/>
          <p:nvPr>
            <p:extLst>
              <p:ext uri="{D42A27DB-BD31-4B8C-83A1-F6EECF244321}">
                <p14:modId xmlns:p14="http://schemas.microsoft.com/office/powerpoint/2010/main" val="1078895880"/>
              </p:ext>
            </p:extLst>
          </p:nvPr>
        </p:nvGraphicFramePr>
        <p:xfrm>
          <a:off x="977901" y="1536633"/>
          <a:ext cx="9410700" cy="651190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107171"/>
                <a:gridCol w="1274495"/>
                <a:gridCol w="1737948"/>
                <a:gridCol w="991274"/>
                <a:gridCol w="1300243"/>
                <a:gridCol w="1441853"/>
                <a:gridCol w="1557716"/>
              </a:tblGrid>
              <a:tr h="926687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Osoba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Singulár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Plurál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Duál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Sing.</a:t>
                      </a:r>
                    </a:p>
                  </a:txBody>
                  <a:tcPr marL="121900" marR="121900" marT="121900" marB="121900"/>
                </a:tc>
                <a:tc gridSpan="2"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Příklad</a:t>
                      </a:r>
                    </a:p>
                  </a:txBody>
                  <a:tcPr marL="121900" marR="121900" marT="121900" marB="12190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31293"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2400" dirty="0">
                        <a:solidFill>
                          <a:schemeClr val="dk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2400" dirty="0">
                        <a:solidFill>
                          <a:schemeClr val="dk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2400" dirty="0">
                        <a:solidFill>
                          <a:schemeClr val="dk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2400" dirty="0">
                        <a:solidFill>
                          <a:schemeClr val="dk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61111"/>
                        <a:buFont typeface="Arial"/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Pl.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Du.</a:t>
                      </a:r>
                    </a:p>
                  </a:txBody>
                  <a:tcPr marL="121900" marR="121900" marT="121900" marB="121900"/>
                </a:tc>
              </a:tr>
              <a:tr h="97881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1.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-ǫ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-me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-vě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nesǫ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neseme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nesevě</a:t>
                      </a:r>
                    </a:p>
                  </a:txBody>
                  <a:tcPr marL="121900" marR="121900" marT="121900" marB="121900"/>
                </a:tc>
              </a:tr>
              <a:tr h="97881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2.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-ši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-te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-ta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neseši</a:t>
                      </a:r>
                    </a:p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nesete</a:t>
                      </a:r>
                    </a:p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neseta</a:t>
                      </a:r>
                    </a:p>
                  </a:txBody>
                  <a:tcPr marL="121900" marR="121900" marT="121900" marB="121900"/>
                </a:tc>
              </a:tr>
              <a:tr h="97881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3.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-tъ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-ǫtъ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-te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nesetъ</a:t>
                      </a:r>
                    </a:p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nesǫtъ</a:t>
                      </a:r>
                    </a:p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nesete</a:t>
                      </a:r>
                    </a:p>
                  </a:txBody>
                  <a:tcPr marL="121900" marR="121900" marT="121900" marB="121900"/>
                </a:tc>
              </a:tr>
              <a:tr h="1830243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 dirty="0">
                          <a:solidFill>
                            <a:schemeClr val="dk1"/>
                          </a:solidFill>
                        </a:rPr>
                        <a:t>(tř. I. – III</a:t>
                      </a:r>
                      <a:r>
                        <a:rPr lang="cs" sz="2400" dirty="0" smtClean="0">
                          <a:solidFill>
                            <a:schemeClr val="dk1"/>
                          </a:solidFill>
                        </a:rPr>
                        <a:t>.)</a:t>
                      </a:r>
                      <a:endParaRPr lang="cs" sz="2400" dirty="0">
                        <a:solidFill>
                          <a:schemeClr val="dk1"/>
                        </a:solidFill>
                      </a:endParaRPr>
                    </a:p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 dirty="0">
                          <a:solidFill>
                            <a:schemeClr val="dk1"/>
                          </a:solidFill>
                        </a:rPr>
                        <a:t>ętъ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2400" dirty="0">
                          <a:solidFill>
                            <a:schemeClr val="dk1"/>
                          </a:solidFill>
                        </a:rPr>
                        <a:t>(tř. IV.)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prosętъ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4655458"/>
      </p:ext>
    </p:extLst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>
            <a:spLocks noGrp="1"/>
          </p:cNvSpPr>
          <p:nvPr>
            <p:ph type="title"/>
          </p:nvPr>
        </p:nvSpPr>
        <p:spPr>
          <a:xfrm>
            <a:off x="415601" y="115400"/>
            <a:ext cx="11360799" cy="6092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endParaRPr dirty="0"/>
          </a:p>
        </p:txBody>
      </p:sp>
      <p:sp>
        <p:nvSpPr>
          <p:cNvPr id="294" name="Shape 294"/>
          <p:cNvSpPr txBox="1">
            <a:spLocks noGrp="1"/>
          </p:cNvSpPr>
          <p:nvPr>
            <p:ph type="body" idx="1"/>
          </p:nvPr>
        </p:nvSpPr>
        <p:spPr>
          <a:xfrm>
            <a:off x="415601" y="893267"/>
            <a:ext cx="11360799" cy="51984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spcBef>
                <a:spcPts val="533"/>
              </a:spcBef>
              <a:buClr>
                <a:schemeClr val="dk1"/>
              </a:buClr>
              <a:buSzPct val="61111"/>
              <a:buNone/>
            </a:pPr>
            <a:r>
              <a:rPr lang="cs" b="1" dirty="0">
                <a:solidFill>
                  <a:srgbClr val="FF0000"/>
                </a:solidFill>
              </a:rPr>
              <a:t>2) Imperativ</a:t>
            </a:r>
          </a:p>
          <a:p>
            <a:pPr>
              <a:spcBef>
                <a:spcPts val="533"/>
              </a:spcBef>
              <a:buClr>
                <a:schemeClr val="dk1"/>
              </a:buClr>
              <a:buSzPct val="61111"/>
              <a:buNone/>
            </a:pPr>
            <a:r>
              <a:rPr lang="cs" dirty="0" smtClean="0">
                <a:solidFill>
                  <a:schemeClr val="dk1"/>
                </a:solidFill>
              </a:rPr>
              <a:t>- </a:t>
            </a:r>
            <a:r>
              <a:rPr lang="cs" dirty="0" smtClean="0">
                <a:solidFill>
                  <a:schemeClr val="dk1"/>
                </a:solidFill>
              </a:rPr>
              <a:t>pračeské </a:t>
            </a:r>
            <a:r>
              <a:rPr lang="cs" dirty="0">
                <a:solidFill>
                  <a:schemeClr val="dk1"/>
                </a:solidFill>
              </a:rPr>
              <a:t>imperativní tvary zachovávají ještě velmi dobře stav </a:t>
            </a:r>
            <a:r>
              <a:rPr lang="cs" dirty="0" smtClean="0">
                <a:solidFill>
                  <a:schemeClr val="dk1"/>
                </a:solidFill>
              </a:rPr>
              <a:t>praslovanský</a:t>
            </a:r>
            <a:endParaRPr lang="cs" dirty="0">
              <a:solidFill>
                <a:schemeClr val="dk1"/>
              </a:solidFill>
            </a:endParaRPr>
          </a:p>
          <a:p>
            <a:pPr>
              <a:spcBef>
                <a:spcPts val="533"/>
              </a:spcBef>
              <a:buClr>
                <a:schemeClr val="dk1"/>
              </a:buClr>
              <a:buSzPct val="61111"/>
              <a:buNone/>
            </a:pPr>
            <a:r>
              <a:rPr lang="cs" dirty="0" smtClean="0">
                <a:solidFill>
                  <a:schemeClr val="dk1"/>
                </a:solidFill>
              </a:rPr>
              <a:t>- </a:t>
            </a:r>
            <a:r>
              <a:rPr lang="cs" dirty="0" smtClean="0">
                <a:solidFill>
                  <a:schemeClr val="dk1"/>
                </a:solidFill>
              </a:rPr>
              <a:t>většinou </a:t>
            </a:r>
            <a:r>
              <a:rPr lang="cs" dirty="0" smtClean="0">
                <a:solidFill>
                  <a:schemeClr val="dk1"/>
                </a:solidFill>
              </a:rPr>
              <a:t>se vykládá </a:t>
            </a:r>
            <a:r>
              <a:rPr lang="cs" dirty="0">
                <a:solidFill>
                  <a:schemeClr val="dk1"/>
                </a:solidFill>
              </a:rPr>
              <a:t>z indoevropského optativu</a:t>
            </a:r>
          </a:p>
          <a:p>
            <a:pPr>
              <a:spcBef>
                <a:spcPts val="533"/>
              </a:spcBef>
              <a:buClr>
                <a:schemeClr val="dk1"/>
              </a:buClr>
              <a:buSzPct val="61111"/>
              <a:buNone/>
            </a:pPr>
            <a:r>
              <a:rPr lang="cs" dirty="0" smtClean="0">
                <a:solidFill>
                  <a:schemeClr val="dk1"/>
                </a:solidFill>
              </a:rPr>
              <a:t>- </a:t>
            </a:r>
            <a:r>
              <a:rPr lang="cs" dirty="0" smtClean="0">
                <a:solidFill>
                  <a:schemeClr val="dk1"/>
                </a:solidFill>
              </a:rPr>
              <a:t>tvořil </a:t>
            </a:r>
            <a:r>
              <a:rPr lang="cs" dirty="0">
                <a:solidFill>
                  <a:schemeClr val="dk1"/>
                </a:solidFill>
              </a:rPr>
              <a:t>se s příznakem </a:t>
            </a:r>
            <a:r>
              <a:rPr lang="cs" b="1" dirty="0">
                <a:solidFill>
                  <a:schemeClr val="dk1"/>
                </a:solidFill>
              </a:rPr>
              <a:t>-oḭ</a:t>
            </a:r>
            <a:r>
              <a:rPr lang="cs" dirty="0">
                <a:solidFill>
                  <a:schemeClr val="dk1"/>
                </a:solidFill>
              </a:rPr>
              <a:t>, vzniklý z kmenotvorné přípony </a:t>
            </a:r>
            <a:r>
              <a:rPr lang="cs" b="1" dirty="0">
                <a:solidFill>
                  <a:schemeClr val="dk1"/>
                </a:solidFill>
              </a:rPr>
              <a:t>-o-</a:t>
            </a:r>
            <a:r>
              <a:rPr lang="cs" dirty="0">
                <a:solidFill>
                  <a:schemeClr val="dk1"/>
                </a:solidFill>
              </a:rPr>
              <a:t> a z vlastního optativního formantu -i- v oslabeném stupni</a:t>
            </a:r>
          </a:p>
          <a:p>
            <a:pPr>
              <a:spcBef>
                <a:spcPts val="533"/>
              </a:spcBef>
              <a:buClr>
                <a:schemeClr val="dk1"/>
              </a:buClr>
              <a:buSzPct val="61111"/>
              <a:buNone/>
            </a:pPr>
            <a:r>
              <a:rPr lang="cs" dirty="0">
                <a:solidFill>
                  <a:schemeClr val="dk1"/>
                </a:solidFill>
              </a:rPr>
              <a:t>	</a:t>
            </a:r>
            <a:r>
              <a:rPr lang="cs" b="1" dirty="0" smtClean="0">
                <a:solidFill>
                  <a:schemeClr val="dk1"/>
                </a:solidFill>
              </a:rPr>
              <a:t>-</a:t>
            </a:r>
            <a:r>
              <a:rPr lang="cs" b="1" dirty="0">
                <a:solidFill>
                  <a:schemeClr val="dk1"/>
                </a:solidFill>
              </a:rPr>
              <a:t>oḭ-</a:t>
            </a:r>
            <a:r>
              <a:rPr lang="cs" dirty="0">
                <a:solidFill>
                  <a:schemeClr val="dk1"/>
                </a:solidFill>
              </a:rPr>
              <a:t> se měnilo v </a:t>
            </a:r>
            <a:r>
              <a:rPr lang="cs" b="1" dirty="0">
                <a:solidFill>
                  <a:schemeClr val="dk1"/>
                </a:solidFill>
              </a:rPr>
              <a:t>-i-</a:t>
            </a:r>
            <a:r>
              <a:rPr lang="cs" dirty="0">
                <a:solidFill>
                  <a:schemeClr val="dk1"/>
                </a:solidFill>
              </a:rPr>
              <a:t>, nebo v </a:t>
            </a:r>
            <a:r>
              <a:rPr lang="cs" b="1" dirty="0">
                <a:solidFill>
                  <a:schemeClr val="dk1"/>
                </a:solidFill>
              </a:rPr>
              <a:t>-ě-</a:t>
            </a:r>
          </a:p>
          <a:p>
            <a:pPr>
              <a:spcBef>
                <a:spcPts val="533"/>
              </a:spcBef>
              <a:buClr>
                <a:schemeClr val="dk1"/>
              </a:buClr>
              <a:buSzPct val="61111"/>
              <a:buNone/>
            </a:pPr>
            <a:r>
              <a:rPr lang="cs" dirty="0">
                <a:solidFill>
                  <a:schemeClr val="dk1"/>
                </a:solidFill>
              </a:rPr>
              <a:t>	</a:t>
            </a:r>
            <a:r>
              <a:rPr lang="cs" b="1" dirty="0" smtClean="0">
                <a:solidFill>
                  <a:schemeClr val="dk1"/>
                </a:solidFill>
              </a:rPr>
              <a:t>-</a:t>
            </a:r>
            <a:r>
              <a:rPr lang="cs" b="1" dirty="0">
                <a:solidFill>
                  <a:schemeClr val="dk1"/>
                </a:solidFill>
              </a:rPr>
              <a:t>ě-</a:t>
            </a:r>
            <a:r>
              <a:rPr lang="cs" dirty="0">
                <a:solidFill>
                  <a:schemeClr val="dk1"/>
                </a:solidFill>
              </a:rPr>
              <a:t> </a:t>
            </a:r>
            <a:r>
              <a:rPr lang="cs" dirty="0" smtClean="0">
                <a:solidFill>
                  <a:schemeClr val="dk1"/>
                </a:solidFill>
              </a:rPr>
              <a:t>mají </a:t>
            </a:r>
            <a:r>
              <a:rPr lang="cs" dirty="0">
                <a:solidFill>
                  <a:schemeClr val="dk1"/>
                </a:solidFill>
              </a:rPr>
              <a:t>koncovky 1. a 2. os. plur. imperativu sloves I. a II. třídy (nesěmъ, nesěte, dvigněmъ, dvigněte) a 1. a 2. duálu (nesěvě, nesěta, dvigněvě, dvigněta) </a:t>
            </a:r>
          </a:p>
          <a:p>
            <a:pPr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6899672"/>
      </p:ext>
    </p:extLst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 txBox="1">
            <a:spLocks noGrp="1"/>
          </p:cNvSpPr>
          <p:nvPr>
            <p:ph type="title"/>
          </p:nvPr>
        </p:nvSpPr>
        <p:spPr>
          <a:xfrm>
            <a:off x="415601" y="283933"/>
            <a:ext cx="11360799" cy="2204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endParaRPr dirty="0"/>
          </a:p>
        </p:txBody>
      </p:sp>
      <p:sp>
        <p:nvSpPr>
          <p:cNvPr id="300" name="Shape 300"/>
          <p:cNvSpPr txBox="1">
            <a:spLocks noGrp="1"/>
          </p:cNvSpPr>
          <p:nvPr>
            <p:ph type="body" idx="1"/>
          </p:nvPr>
        </p:nvSpPr>
        <p:spPr>
          <a:xfrm>
            <a:off x="415601" y="750667"/>
            <a:ext cx="11360799" cy="5341199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spcBef>
                <a:spcPts val="533"/>
              </a:spcBef>
              <a:buClr>
                <a:schemeClr val="dk1"/>
              </a:buClr>
              <a:buSzPct val="61111"/>
              <a:buNone/>
            </a:pPr>
            <a:r>
              <a:rPr lang="cs" dirty="0" smtClean="0">
                <a:solidFill>
                  <a:schemeClr val="dk1"/>
                </a:solidFill>
              </a:rPr>
              <a:t>- </a:t>
            </a:r>
            <a:r>
              <a:rPr lang="cs" dirty="0" smtClean="0">
                <a:solidFill>
                  <a:schemeClr val="dk1"/>
                </a:solidFill>
              </a:rPr>
              <a:t>ve </a:t>
            </a:r>
            <a:r>
              <a:rPr lang="cs" dirty="0">
                <a:solidFill>
                  <a:schemeClr val="dk1"/>
                </a:solidFill>
              </a:rPr>
              <a:t>III. třídě, kde je kmenotvorná přípona jo-/-je-, se změnil formant  ͯ-joḭ- přehláskou </a:t>
            </a:r>
            <a:r>
              <a:rPr lang="cs" dirty="0" smtClean="0">
                <a:solidFill>
                  <a:schemeClr val="dk1"/>
                </a:solidFill>
              </a:rPr>
              <a:t>v   </a:t>
            </a:r>
            <a:r>
              <a:rPr lang="cs" dirty="0">
                <a:solidFill>
                  <a:schemeClr val="dk1"/>
                </a:solidFill>
              </a:rPr>
              <a:t>ͯ-jeḭ a dále v –i</a:t>
            </a:r>
          </a:p>
          <a:p>
            <a:pPr>
              <a:spcBef>
                <a:spcPts val="533"/>
              </a:spcBef>
              <a:buClr>
                <a:schemeClr val="dk1"/>
              </a:buClr>
              <a:buSzPct val="61111"/>
              <a:buNone/>
            </a:pPr>
            <a:r>
              <a:rPr lang="cs" dirty="0" smtClean="0">
                <a:solidFill>
                  <a:schemeClr val="dk1"/>
                </a:solidFill>
              </a:rPr>
              <a:t>- </a:t>
            </a:r>
            <a:r>
              <a:rPr lang="cs" dirty="0" smtClean="0">
                <a:solidFill>
                  <a:schemeClr val="dk1"/>
                </a:solidFill>
              </a:rPr>
              <a:t>u </a:t>
            </a:r>
            <a:r>
              <a:rPr lang="cs" dirty="0">
                <a:solidFill>
                  <a:schemeClr val="dk1"/>
                </a:solidFill>
              </a:rPr>
              <a:t>sloves III. třídy  je zakončení –imъ, -ite; -ivě, -ita, podobně je tomu tak i u sloves IV. třídy</a:t>
            </a:r>
          </a:p>
          <a:p>
            <a:pPr>
              <a:spcBef>
                <a:spcPts val="533"/>
              </a:spcBef>
              <a:buClr>
                <a:schemeClr val="dk1"/>
              </a:buClr>
              <a:buSzPct val="61111"/>
              <a:buNone/>
            </a:pPr>
            <a:r>
              <a:rPr lang="cs" dirty="0" smtClean="0">
                <a:solidFill>
                  <a:schemeClr val="dk1"/>
                </a:solidFill>
              </a:rPr>
              <a:t>2 </a:t>
            </a:r>
            <a:r>
              <a:rPr lang="cs" dirty="0">
                <a:solidFill>
                  <a:schemeClr val="dk1"/>
                </a:solidFill>
              </a:rPr>
              <a:t>typy tvoření imperativu:</a:t>
            </a:r>
          </a:p>
          <a:p>
            <a:pPr>
              <a:spcBef>
                <a:spcPts val="533"/>
              </a:spcBef>
              <a:buClr>
                <a:schemeClr val="dk1"/>
              </a:buClr>
              <a:buSzPct val="61111"/>
              <a:buNone/>
            </a:pPr>
            <a:r>
              <a:rPr lang="cs" u="sng" dirty="0">
                <a:solidFill>
                  <a:srgbClr val="FF0000"/>
                </a:solidFill>
              </a:rPr>
              <a:t>První typ má koncovky:</a:t>
            </a:r>
          </a:p>
          <a:p>
            <a:pPr>
              <a:spcBef>
                <a:spcPts val="533"/>
              </a:spcBef>
              <a:buClr>
                <a:schemeClr val="dk1"/>
              </a:buClr>
              <a:buSzPct val="61111"/>
              <a:buNone/>
            </a:pPr>
            <a:r>
              <a:rPr lang="cs" dirty="0">
                <a:solidFill>
                  <a:schemeClr val="dk1"/>
                </a:solidFill>
              </a:rPr>
              <a:t>2., 3. sg. –i; 1. pl. –ěmъ, 2. pl. –ěte;</a:t>
            </a:r>
          </a:p>
          <a:p>
            <a:pPr>
              <a:spcBef>
                <a:spcPts val="533"/>
              </a:spcBef>
              <a:buClr>
                <a:schemeClr val="dk1"/>
              </a:buClr>
              <a:buSzPct val="61111"/>
              <a:buNone/>
            </a:pPr>
            <a:r>
              <a:rPr lang="cs" dirty="0">
                <a:solidFill>
                  <a:schemeClr val="dk1"/>
                </a:solidFill>
              </a:rPr>
              <a:t>1. du. –ěvě, 2. du. –ěta (slovesa I. a II.tř.)</a:t>
            </a:r>
          </a:p>
          <a:p>
            <a:pPr>
              <a:spcBef>
                <a:spcPts val="533"/>
              </a:spcBef>
              <a:buClr>
                <a:schemeClr val="dk1"/>
              </a:buClr>
              <a:buSzPct val="61111"/>
              <a:buNone/>
            </a:pPr>
            <a:r>
              <a:rPr lang="cs" u="sng" dirty="0">
                <a:solidFill>
                  <a:srgbClr val="FF0000"/>
                </a:solidFill>
              </a:rPr>
              <a:t>Druhý typ má koncovky:</a:t>
            </a:r>
          </a:p>
          <a:p>
            <a:pPr>
              <a:spcBef>
                <a:spcPts val="533"/>
              </a:spcBef>
              <a:buClr>
                <a:schemeClr val="dk1"/>
              </a:buClr>
              <a:buSzPct val="61111"/>
              <a:buNone/>
            </a:pPr>
            <a:r>
              <a:rPr lang="cs" dirty="0">
                <a:solidFill>
                  <a:schemeClr val="dk1"/>
                </a:solidFill>
              </a:rPr>
              <a:t>2., 3. sg. –i; 1. pl. –imъ, 2. pl. –ite;</a:t>
            </a:r>
          </a:p>
          <a:p>
            <a:pPr>
              <a:spcBef>
                <a:spcPts val="533"/>
              </a:spcBef>
              <a:buClr>
                <a:schemeClr val="dk1"/>
              </a:buClr>
              <a:buSzPct val="61111"/>
              <a:buNone/>
            </a:pPr>
            <a:r>
              <a:rPr lang="cs" dirty="0">
                <a:solidFill>
                  <a:schemeClr val="dk1"/>
                </a:solidFill>
              </a:rPr>
              <a:t>1. du. –ivě, 2. du. -ita</a:t>
            </a:r>
          </a:p>
          <a:p>
            <a:pPr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775139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>
            <a:spLocks noGrp="1"/>
          </p:cNvSpPr>
          <p:nvPr>
            <p:ph type="title"/>
          </p:nvPr>
        </p:nvSpPr>
        <p:spPr>
          <a:xfrm>
            <a:off x="415601" y="154301"/>
            <a:ext cx="11360799" cy="194399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endParaRPr dirty="0"/>
          </a:p>
        </p:txBody>
      </p:sp>
      <p:sp>
        <p:nvSpPr>
          <p:cNvPr id="306" name="Shape 306"/>
          <p:cNvSpPr txBox="1">
            <a:spLocks noGrp="1"/>
          </p:cNvSpPr>
          <p:nvPr>
            <p:ph type="body" idx="1"/>
          </p:nvPr>
        </p:nvSpPr>
        <p:spPr>
          <a:xfrm>
            <a:off x="415601" y="219134"/>
            <a:ext cx="11360799" cy="6481999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spcBef>
                <a:spcPts val="933"/>
              </a:spcBef>
              <a:buClr>
                <a:schemeClr val="dk1"/>
              </a:buClr>
              <a:buSzPct val="61111"/>
              <a:buNone/>
            </a:pPr>
            <a:r>
              <a:rPr lang="cs" dirty="0" smtClean="0">
                <a:solidFill>
                  <a:schemeClr val="dk1"/>
                </a:solidFill>
              </a:rPr>
              <a:t>•</a:t>
            </a:r>
            <a:endParaRPr dirty="0">
              <a:solidFill>
                <a:schemeClr val="dk1"/>
              </a:solidFill>
            </a:endParaRPr>
          </a:p>
          <a:p>
            <a:pPr>
              <a:buNone/>
            </a:pPr>
            <a:r>
              <a:rPr lang="cs" sz="2000" dirty="0" smtClean="0">
                <a:solidFill>
                  <a:schemeClr val="dk1"/>
                </a:solidFill>
              </a:rPr>
              <a:t>Formant </a:t>
            </a:r>
            <a:r>
              <a:rPr lang="cs" sz="2000" dirty="0">
                <a:solidFill>
                  <a:schemeClr val="dk1"/>
                </a:solidFill>
              </a:rPr>
              <a:t>–i- a –ě- je původem dvojhláska, a proto před ním u sloves s kořenem zakončeným velárou </a:t>
            </a:r>
            <a:r>
              <a:rPr lang="cs" sz="2000" dirty="0" smtClean="0">
                <a:solidFill>
                  <a:schemeClr val="dk1"/>
                </a:solidFill>
              </a:rPr>
              <a:t>nastala 2</a:t>
            </a:r>
            <a:r>
              <a:rPr lang="cs" sz="2000" dirty="0">
                <a:solidFill>
                  <a:schemeClr val="dk1"/>
                </a:solidFill>
              </a:rPr>
              <a:t>. palatalizace</a:t>
            </a:r>
          </a:p>
          <a:p>
            <a:pPr>
              <a:buNone/>
            </a:pPr>
            <a:r>
              <a:rPr lang="cs" sz="2000" dirty="0">
                <a:solidFill>
                  <a:schemeClr val="dk1"/>
                </a:solidFill>
              </a:rPr>
              <a:t>Např. rekǫ-rešti má tyto tvary </a:t>
            </a:r>
            <a:r>
              <a:rPr lang="cs" sz="2000" dirty="0" smtClean="0">
                <a:solidFill>
                  <a:schemeClr val="dk1"/>
                </a:solidFill>
              </a:rPr>
              <a:t>imperativu; sloveso </a:t>
            </a:r>
            <a:r>
              <a:rPr lang="cs" sz="2000" dirty="0">
                <a:solidFill>
                  <a:schemeClr val="dk1"/>
                </a:solidFill>
              </a:rPr>
              <a:t>pomogǫ – pomošti</a:t>
            </a:r>
          </a:p>
          <a:p>
            <a:pPr>
              <a:buNone/>
            </a:pPr>
            <a:endParaRPr lang="cs" sz="2000" dirty="0">
              <a:solidFill>
                <a:schemeClr val="dk1"/>
              </a:solidFill>
            </a:endParaRPr>
          </a:p>
          <a:p>
            <a:pPr>
              <a:buNone/>
            </a:pPr>
            <a:r>
              <a:rPr lang="cs" b="1" dirty="0" smtClean="0">
                <a:solidFill>
                  <a:srgbClr val="FFFFFF"/>
                </a:solidFill>
              </a:rPr>
              <a:t>ár</a:t>
            </a:r>
            <a:endParaRPr lang="cs" b="1" dirty="0">
              <a:solidFill>
                <a:srgbClr val="FFFFFF"/>
              </a:solidFill>
            </a:endParaRPr>
          </a:p>
          <a:p>
            <a:pPr>
              <a:buNone/>
            </a:pPr>
            <a:r>
              <a:rPr lang="cs" b="1" dirty="0">
                <a:solidFill>
                  <a:srgbClr val="FFFFFF"/>
                </a:solidFill>
              </a:rPr>
              <a:t>plurál</a:t>
            </a:r>
          </a:p>
          <a:p>
            <a:pPr>
              <a:buNone/>
            </a:pPr>
            <a:endParaRPr dirty="0">
              <a:solidFill>
                <a:srgbClr val="000000"/>
              </a:solidFill>
            </a:endParaRPr>
          </a:p>
          <a:p>
            <a:pPr algn="ctr">
              <a:buNone/>
            </a:pPr>
            <a:endParaRPr dirty="0">
              <a:solidFill>
                <a:srgbClr val="000000"/>
              </a:solidFill>
            </a:endParaRPr>
          </a:p>
          <a:p>
            <a:pPr algn="ctr">
              <a:buNone/>
            </a:pPr>
            <a:endParaRPr dirty="0">
              <a:solidFill>
                <a:srgbClr val="000000"/>
              </a:solidFill>
            </a:endParaRPr>
          </a:p>
          <a:p>
            <a:pPr>
              <a:buNone/>
            </a:pPr>
            <a:endParaRPr dirty="0">
              <a:solidFill>
                <a:schemeClr val="dk1"/>
              </a:solidFill>
            </a:endParaRPr>
          </a:p>
        </p:txBody>
      </p:sp>
      <p:graphicFrame>
        <p:nvGraphicFramePr>
          <p:cNvPr id="307" name="Shape 307"/>
          <p:cNvGraphicFramePr/>
          <p:nvPr/>
        </p:nvGraphicFramePr>
        <p:xfrm>
          <a:off x="1438533" y="1624533"/>
          <a:ext cx="6761000" cy="296859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012900"/>
                <a:gridCol w="1674067"/>
                <a:gridCol w="2011100"/>
                <a:gridCol w="2062933"/>
              </a:tblGrid>
              <a:tr h="97532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 dirty="0"/>
                        <a:t>Osoba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 dirty="0"/>
                        <a:t>Singulár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 dirty="0"/>
                        <a:t>Plurál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Duál</a:t>
                      </a:r>
                    </a:p>
                  </a:txBody>
                  <a:tcPr marL="121900" marR="121900" marT="121900" marB="121900"/>
                </a:tc>
              </a:tr>
              <a:tr h="664424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dirty="0"/>
                        <a:t>1.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       _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 dirty="0">
                          <a:solidFill>
                            <a:schemeClr val="dk1"/>
                          </a:solidFill>
                        </a:rPr>
                        <a:t>rьcěmъ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rьcěvě</a:t>
                      </a:r>
                    </a:p>
                  </a:txBody>
                  <a:tcPr marL="121900" marR="121900" marT="121900" marB="121900"/>
                </a:tc>
              </a:tr>
              <a:tr h="664424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2.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rьci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rьcěte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rьcěta</a:t>
                      </a:r>
                    </a:p>
                  </a:txBody>
                  <a:tcPr marL="121900" marR="121900" marT="121900" marB="121900"/>
                </a:tc>
              </a:tr>
              <a:tr h="664424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3.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rьci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_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_</a:t>
                      </a:r>
                    </a:p>
                  </a:txBody>
                  <a:tcPr marL="121900" marR="121900" marT="121900" marB="121900"/>
                </a:tc>
              </a:tr>
            </a:tbl>
          </a:graphicData>
        </a:graphic>
      </p:graphicFrame>
      <p:graphicFrame>
        <p:nvGraphicFramePr>
          <p:cNvPr id="308" name="Shape 308"/>
          <p:cNvGraphicFramePr/>
          <p:nvPr/>
        </p:nvGraphicFramePr>
        <p:xfrm>
          <a:off x="1438533" y="4450867"/>
          <a:ext cx="6735066" cy="260283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051767"/>
                <a:gridCol w="1609233"/>
                <a:gridCol w="2037033"/>
                <a:gridCol w="2037033"/>
              </a:tblGrid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Osoba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Singulár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Plurál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Duál</a:t>
                      </a:r>
                    </a:p>
                  </a:txBody>
                  <a:tcPr marL="121900" marR="121900" marT="121900" marB="121900"/>
                </a:tc>
              </a:tr>
              <a:tr h="664424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1.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_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pomodzěmъ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pomodzěvě</a:t>
                      </a:r>
                    </a:p>
                  </a:txBody>
                  <a:tcPr marL="121900" marR="121900" marT="121900" marB="121900"/>
                </a:tc>
              </a:tr>
              <a:tr h="664424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2.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pomodzi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pomodzěte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pomodzěta</a:t>
                      </a:r>
                    </a:p>
                  </a:txBody>
                  <a:tcPr marL="121900" marR="121900" marT="121900" marB="121900"/>
                </a:tc>
              </a:tr>
              <a:tr h="664424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3.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pomodzi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_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_</a:t>
                      </a:r>
                    </a:p>
                  </a:txBody>
                  <a:tcPr marL="121900" marR="121900" marT="121900" marB="1219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034018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 txBox="1">
            <a:spLocks noGrp="1"/>
          </p:cNvSpPr>
          <p:nvPr>
            <p:ph type="title"/>
          </p:nvPr>
        </p:nvSpPr>
        <p:spPr>
          <a:xfrm>
            <a:off x="415601" y="593367"/>
            <a:ext cx="11360799" cy="763599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r>
              <a:rPr lang="cs" dirty="0">
                <a:solidFill>
                  <a:srgbClr val="FF0000"/>
                </a:solidFill>
              </a:rPr>
              <a:t>Jednoduché tvary minulého času</a:t>
            </a:r>
          </a:p>
        </p:txBody>
      </p:sp>
      <p:sp>
        <p:nvSpPr>
          <p:cNvPr id="314" name="Shape 314"/>
          <p:cNvSpPr txBox="1">
            <a:spLocks noGrp="1"/>
          </p:cNvSpPr>
          <p:nvPr>
            <p:ph type="body" idx="1"/>
          </p:nvPr>
        </p:nvSpPr>
        <p:spPr>
          <a:xfrm>
            <a:off x="415601" y="1536633"/>
            <a:ext cx="11360799" cy="45552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buNone/>
            </a:pPr>
            <a:r>
              <a:rPr lang="cs" dirty="0" smtClean="0">
                <a:solidFill>
                  <a:srgbClr val="000000"/>
                </a:solidFill>
              </a:rPr>
              <a:t>dvojí </a:t>
            </a:r>
            <a:r>
              <a:rPr lang="cs" dirty="0">
                <a:solidFill>
                  <a:srgbClr val="000000"/>
                </a:solidFill>
              </a:rPr>
              <a:t>tvary pro vyjádření minulosti: </a:t>
            </a:r>
            <a:r>
              <a:rPr lang="cs" dirty="0" smtClean="0">
                <a:solidFill>
                  <a:srgbClr val="000000"/>
                </a:solidFill>
              </a:rPr>
              <a:t>aorist </a:t>
            </a:r>
            <a:r>
              <a:rPr lang="cs" dirty="0">
                <a:solidFill>
                  <a:srgbClr val="000000"/>
                </a:solidFill>
              </a:rPr>
              <a:t>a imperfektum</a:t>
            </a:r>
          </a:p>
          <a:p>
            <a:pPr>
              <a:buNone/>
            </a:pPr>
            <a:r>
              <a:rPr lang="cs" dirty="0">
                <a:solidFill>
                  <a:srgbClr val="000000"/>
                </a:solidFill>
              </a:rPr>
              <a:t>a</a:t>
            </a:r>
            <a:r>
              <a:rPr lang="cs" dirty="0" smtClean="0">
                <a:solidFill>
                  <a:srgbClr val="000000"/>
                </a:solidFill>
              </a:rPr>
              <a:t>orist</a:t>
            </a:r>
            <a:r>
              <a:rPr lang="cs" dirty="0" smtClean="0">
                <a:solidFill>
                  <a:srgbClr val="000000"/>
                </a:solidFill>
              </a:rPr>
              <a:t>:  </a:t>
            </a:r>
            <a:r>
              <a:rPr lang="cs" u="sng" dirty="0">
                <a:solidFill>
                  <a:srgbClr val="000000"/>
                </a:solidFill>
              </a:rPr>
              <a:t>asigmatický </a:t>
            </a:r>
            <a:r>
              <a:rPr lang="cs" dirty="0">
                <a:solidFill>
                  <a:srgbClr val="000000"/>
                </a:solidFill>
              </a:rPr>
              <a:t>(silný) a  </a:t>
            </a:r>
            <a:r>
              <a:rPr lang="cs" u="sng" dirty="0">
                <a:solidFill>
                  <a:srgbClr val="000000"/>
                </a:solidFill>
              </a:rPr>
              <a:t>sigmatický </a:t>
            </a:r>
            <a:r>
              <a:rPr lang="cs" dirty="0">
                <a:solidFill>
                  <a:srgbClr val="000000"/>
                </a:solidFill>
              </a:rPr>
              <a:t>(slabší) kratší a delší.</a:t>
            </a:r>
          </a:p>
          <a:p>
            <a:pPr>
              <a:buClr>
                <a:schemeClr val="dk1"/>
              </a:buClr>
              <a:buNone/>
            </a:pPr>
            <a:endParaRPr dirty="0">
              <a:solidFill>
                <a:schemeClr val="dk1"/>
              </a:solidFill>
            </a:endParaRPr>
          </a:p>
          <a:p>
            <a:pPr>
              <a:buNone/>
            </a:pPr>
            <a:endParaRPr dirty="0">
              <a:solidFill>
                <a:srgbClr val="000000"/>
              </a:solidFill>
            </a:endParaRPr>
          </a:p>
          <a:p>
            <a:pPr>
              <a:buNone/>
            </a:pPr>
            <a:endParaRPr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None/>
            </a:pPr>
            <a:endParaRPr dirty="0">
              <a:solidFill>
                <a:srgbClr val="000000"/>
              </a:solidFill>
            </a:endParaRPr>
          </a:p>
          <a:p>
            <a:pPr>
              <a:buNone/>
            </a:pPr>
            <a:endParaRPr dirty="0"/>
          </a:p>
        </p:txBody>
      </p:sp>
      <p:graphicFrame>
        <p:nvGraphicFramePr>
          <p:cNvPr id="315" name="Shape 315"/>
          <p:cNvGraphicFramePr/>
          <p:nvPr>
            <p:extLst>
              <p:ext uri="{D42A27DB-BD31-4B8C-83A1-F6EECF244321}">
                <p14:modId xmlns:p14="http://schemas.microsoft.com/office/powerpoint/2010/main" val="453569721"/>
              </p:ext>
            </p:extLst>
          </p:nvPr>
        </p:nvGraphicFramePr>
        <p:xfrm>
          <a:off x="1026600" y="3187700"/>
          <a:ext cx="9652000" cy="256528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413000"/>
                <a:gridCol w="2413000"/>
                <a:gridCol w="2413000"/>
                <a:gridCol w="2413000"/>
              </a:tblGrid>
              <a:tr h="7366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Singulár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Plurál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Duál</a:t>
                      </a:r>
                    </a:p>
                  </a:txBody>
                  <a:tcPr marL="121900" marR="121900" marT="121900" marB="121900"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1.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-</a:t>
                      </a:r>
                      <a:r>
                        <a:rPr lang="cs" sz="2400" i="1">
                          <a:solidFill>
                            <a:srgbClr val="252525"/>
                          </a:solidFill>
                        </a:rPr>
                        <a:t>ъ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-om</a:t>
                      </a:r>
                      <a:r>
                        <a:rPr lang="cs" sz="2400" i="1">
                          <a:solidFill>
                            <a:srgbClr val="252525"/>
                          </a:solidFill>
                        </a:rPr>
                        <a:t>ъ</a:t>
                      </a:r>
                      <a:r>
                        <a:rPr lang="cs" sz="2400" b="1" i="1">
                          <a:solidFill>
                            <a:srgbClr val="252525"/>
                          </a:solidFill>
                        </a:rPr>
                        <a:t> 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-ově</a:t>
                      </a:r>
                    </a:p>
                  </a:txBody>
                  <a:tcPr marL="121900" marR="121900" marT="121900" marB="121900"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2.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-e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-(e) -te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-(e) -ta</a:t>
                      </a:r>
                    </a:p>
                  </a:txBody>
                  <a:tcPr marL="121900" marR="121900" marT="121900" marB="121900"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3.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-e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>
                          <a:solidFill>
                            <a:schemeClr val="dk1"/>
                          </a:solidFill>
                        </a:rPr>
                        <a:t>-ǫ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cs" sz="2400" dirty="0">
                          <a:solidFill>
                            <a:schemeClr val="dk1"/>
                          </a:solidFill>
                        </a:rPr>
                        <a:t>-(e) -ta</a:t>
                      </a:r>
                    </a:p>
                  </a:txBody>
                  <a:tcPr marL="121900" marR="121900" marT="121900" marB="1219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46858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>
            <a:spLocks noGrp="1"/>
          </p:cNvSpPr>
          <p:nvPr>
            <p:ph type="body" idx="1"/>
          </p:nvPr>
        </p:nvSpPr>
        <p:spPr>
          <a:xfrm>
            <a:off x="415601" y="558367"/>
            <a:ext cx="11360799" cy="5533599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buNone/>
            </a:pPr>
            <a:r>
              <a:rPr lang="cs" dirty="0">
                <a:solidFill>
                  <a:srgbClr val="FF0000"/>
                </a:solidFill>
              </a:rPr>
              <a:t>Aorist asigmatický (silný)</a:t>
            </a:r>
          </a:p>
          <a:p>
            <a:pPr marL="609585" indent="-304792">
              <a:buClr>
                <a:srgbClr val="000000"/>
              </a:buClr>
              <a:buChar char="-"/>
            </a:pPr>
            <a:r>
              <a:rPr lang="cs" dirty="0">
                <a:solidFill>
                  <a:srgbClr val="000000"/>
                </a:solidFill>
              </a:rPr>
              <a:t>t</a:t>
            </a:r>
            <a:r>
              <a:rPr lang="cs" dirty="0" smtClean="0">
                <a:solidFill>
                  <a:srgbClr val="000000"/>
                </a:solidFill>
              </a:rPr>
              <a:t>ento </a:t>
            </a:r>
            <a:r>
              <a:rPr lang="cs" dirty="0">
                <a:solidFill>
                  <a:srgbClr val="000000"/>
                </a:solidFill>
              </a:rPr>
              <a:t>typ aoristu se tvořil v slovanských jazycích jen od sloves I. a II. t</a:t>
            </a:r>
            <a:r>
              <a:rPr lang="cs" dirty="0" smtClean="0">
                <a:solidFill>
                  <a:srgbClr val="000000"/>
                </a:solidFill>
              </a:rPr>
              <a:t>řídy </a:t>
            </a:r>
            <a:r>
              <a:rPr lang="cs" dirty="0">
                <a:solidFill>
                  <a:srgbClr val="000000"/>
                </a:solidFill>
              </a:rPr>
              <a:t>se základem </a:t>
            </a:r>
            <a:r>
              <a:rPr lang="cs" dirty="0" smtClean="0">
                <a:solidFill>
                  <a:srgbClr val="000000"/>
                </a:solidFill>
              </a:rPr>
              <a:t>souhláskovým</a:t>
            </a:r>
            <a:endParaRPr lang="cs" dirty="0">
              <a:solidFill>
                <a:srgbClr val="000000"/>
              </a:solidFill>
            </a:endParaRPr>
          </a:p>
          <a:p>
            <a:pPr>
              <a:buNone/>
            </a:pPr>
            <a:endParaRPr dirty="0"/>
          </a:p>
          <a:p>
            <a:pPr>
              <a:buNone/>
            </a:pPr>
            <a:endParaRPr dirty="0"/>
          </a:p>
        </p:txBody>
      </p:sp>
      <p:graphicFrame>
        <p:nvGraphicFramePr>
          <p:cNvPr id="321" name="Shape 321"/>
          <p:cNvGraphicFramePr/>
          <p:nvPr/>
        </p:nvGraphicFramePr>
        <p:xfrm>
          <a:off x="1270000" y="2413000"/>
          <a:ext cx="9652000" cy="243824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413000"/>
                <a:gridCol w="2413000"/>
                <a:gridCol w="2413000"/>
                <a:gridCol w="2413000"/>
              </a:tblGrid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OSOBA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Singulár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Plurál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Duál</a:t>
                      </a:r>
                    </a:p>
                  </a:txBody>
                  <a:tcPr marL="121900" marR="121900" marT="121900" marB="121900"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1.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nesъ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nesomъ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nesově</a:t>
                      </a:r>
                    </a:p>
                  </a:txBody>
                  <a:tcPr marL="121900" marR="121900" marT="121900" marB="121900"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2.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nese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nesete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neseta</a:t>
                      </a:r>
                    </a:p>
                  </a:txBody>
                  <a:tcPr marL="121900" marR="121900" marT="121900" marB="121900"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3.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nese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nesǫ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nesete</a:t>
                      </a:r>
                    </a:p>
                  </a:txBody>
                  <a:tcPr marL="121900" marR="121900" marT="121900" marB="1219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2448322"/>
      </p:ext>
    </p:extLst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>
            <a:spLocks noGrp="1"/>
          </p:cNvSpPr>
          <p:nvPr>
            <p:ph type="body" idx="1"/>
          </p:nvPr>
        </p:nvSpPr>
        <p:spPr>
          <a:xfrm>
            <a:off x="286334" y="257700"/>
            <a:ext cx="11654399" cy="61996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buNone/>
            </a:pPr>
            <a:r>
              <a:rPr lang="cs" dirty="0">
                <a:solidFill>
                  <a:srgbClr val="FF0000"/>
                </a:solidFill>
              </a:rPr>
              <a:t>Aorist sigmatický</a:t>
            </a:r>
            <a:r>
              <a:rPr lang="cs" dirty="0">
                <a:solidFill>
                  <a:srgbClr val="000000"/>
                </a:solidFill>
              </a:rPr>
              <a:t> (slabý) je </a:t>
            </a:r>
            <a:r>
              <a:rPr lang="cs" dirty="0" smtClean="0">
                <a:solidFill>
                  <a:srgbClr val="000000"/>
                </a:solidFill>
              </a:rPr>
              <a:t>častější, tvořil </a:t>
            </a:r>
            <a:r>
              <a:rPr lang="cs" dirty="0">
                <a:solidFill>
                  <a:srgbClr val="000000"/>
                </a:solidFill>
              </a:rPr>
              <a:t>se z kmene infinitivního a byl dvojí:</a:t>
            </a:r>
          </a:p>
          <a:p>
            <a:pPr marL="609585" indent="-304792">
              <a:buClr>
                <a:srgbClr val="000000"/>
              </a:buClr>
              <a:buAutoNum type="alphaLcPeriod"/>
            </a:pPr>
            <a:r>
              <a:rPr lang="cs" dirty="0">
                <a:solidFill>
                  <a:srgbClr val="FF0000"/>
                </a:solidFill>
              </a:rPr>
              <a:t>kratší</a:t>
            </a:r>
            <a:r>
              <a:rPr lang="cs" dirty="0">
                <a:solidFill>
                  <a:srgbClr val="000000"/>
                </a:solidFill>
              </a:rPr>
              <a:t> </a:t>
            </a:r>
            <a:endParaRPr lang="cs" dirty="0" smtClean="0">
              <a:solidFill>
                <a:srgbClr val="000000"/>
              </a:solidFill>
            </a:endParaRPr>
          </a:p>
          <a:p>
            <a:pPr marL="304793" indent="0">
              <a:buClr>
                <a:srgbClr val="000000"/>
              </a:buClr>
              <a:buNone/>
            </a:pPr>
            <a:r>
              <a:rPr lang="cs" dirty="0">
                <a:solidFill>
                  <a:srgbClr val="000000"/>
                </a:solidFill>
              </a:rPr>
              <a:t>	</a:t>
            </a:r>
            <a:r>
              <a:rPr lang="cs" dirty="0" smtClean="0">
                <a:solidFill>
                  <a:srgbClr val="000000"/>
                </a:solidFill>
              </a:rPr>
              <a:t>- </a:t>
            </a:r>
            <a:r>
              <a:rPr lang="cs" dirty="0">
                <a:solidFill>
                  <a:srgbClr val="000000"/>
                </a:solidFill>
              </a:rPr>
              <a:t>formant  -s-  se připíná přímo k základu; </a:t>
            </a:r>
            <a:endParaRPr lang="cs" dirty="0" smtClean="0">
              <a:solidFill>
                <a:srgbClr val="000000"/>
              </a:solidFill>
            </a:endParaRPr>
          </a:p>
          <a:p>
            <a:pPr marL="304793" indent="0">
              <a:buClr>
                <a:srgbClr val="000000"/>
              </a:buClr>
              <a:buNone/>
            </a:pPr>
            <a:r>
              <a:rPr lang="cs" dirty="0">
                <a:solidFill>
                  <a:srgbClr val="000000"/>
                </a:solidFill>
              </a:rPr>
              <a:t>	</a:t>
            </a:r>
            <a:r>
              <a:rPr lang="cs" dirty="0" smtClean="0">
                <a:solidFill>
                  <a:srgbClr val="000000"/>
                </a:solidFill>
              </a:rPr>
              <a:t>- </a:t>
            </a:r>
            <a:r>
              <a:rPr lang="cs" dirty="0" smtClean="0">
                <a:solidFill>
                  <a:srgbClr val="000000"/>
                </a:solidFill>
              </a:rPr>
              <a:t>k </a:t>
            </a:r>
            <a:r>
              <a:rPr lang="cs" dirty="0">
                <a:solidFill>
                  <a:srgbClr val="000000"/>
                </a:solidFill>
              </a:rPr>
              <a:t>formantu -s- přistupují </a:t>
            </a:r>
            <a:r>
              <a:rPr lang="cs" dirty="0" smtClean="0">
                <a:solidFill>
                  <a:srgbClr val="000000"/>
                </a:solidFill>
              </a:rPr>
              <a:t>osobní </a:t>
            </a:r>
            <a:r>
              <a:rPr lang="cs" dirty="0">
                <a:solidFill>
                  <a:srgbClr val="000000"/>
                </a:solidFill>
              </a:rPr>
              <a:t>koncovky přímo, bez další </a:t>
            </a:r>
            <a:r>
              <a:rPr lang="cs" dirty="0" smtClean="0">
                <a:solidFill>
                  <a:srgbClr val="000000"/>
                </a:solidFill>
              </a:rPr>
              <a:t>	kmenotvorné přípony</a:t>
            </a:r>
            <a:endParaRPr lang="cs" dirty="0">
              <a:solidFill>
                <a:srgbClr val="000000"/>
              </a:solidFill>
            </a:endParaRPr>
          </a:p>
          <a:p>
            <a:pPr marL="1066785" lvl="1" indent="-304792">
              <a:lnSpc>
                <a:spcPct val="100000"/>
              </a:lnSpc>
              <a:buClr>
                <a:schemeClr val="dk1"/>
              </a:buClr>
              <a:buFont typeface="Times New Roman"/>
              <a:buChar char="-"/>
            </a:pPr>
            <a:r>
              <a:rPr lang="cs" dirty="0">
                <a:solidFill>
                  <a:schemeClr val="dk1"/>
                </a:solidFill>
              </a:rPr>
              <a:t>typické je pro tento druh aoristu dloužení koncové samohlásky e &gt; ē &gt; ě (věs</a:t>
            </a:r>
            <a:r>
              <a:rPr lang="cs" sz="1467" dirty="0">
                <a:solidFill>
                  <a:schemeClr val="dk1"/>
                </a:solidFill>
              </a:rPr>
              <a:t>ъ</a:t>
            </a:r>
            <a:r>
              <a:rPr lang="cs" dirty="0">
                <a:solidFill>
                  <a:schemeClr val="dk1"/>
                </a:solidFill>
              </a:rPr>
              <a:t>)</a:t>
            </a:r>
          </a:p>
          <a:p>
            <a:pPr marL="1066785" lvl="1" indent="-304792">
              <a:lnSpc>
                <a:spcPct val="100000"/>
              </a:lnSpc>
              <a:buClr>
                <a:schemeClr val="dk1"/>
              </a:buClr>
              <a:buChar char="-"/>
            </a:pPr>
            <a:r>
              <a:rPr lang="cs" dirty="0">
                <a:solidFill>
                  <a:schemeClr val="dk1"/>
                </a:solidFill>
              </a:rPr>
              <a:t>k, g, ch &gt; ve formantu -s- &gt; -ch- rekǫ-rešti  (říci) - aorist I. rěch</a:t>
            </a:r>
            <a:r>
              <a:rPr lang="cs" sz="1467" dirty="0">
                <a:solidFill>
                  <a:schemeClr val="dk1"/>
                </a:solidFill>
              </a:rPr>
              <a:t>ъ</a:t>
            </a:r>
            <a:r>
              <a:rPr lang="cs" dirty="0">
                <a:solidFill>
                  <a:schemeClr val="dk1"/>
                </a:solidFill>
              </a:rPr>
              <a:t>. </a:t>
            </a:r>
          </a:p>
          <a:p>
            <a:pPr marL="1066785" lvl="1" indent="-304792">
              <a:lnSpc>
                <a:spcPct val="100000"/>
              </a:lnSpc>
              <a:buClr>
                <a:schemeClr val="dk1"/>
              </a:buClr>
              <a:buChar char="-"/>
            </a:pPr>
            <a:r>
              <a:rPr lang="cs" dirty="0">
                <a:solidFill>
                  <a:schemeClr val="dk1"/>
                </a:solidFill>
              </a:rPr>
              <a:t>ve 3. pl. těchto sloves je I. palatalizace: rešę</a:t>
            </a:r>
          </a:p>
          <a:p>
            <a:pPr>
              <a:buNone/>
            </a:pPr>
            <a:endParaRPr dirty="0"/>
          </a:p>
          <a:p>
            <a:pPr>
              <a:buNone/>
            </a:pPr>
            <a:endParaRPr dirty="0"/>
          </a:p>
          <a:p>
            <a:pPr>
              <a:buNone/>
            </a:pPr>
            <a:endParaRPr dirty="0"/>
          </a:p>
          <a:p>
            <a:pPr>
              <a:lnSpc>
                <a:spcPct val="100000"/>
              </a:lnSpc>
              <a:buNone/>
            </a:pP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None/>
            </a:pPr>
            <a:endParaRPr dirty="0"/>
          </a:p>
        </p:txBody>
      </p:sp>
      <p:graphicFrame>
        <p:nvGraphicFramePr>
          <p:cNvPr id="327" name="Shape 327"/>
          <p:cNvGraphicFramePr/>
          <p:nvPr>
            <p:extLst>
              <p:ext uri="{D42A27DB-BD31-4B8C-83A1-F6EECF244321}">
                <p14:modId xmlns:p14="http://schemas.microsoft.com/office/powerpoint/2010/main" val="3305747299"/>
              </p:ext>
            </p:extLst>
          </p:nvPr>
        </p:nvGraphicFramePr>
        <p:xfrm>
          <a:off x="1287533" y="3462100"/>
          <a:ext cx="9652000" cy="23799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413000"/>
                <a:gridCol w="2413000"/>
                <a:gridCol w="2413000"/>
                <a:gridCol w="2413000"/>
              </a:tblGrid>
              <a:tr h="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000" dirty="0"/>
                        <a:t>OSOBA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000"/>
                        <a:t>Sg.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000"/>
                        <a:t>Pl.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000"/>
                        <a:t>Duál</a:t>
                      </a:r>
                    </a:p>
                  </a:txBody>
                  <a:tcPr marL="121900" marR="121900" marT="121900" marB="121900"/>
                </a:tc>
              </a:tr>
              <a:tr h="635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000" dirty="0"/>
                        <a:t>1.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000" baseline="30000" dirty="0"/>
                        <a:t>x)</a:t>
                      </a:r>
                      <a:r>
                        <a:rPr lang="cs" sz="2000" dirty="0"/>
                        <a:t>věs</a:t>
                      </a:r>
                      <a:r>
                        <a:rPr lang="cs" sz="2000" dirty="0">
                          <a:solidFill>
                            <a:schemeClr val="dk1"/>
                          </a:solidFill>
                        </a:rPr>
                        <a:t>ъ</a:t>
                      </a:r>
                      <a:r>
                        <a:rPr lang="cs" sz="2000" dirty="0"/>
                        <a:t>/z vēd-som/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000" dirty="0"/>
                        <a:t>věsom</a:t>
                      </a:r>
                      <a:r>
                        <a:rPr lang="cs" sz="2000" dirty="0">
                          <a:solidFill>
                            <a:schemeClr val="dk1"/>
                          </a:solidFill>
                        </a:rPr>
                        <a:t>ъ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000"/>
                        <a:t>věsově</a:t>
                      </a:r>
                    </a:p>
                  </a:txBody>
                  <a:tcPr marL="121900" marR="121900" marT="121900" marB="121900"/>
                </a:tc>
              </a:tr>
              <a:tr h="6477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000"/>
                        <a:t>2.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000" dirty="0"/>
                        <a:t>vede (vždy asigmat)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000" dirty="0"/>
                        <a:t>věste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000" dirty="0"/>
                        <a:t>věsta</a:t>
                      </a:r>
                    </a:p>
                  </a:txBody>
                  <a:tcPr marL="121900" marR="121900" marT="121900" marB="121900"/>
                </a:tc>
              </a:tr>
              <a:tr h="5461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000"/>
                        <a:t>3.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000"/>
                        <a:t>vede(vždy asigmat)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000"/>
                        <a:t>věsę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000" dirty="0"/>
                        <a:t>věste</a:t>
                      </a:r>
                    </a:p>
                  </a:txBody>
                  <a:tcPr marL="121900" marR="121900" marT="121900" marB="1219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1049572"/>
      </p:ext>
    </p:extLst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 txBox="1">
            <a:spLocks noGrp="1"/>
          </p:cNvSpPr>
          <p:nvPr>
            <p:ph type="body" idx="1"/>
          </p:nvPr>
        </p:nvSpPr>
        <p:spPr>
          <a:xfrm>
            <a:off x="415601" y="572701"/>
            <a:ext cx="11360799" cy="5519199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buNone/>
            </a:pPr>
            <a:r>
              <a:rPr lang="cs" dirty="0">
                <a:solidFill>
                  <a:srgbClr val="000000"/>
                </a:solidFill>
              </a:rPr>
              <a:t>b.    </a:t>
            </a:r>
            <a:r>
              <a:rPr lang="cs" dirty="0">
                <a:solidFill>
                  <a:srgbClr val="FF0000"/>
                </a:solidFill>
              </a:rPr>
              <a:t>delší </a:t>
            </a:r>
            <a:r>
              <a:rPr lang="cs" dirty="0">
                <a:solidFill>
                  <a:srgbClr val="000000"/>
                </a:solidFill>
              </a:rPr>
              <a:t>- </a:t>
            </a:r>
            <a:r>
              <a:rPr lang="cs" dirty="0" smtClean="0">
                <a:solidFill>
                  <a:srgbClr val="000000"/>
                </a:solidFill>
              </a:rPr>
              <a:t>mezi </a:t>
            </a:r>
            <a:r>
              <a:rPr lang="cs" dirty="0">
                <a:solidFill>
                  <a:srgbClr val="000000"/>
                </a:solidFill>
              </a:rPr>
              <a:t>základ a formant -s- se vkládá kmenotvorná přípona -o-</a:t>
            </a:r>
          </a:p>
          <a:p>
            <a:pPr>
              <a:buNone/>
            </a:pPr>
            <a:endParaRPr dirty="0"/>
          </a:p>
          <a:p>
            <a:pPr>
              <a:buNone/>
            </a:pPr>
            <a:r>
              <a:rPr lang="cs" dirty="0"/>
              <a:t> </a:t>
            </a:r>
          </a:p>
        </p:txBody>
      </p:sp>
      <p:graphicFrame>
        <p:nvGraphicFramePr>
          <p:cNvPr id="333" name="Shape 333"/>
          <p:cNvGraphicFramePr/>
          <p:nvPr/>
        </p:nvGraphicFramePr>
        <p:xfrm>
          <a:off x="1270001" y="2098033"/>
          <a:ext cx="8857433" cy="243824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81500"/>
                <a:gridCol w="2502933"/>
                <a:gridCol w="2543667"/>
                <a:gridCol w="2529333"/>
              </a:tblGrid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Singulár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Plurál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Duál</a:t>
                      </a:r>
                    </a:p>
                  </a:txBody>
                  <a:tcPr marL="121900" marR="121900" marT="121900" marB="121900"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1.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nes-o-ch</a:t>
                      </a:r>
                      <a:r>
                        <a:rPr lang="cs" sz="2400">
                          <a:solidFill>
                            <a:schemeClr val="dk1"/>
                          </a:solidFill>
                        </a:rPr>
                        <a:t>ъ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nesochom</a:t>
                      </a:r>
                      <a:r>
                        <a:rPr lang="cs" sz="2400">
                          <a:solidFill>
                            <a:schemeClr val="dk1"/>
                          </a:solidFill>
                        </a:rPr>
                        <a:t>ъ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nesochově</a:t>
                      </a:r>
                    </a:p>
                  </a:txBody>
                  <a:tcPr marL="121900" marR="121900" marT="121900" marB="121900"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2.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(nese)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nesoste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nesosta</a:t>
                      </a:r>
                    </a:p>
                  </a:txBody>
                  <a:tcPr marL="121900" marR="121900" marT="121900" marB="121900"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3.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(nese)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nesoš</a:t>
                      </a:r>
                      <a:r>
                        <a:rPr lang="cs" sz="2400">
                          <a:solidFill>
                            <a:schemeClr val="dk1"/>
                          </a:solidFill>
                        </a:rPr>
                        <a:t>ę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nesoste</a:t>
                      </a:r>
                    </a:p>
                  </a:txBody>
                  <a:tcPr marL="121900" marR="121900" marT="121900" marB="1219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3468413"/>
      </p:ext>
    </p:extLst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>
            <a:spLocks noGrp="1"/>
          </p:cNvSpPr>
          <p:nvPr>
            <p:ph type="title"/>
          </p:nvPr>
        </p:nvSpPr>
        <p:spPr>
          <a:xfrm>
            <a:off x="415601" y="335667"/>
            <a:ext cx="11360799" cy="763599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r>
              <a:rPr lang="cs" dirty="0">
                <a:solidFill>
                  <a:srgbClr val="FF0000"/>
                </a:solidFill>
              </a:rPr>
              <a:t>Imperfektum</a:t>
            </a:r>
          </a:p>
        </p:txBody>
      </p:sp>
      <p:sp>
        <p:nvSpPr>
          <p:cNvPr id="339" name="Shape 339"/>
          <p:cNvSpPr txBox="1">
            <a:spLocks noGrp="1"/>
          </p:cNvSpPr>
          <p:nvPr>
            <p:ph type="body" idx="1"/>
          </p:nvPr>
        </p:nvSpPr>
        <p:spPr>
          <a:xfrm>
            <a:off x="415601" y="1231300"/>
            <a:ext cx="11360799" cy="48604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" dirty="0" smtClean="0">
                <a:solidFill>
                  <a:schemeClr val="dk1"/>
                </a:solidFill>
              </a:rPr>
              <a:t>t</a:t>
            </a:r>
            <a:r>
              <a:rPr lang="cs" dirty="0" smtClean="0">
                <a:solidFill>
                  <a:schemeClr val="dk1"/>
                </a:solidFill>
              </a:rPr>
              <a:t>vořilo </a:t>
            </a:r>
            <a:r>
              <a:rPr lang="cs" dirty="0">
                <a:solidFill>
                  <a:schemeClr val="dk1"/>
                </a:solidFill>
              </a:rPr>
              <a:t>se z kmene prézentního </a:t>
            </a:r>
            <a:r>
              <a:rPr lang="cs" dirty="0" smtClean="0">
                <a:solidFill>
                  <a:schemeClr val="dk1"/>
                </a:solidFill>
              </a:rPr>
              <a:t>tematických </a:t>
            </a:r>
            <a:r>
              <a:rPr lang="cs" dirty="0" smtClean="0">
                <a:solidFill>
                  <a:schemeClr val="dk1"/>
                </a:solidFill>
              </a:rPr>
              <a:t>sloves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" dirty="0" smtClean="0">
                <a:solidFill>
                  <a:schemeClr val="dk1"/>
                </a:solidFill>
              </a:rPr>
              <a:t>koncovky </a:t>
            </a:r>
            <a:r>
              <a:rPr lang="cs" dirty="0">
                <a:solidFill>
                  <a:schemeClr val="dk1"/>
                </a:solidFill>
              </a:rPr>
              <a:t>byly stejné jako u aoristu; jen v 2. a 3. osobě singularu zůstává formant -ch-; před koncovým -e nastává </a:t>
            </a:r>
            <a:r>
              <a:rPr lang="cs" dirty="0" smtClean="0">
                <a:solidFill>
                  <a:schemeClr val="dk1"/>
                </a:solidFill>
              </a:rPr>
              <a:t>1</a:t>
            </a:r>
            <a:r>
              <a:rPr lang="cs" dirty="0">
                <a:solidFill>
                  <a:schemeClr val="dk1"/>
                </a:solidFill>
              </a:rPr>
              <a:t>. palatalizace takže vzniká koncové </a:t>
            </a:r>
            <a:r>
              <a:rPr lang="cs" dirty="0" smtClean="0">
                <a:solidFill>
                  <a:schemeClr val="dk1"/>
                </a:solidFill>
              </a:rPr>
              <a:t>–še</a:t>
            </a:r>
            <a:endParaRPr lang="cs" dirty="0">
              <a:solidFill>
                <a:schemeClr val="dk1"/>
              </a:solidFill>
            </a:endParaRPr>
          </a:p>
          <a:p>
            <a:pPr>
              <a:lnSpc>
                <a:spcPct val="100000"/>
              </a:lnSpc>
              <a:buFontTx/>
              <a:buChar char="-"/>
            </a:pPr>
            <a:r>
              <a:rPr lang="cs" dirty="0" smtClean="0">
                <a:solidFill>
                  <a:srgbClr val="FF0000"/>
                </a:solidFill>
              </a:rPr>
              <a:t>kmenotvorná </a:t>
            </a:r>
            <a:r>
              <a:rPr lang="cs" dirty="0">
                <a:solidFill>
                  <a:srgbClr val="FF0000"/>
                </a:solidFill>
              </a:rPr>
              <a:t>přípona byla -ě- nebo -</a:t>
            </a:r>
            <a:r>
              <a:rPr lang="cs" dirty="0" smtClean="0">
                <a:solidFill>
                  <a:srgbClr val="FF0000"/>
                </a:solidFill>
              </a:rPr>
              <a:t>a-</a:t>
            </a:r>
            <a:endParaRPr lang="cs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buClr>
                <a:schemeClr val="dk1"/>
              </a:buClr>
              <a:buNone/>
            </a:pPr>
            <a:endParaRPr dirty="0">
              <a:solidFill>
                <a:schemeClr val="dk1"/>
              </a:solidFill>
            </a:endParaRPr>
          </a:p>
          <a:p>
            <a:pPr>
              <a:buNone/>
            </a:pPr>
            <a:endParaRPr dirty="0"/>
          </a:p>
        </p:txBody>
      </p:sp>
      <p:graphicFrame>
        <p:nvGraphicFramePr>
          <p:cNvPr id="340" name="Shape 340"/>
          <p:cNvGraphicFramePr/>
          <p:nvPr>
            <p:extLst>
              <p:ext uri="{D42A27DB-BD31-4B8C-83A1-F6EECF244321}">
                <p14:modId xmlns:p14="http://schemas.microsoft.com/office/powerpoint/2010/main" val="231265825"/>
              </p:ext>
            </p:extLst>
          </p:nvPr>
        </p:nvGraphicFramePr>
        <p:xfrm>
          <a:off x="1270000" y="3517900"/>
          <a:ext cx="8642667" cy="243824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384967"/>
                <a:gridCol w="2603567"/>
                <a:gridCol w="2502500"/>
                <a:gridCol w="2151633"/>
              </a:tblGrid>
              <a:tr h="349393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Sg.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Pl.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Du.</a:t>
                      </a:r>
                    </a:p>
                  </a:txBody>
                  <a:tcPr marL="121900" marR="121900" marT="121900" marB="121900"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1.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nesěach</a:t>
                      </a:r>
                      <a:r>
                        <a:rPr lang="cs" sz="2400">
                          <a:solidFill>
                            <a:schemeClr val="dk1"/>
                          </a:solidFill>
                        </a:rPr>
                        <a:t>ъ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nesěachom</a:t>
                      </a:r>
                      <a:r>
                        <a:rPr lang="cs" sz="2400">
                          <a:solidFill>
                            <a:schemeClr val="dk1"/>
                          </a:solidFill>
                        </a:rPr>
                        <a:t>ъ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nesěachově</a:t>
                      </a:r>
                    </a:p>
                  </a:txBody>
                  <a:tcPr marL="121900" marR="121900" marT="121900" marB="121900"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2.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nesěaše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nesěašete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nesěašeta</a:t>
                      </a:r>
                    </a:p>
                  </a:txBody>
                  <a:tcPr marL="121900" marR="121900" marT="121900" marB="121900"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3.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nesěaše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nesěach</a:t>
                      </a:r>
                      <a:r>
                        <a:rPr lang="cs" sz="2400">
                          <a:solidFill>
                            <a:schemeClr val="dk1"/>
                          </a:solidFill>
                        </a:rPr>
                        <a:t>ǫ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 dirty="0"/>
                        <a:t>nesěašete</a:t>
                      </a:r>
                    </a:p>
                  </a:txBody>
                  <a:tcPr marL="121900" marR="121900" marT="121900" marB="1219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7100726"/>
      </p:ext>
    </p:extLst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xfrm>
            <a:off x="415601" y="337133"/>
            <a:ext cx="11360799" cy="61592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cs" sz="3200" b="1" dirty="0">
                <a:solidFill>
                  <a:srgbClr val="FF0000"/>
                </a:solidFill>
              </a:rPr>
              <a:t>Stupňování adjektiv</a:t>
            </a:r>
          </a:p>
          <a:p>
            <a:pPr algn="ctr">
              <a:spcBef>
                <a:spcPts val="0"/>
              </a:spcBef>
            </a:pPr>
            <a:r>
              <a:rPr lang="cs" sz="3200" b="1" dirty="0"/>
              <a:t>	</a:t>
            </a:r>
          </a:p>
          <a:p>
            <a:pPr>
              <a:spcBef>
                <a:spcPts val="0"/>
              </a:spcBef>
            </a:pPr>
            <a:r>
              <a:rPr lang="cs" sz="2400" u="sng" dirty="0" smtClean="0"/>
              <a:t>komperativ </a:t>
            </a:r>
            <a:r>
              <a:rPr lang="cs" sz="2400" u="sng" dirty="0"/>
              <a:t>se tvořil dvojím způsobem:</a:t>
            </a:r>
          </a:p>
          <a:p>
            <a:pPr marL="609585" indent="-457189">
              <a:spcBef>
                <a:spcPts val="0"/>
              </a:spcBef>
              <a:buSzPct val="100000"/>
              <a:buAutoNum type="arabicPeriod"/>
            </a:pPr>
            <a:r>
              <a:rPr lang="cs" sz="2400" dirty="0" smtClean="0"/>
              <a:t>kratší typ – sufix se připojoval </a:t>
            </a:r>
            <a:r>
              <a:rPr lang="cs" sz="2400" dirty="0" smtClean="0"/>
              <a:t>přímo </a:t>
            </a:r>
            <a:r>
              <a:rPr lang="cs" sz="2400" dirty="0"/>
              <a:t>ke kmeni </a:t>
            </a:r>
            <a:r>
              <a:rPr lang="cs" sz="2400" dirty="0" smtClean="0"/>
              <a:t>(-</a:t>
            </a:r>
            <a:r>
              <a:rPr lang="cs" sz="2400" dirty="0"/>
              <a:t>í, -´ší, -´še)</a:t>
            </a:r>
            <a:endParaRPr lang="cs" sz="2400" dirty="0"/>
          </a:p>
          <a:p>
            <a:pPr marL="609585" indent="-457189">
              <a:spcBef>
                <a:spcPts val="0"/>
              </a:spcBef>
              <a:buSzPct val="100000"/>
              <a:buAutoNum type="arabicPeriod"/>
            </a:pPr>
            <a:r>
              <a:rPr lang="cs-CZ" sz="2400" dirty="0"/>
              <a:t>d</a:t>
            </a:r>
            <a:r>
              <a:rPr lang="cs" sz="2400" dirty="0" smtClean="0"/>
              <a:t>elší typ - </a:t>
            </a:r>
            <a:r>
              <a:rPr lang="cs" sz="2400" dirty="0" smtClean="0"/>
              <a:t>komparativní </a:t>
            </a:r>
            <a:r>
              <a:rPr lang="cs" sz="2400" dirty="0"/>
              <a:t>sufix se k adjektivnímu kmeni připojoval </a:t>
            </a:r>
            <a:r>
              <a:rPr lang="cs" sz="2400" b="1" i="1" dirty="0" smtClean="0"/>
              <a:t>nepřímo </a:t>
            </a:r>
            <a:r>
              <a:rPr lang="cs" sz="2400" dirty="0" smtClean="0"/>
              <a:t>(-</a:t>
            </a:r>
            <a:r>
              <a:rPr lang="cs" sz="2400" dirty="0"/>
              <a:t>ějí, -ější, -</a:t>
            </a:r>
            <a:r>
              <a:rPr lang="cs" sz="2400" dirty="0" smtClean="0"/>
              <a:t>ějše), tento </a:t>
            </a:r>
            <a:r>
              <a:rPr lang="cs" sz="2400" dirty="0"/>
              <a:t>typ byl běžnejší než </a:t>
            </a:r>
            <a:r>
              <a:rPr lang="cs" sz="2400" dirty="0" smtClean="0"/>
              <a:t>první</a:t>
            </a:r>
            <a:endParaRPr lang="cs" sz="2400" dirty="0"/>
          </a:p>
          <a:p>
            <a:pPr marL="152396">
              <a:spcBef>
                <a:spcPts val="0"/>
              </a:spcBef>
              <a:buSzPct val="100000"/>
            </a:pPr>
            <a:r>
              <a:rPr lang="cs" sz="2400" dirty="0"/>
              <a:t/>
            </a:r>
            <a:br>
              <a:rPr lang="cs" sz="2400" dirty="0"/>
            </a:br>
            <a:r>
              <a:rPr lang="cs" sz="2400" dirty="0"/>
              <a:t/>
            </a:r>
            <a:br>
              <a:rPr lang="cs" sz="2400" dirty="0"/>
            </a:br>
            <a:r>
              <a:rPr lang="cs" sz="2400" dirty="0" smtClean="0"/>
              <a:t>stupňovala </a:t>
            </a:r>
            <a:r>
              <a:rPr lang="cs" sz="2400" dirty="0"/>
              <a:t>se také </a:t>
            </a:r>
            <a:r>
              <a:rPr lang="cs" sz="2400" u="sng" dirty="0"/>
              <a:t>adverbia původu </a:t>
            </a:r>
            <a:r>
              <a:rPr lang="cs" sz="2400" u="sng" dirty="0" smtClean="0"/>
              <a:t>adjektivního</a:t>
            </a:r>
            <a:r>
              <a:rPr lang="cs" sz="2400" dirty="0" smtClean="0"/>
              <a:t>, komparativ </a:t>
            </a:r>
            <a:r>
              <a:rPr lang="cs" sz="2400" dirty="0"/>
              <a:t>se tvořil podle obojího typu:</a:t>
            </a:r>
          </a:p>
          <a:p>
            <a:pPr marL="609585" indent="-457189">
              <a:spcBef>
                <a:spcPts val="0"/>
              </a:spcBef>
              <a:buSzPct val="100000"/>
              <a:buAutoNum type="arabicPeriod"/>
            </a:pPr>
            <a:r>
              <a:rPr lang="cs" sz="2400" u="sng" dirty="0"/>
              <a:t>kratší </a:t>
            </a:r>
            <a:r>
              <a:rPr lang="cs" sz="2400" dirty="0"/>
              <a:t>: prežde (dříve), poslěžde (později)</a:t>
            </a:r>
          </a:p>
          <a:p>
            <a:pPr marL="609585" indent="-457189">
              <a:spcBef>
                <a:spcPts val="0"/>
              </a:spcBef>
              <a:buSzPct val="100000"/>
              <a:buAutoNum type="arabicPeriod"/>
            </a:pPr>
            <a:r>
              <a:rPr lang="cs" sz="2400" u="sng" dirty="0"/>
              <a:t>delší</a:t>
            </a:r>
            <a:r>
              <a:rPr lang="cs" sz="2400" u="sng" dirty="0"/>
              <a:t>:</a:t>
            </a:r>
            <a:r>
              <a:rPr lang="cs" sz="2400" dirty="0"/>
              <a:t> dobrěje (lépe), pozděje (později)</a:t>
            </a:r>
          </a:p>
        </p:txBody>
      </p:sp>
    </p:spTree>
    <p:extLst>
      <p:ext uri="{BB962C8B-B14F-4D97-AF65-F5344CB8AC3E}">
        <p14:creationId xmlns:p14="http://schemas.microsoft.com/office/powerpoint/2010/main" val="4237708755"/>
      </p:ext>
    </p:extLst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body" idx="1"/>
          </p:nvPr>
        </p:nvSpPr>
        <p:spPr>
          <a:xfrm>
            <a:off x="415601" y="587001"/>
            <a:ext cx="11360799" cy="5504799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buNone/>
            </a:pPr>
            <a:r>
              <a:rPr lang="cs">
                <a:solidFill>
                  <a:srgbClr val="000000"/>
                </a:solidFill>
              </a:rPr>
              <a:t>Imperfektum s kmenotvornou příponou -a-</a:t>
            </a:r>
          </a:p>
          <a:p>
            <a:pPr>
              <a:buNone/>
            </a:pPr>
            <a:endParaRPr dirty="0"/>
          </a:p>
          <a:p>
            <a:pPr>
              <a:buNone/>
            </a:pPr>
            <a:endParaRPr dirty="0"/>
          </a:p>
        </p:txBody>
      </p:sp>
      <p:graphicFrame>
        <p:nvGraphicFramePr>
          <p:cNvPr id="346" name="Shape 346"/>
          <p:cNvGraphicFramePr/>
          <p:nvPr/>
        </p:nvGraphicFramePr>
        <p:xfrm>
          <a:off x="1270001" y="2413000"/>
          <a:ext cx="7869500" cy="243824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75133"/>
                <a:gridCol w="2515800"/>
                <a:gridCol w="2411200"/>
                <a:gridCol w="1967367"/>
              </a:tblGrid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Sg.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Pl.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Du.</a:t>
                      </a:r>
                    </a:p>
                  </a:txBody>
                  <a:tcPr marL="121900" marR="121900" marT="121900" marB="121900"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1.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znaach</a:t>
                      </a:r>
                      <a:r>
                        <a:rPr lang="cs" sz="2400">
                          <a:solidFill>
                            <a:schemeClr val="dk1"/>
                          </a:solidFill>
                        </a:rPr>
                        <a:t>ъ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znaachom</a:t>
                      </a:r>
                      <a:r>
                        <a:rPr lang="cs" sz="2400">
                          <a:solidFill>
                            <a:schemeClr val="dk1"/>
                          </a:solidFill>
                        </a:rPr>
                        <a:t>ъ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znaachově</a:t>
                      </a:r>
                    </a:p>
                  </a:txBody>
                  <a:tcPr marL="121900" marR="121900" marT="121900" marB="121900"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2.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znaaše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znaašete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znaašeta</a:t>
                      </a:r>
                    </a:p>
                  </a:txBody>
                  <a:tcPr marL="121900" marR="121900" marT="121900" marB="121900"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3.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znaaše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znaach</a:t>
                      </a:r>
                      <a:r>
                        <a:rPr lang="cs" sz="2400" u="sng">
                          <a:solidFill>
                            <a:schemeClr val="dk1"/>
                          </a:solidFill>
                        </a:rPr>
                        <a:t>ǫ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znaašete</a:t>
                      </a:r>
                    </a:p>
                  </a:txBody>
                  <a:tcPr marL="121900" marR="121900" marT="121900" marB="1219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0474185"/>
      </p:ext>
    </p:extLst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 txBox="1">
            <a:spLocks noGrp="1"/>
          </p:cNvSpPr>
          <p:nvPr>
            <p:ph type="title"/>
          </p:nvPr>
        </p:nvSpPr>
        <p:spPr>
          <a:xfrm>
            <a:off x="415601" y="593367"/>
            <a:ext cx="11360799" cy="763599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r>
              <a:rPr lang="cs" dirty="0">
                <a:solidFill>
                  <a:srgbClr val="FF0000"/>
                </a:solidFill>
              </a:rPr>
              <a:t>Plusquamperfektum</a:t>
            </a:r>
          </a:p>
        </p:txBody>
      </p:sp>
      <p:sp>
        <p:nvSpPr>
          <p:cNvPr id="352" name="Shape 352"/>
          <p:cNvSpPr txBox="1">
            <a:spLocks noGrp="1"/>
          </p:cNvSpPr>
          <p:nvPr>
            <p:ph type="body" idx="1"/>
          </p:nvPr>
        </p:nvSpPr>
        <p:spPr>
          <a:xfrm>
            <a:off x="415601" y="1536633"/>
            <a:ext cx="11360799" cy="45552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lnSpc>
                <a:spcPct val="100000"/>
              </a:lnSpc>
              <a:buClr>
                <a:schemeClr val="dk1"/>
              </a:buClr>
              <a:buSzPct val="61111"/>
              <a:buNone/>
            </a:pPr>
            <a:r>
              <a:rPr lang="cs" dirty="0" smtClean="0">
                <a:solidFill>
                  <a:schemeClr val="dk1"/>
                </a:solidFill>
              </a:rPr>
              <a:t>- tvořilo </a:t>
            </a:r>
            <a:r>
              <a:rPr lang="cs" dirty="0">
                <a:solidFill>
                  <a:schemeClr val="dk1"/>
                </a:solidFill>
              </a:rPr>
              <a:t>se z příčestí minulého významového slovesa a imperfekta slovesa pomocného</a:t>
            </a:r>
          </a:p>
          <a:p>
            <a:pPr>
              <a:buNone/>
            </a:pPr>
            <a:endParaRPr dirty="0"/>
          </a:p>
          <a:p>
            <a:pPr marL="609585" indent="-304792">
              <a:buClr>
                <a:srgbClr val="000000"/>
              </a:buClr>
              <a:buChar char="-"/>
            </a:pPr>
            <a:r>
              <a:rPr lang="cs" dirty="0">
                <a:solidFill>
                  <a:srgbClr val="000000"/>
                </a:solidFill>
              </a:rPr>
              <a:t>učenici jego </a:t>
            </a:r>
            <a:r>
              <a:rPr lang="cs" u="sng" dirty="0">
                <a:solidFill>
                  <a:srgbClr val="000000"/>
                </a:solidFill>
              </a:rPr>
              <a:t>ošьli běachǫ</a:t>
            </a:r>
            <a:r>
              <a:rPr lang="cs" dirty="0">
                <a:solidFill>
                  <a:srgbClr val="000000"/>
                </a:solidFill>
              </a:rPr>
              <a:t> v</a:t>
            </a:r>
            <a:r>
              <a:rPr lang="cs" dirty="0">
                <a:solidFill>
                  <a:schemeClr val="dk1"/>
                </a:solidFill>
              </a:rPr>
              <a:t>ъ</a:t>
            </a:r>
            <a:r>
              <a:rPr lang="cs" dirty="0">
                <a:solidFill>
                  <a:srgbClr val="000000"/>
                </a:solidFill>
              </a:rPr>
              <a:t> grad</a:t>
            </a:r>
            <a:r>
              <a:rPr lang="cs" dirty="0">
                <a:solidFill>
                  <a:schemeClr val="dk1"/>
                </a:solidFill>
              </a:rPr>
              <a:t>ъ</a:t>
            </a:r>
          </a:p>
          <a:p>
            <a:pPr>
              <a:buNone/>
            </a:pPr>
            <a:r>
              <a:rPr lang="cs" dirty="0">
                <a:solidFill>
                  <a:srgbClr val="000000"/>
                </a:solidFill>
              </a:rPr>
              <a:t>(Učedníci jeho odešli (byli odešli) do města)</a:t>
            </a:r>
          </a:p>
        </p:txBody>
      </p:sp>
    </p:spTree>
    <p:extLst>
      <p:ext uri="{BB962C8B-B14F-4D97-AF65-F5344CB8AC3E}">
        <p14:creationId xmlns:p14="http://schemas.microsoft.com/office/powerpoint/2010/main" val="2244770197"/>
      </p:ext>
    </p:extLst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 txBox="1">
            <a:spLocks noGrp="1"/>
          </p:cNvSpPr>
          <p:nvPr>
            <p:ph type="title"/>
          </p:nvPr>
        </p:nvSpPr>
        <p:spPr>
          <a:xfrm>
            <a:off x="415601" y="593367"/>
            <a:ext cx="11360799" cy="763599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r>
              <a:rPr lang="cs" dirty="0">
                <a:solidFill>
                  <a:srgbClr val="FF0000"/>
                </a:solidFill>
              </a:rPr>
              <a:t>Budoucí čas - futurum I.</a:t>
            </a:r>
          </a:p>
        </p:txBody>
      </p:sp>
      <p:sp>
        <p:nvSpPr>
          <p:cNvPr id="358" name="Shape 358"/>
          <p:cNvSpPr txBox="1">
            <a:spLocks noGrp="1"/>
          </p:cNvSpPr>
          <p:nvPr>
            <p:ph type="body" idx="1"/>
          </p:nvPr>
        </p:nvSpPr>
        <p:spPr>
          <a:xfrm>
            <a:off x="415601" y="1536633"/>
            <a:ext cx="11360799" cy="49204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lnSpc>
                <a:spcPct val="100000"/>
              </a:lnSpc>
              <a:buClr>
                <a:schemeClr val="dk1"/>
              </a:buClr>
              <a:buSzPct val="61111"/>
              <a:buNone/>
            </a:pPr>
            <a:r>
              <a:rPr lang="cs" dirty="0" smtClean="0">
                <a:solidFill>
                  <a:schemeClr val="dk1"/>
                </a:solidFill>
              </a:rPr>
              <a:t>- f</a:t>
            </a:r>
            <a:r>
              <a:rPr lang="cs" dirty="0" smtClean="0">
                <a:solidFill>
                  <a:schemeClr val="dk1"/>
                </a:solidFill>
              </a:rPr>
              <a:t>uturum </a:t>
            </a:r>
            <a:r>
              <a:rPr lang="cs" dirty="0">
                <a:solidFill>
                  <a:schemeClr val="dk1"/>
                </a:solidFill>
              </a:rPr>
              <a:t>se vyjadřovalo:</a:t>
            </a:r>
          </a:p>
          <a:p>
            <a:pPr>
              <a:lnSpc>
                <a:spcPct val="100000"/>
              </a:lnSpc>
              <a:buClr>
                <a:schemeClr val="dk1"/>
              </a:buClr>
              <a:buNone/>
            </a:pPr>
            <a:endParaRPr dirty="0">
              <a:solidFill>
                <a:schemeClr val="dk1"/>
              </a:solidFill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SzPct val="61111"/>
              <a:buNone/>
            </a:pPr>
            <a:r>
              <a:rPr lang="cs" dirty="0">
                <a:solidFill>
                  <a:schemeClr val="dk1"/>
                </a:solidFill>
              </a:rPr>
              <a:t>a) prézentem sloves dokonavých</a:t>
            </a:r>
          </a:p>
          <a:p>
            <a:pPr>
              <a:lnSpc>
                <a:spcPct val="100000"/>
              </a:lnSpc>
              <a:buNone/>
            </a:pPr>
            <a:r>
              <a:rPr lang="cs" dirty="0">
                <a:solidFill>
                  <a:schemeClr val="dk1"/>
                </a:solidFill>
              </a:rPr>
              <a:t>b) tvary složenými</a:t>
            </a:r>
          </a:p>
          <a:p>
            <a:pPr>
              <a:lnSpc>
                <a:spcPct val="100000"/>
              </a:lnSpc>
              <a:buNone/>
            </a:pPr>
            <a:endParaRPr dirty="0">
              <a:solidFill>
                <a:schemeClr val="dk1"/>
              </a:solidFill>
            </a:endParaRPr>
          </a:p>
          <a:p>
            <a:pPr>
              <a:lnSpc>
                <a:spcPct val="100000"/>
              </a:lnSpc>
              <a:buNone/>
            </a:pPr>
            <a:r>
              <a:rPr lang="cs" dirty="0" smtClean="0">
                <a:solidFill>
                  <a:schemeClr val="dk1"/>
                </a:solidFill>
              </a:rPr>
              <a:t>- z </a:t>
            </a:r>
            <a:r>
              <a:rPr lang="cs" dirty="0">
                <a:solidFill>
                  <a:schemeClr val="dk1"/>
                </a:solidFill>
              </a:rPr>
              <a:t>potřeby vyjádřit budoucí děj i u sloves nedokonavých byly vytvořeny tvary složeného futura </a:t>
            </a:r>
            <a:r>
              <a:rPr lang="cs" u="sng" dirty="0">
                <a:solidFill>
                  <a:schemeClr val="dk1"/>
                </a:solidFill>
              </a:rPr>
              <a:t>z infinitivu slovesa významového </a:t>
            </a:r>
            <a:r>
              <a:rPr lang="cs" dirty="0">
                <a:solidFill>
                  <a:schemeClr val="dk1"/>
                </a:solidFill>
              </a:rPr>
              <a:t>a pomocného slovesa</a:t>
            </a:r>
          </a:p>
          <a:p>
            <a:pPr algn="ctr">
              <a:lnSpc>
                <a:spcPct val="100000"/>
              </a:lnSpc>
              <a:buNone/>
            </a:pPr>
            <a:r>
              <a:rPr lang="cs" dirty="0">
                <a:solidFill>
                  <a:schemeClr val="dk1"/>
                </a:solidFill>
              </a:rPr>
              <a:t> </a:t>
            </a:r>
            <a:r>
              <a:rPr lang="cs" dirty="0">
                <a:solidFill>
                  <a:srgbClr val="FF0000"/>
                </a:solidFill>
              </a:rPr>
              <a:t>„inam</a:t>
            </a:r>
            <a:r>
              <a:rPr lang="cs" u="sng" dirty="0">
                <a:solidFill>
                  <a:srgbClr val="FF0000"/>
                </a:solidFill>
              </a:rPr>
              <a:t>ь</a:t>
            </a:r>
            <a:r>
              <a:rPr lang="cs" dirty="0">
                <a:solidFill>
                  <a:srgbClr val="FF0000"/>
                </a:solidFill>
              </a:rPr>
              <a:t>”</a:t>
            </a:r>
            <a:r>
              <a:rPr lang="cs" dirty="0">
                <a:solidFill>
                  <a:schemeClr val="dk1"/>
                </a:solidFill>
              </a:rPr>
              <a:t> </a:t>
            </a:r>
            <a:r>
              <a:rPr lang="cs" dirty="0" smtClean="0">
                <a:solidFill>
                  <a:schemeClr val="dk1"/>
                </a:solidFill>
              </a:rPr>
              <a:t>mám 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00000"/>
              </a:lnSpc>
              <a:buNone/>
            </a:pPr>
            <a:r>
              <a:rPr lang="cs" dirty="0">
                <a:solidFill>
                  <a:schemeClr val="dk1"/>
                </a:solidFill>
              </a:rPr>
              <a:t>eventuelně méně často - 		</a:t>
            </a:r>
            <a:r>
              <a:rPr lang="cs" dirty="0">
                <a:solidFill>
                  <a:srgbClr val="FF0000"/>
                </a:solidFill>
              </a:rPr>
              <a:t>„</a:t>
            </a:r>
            <a:r>
              <a:rPr lang="cs" dirty="0" smtClean="0">
                <a:solidFill>
                  <a:srgbClr val="FF0000"/>
                </a:solidFill>
              </a:rPr>
              <a:t>choštǫ“</a:t>
            </a:r>
            <a:r>
              <a:rPr lang="cs" dirty="0">
                <a:solidFill>
                  <a:schemeClr val="dk1"/>
                </a:solidFill>
              </a:rPr>
              <a:t> </a:t>
            </a:r>
            <a:r>
              <a:rPr lang="cs" dirty="0" smtClean="0">
                <a:solidFill>
                  <a:schemeClr val="dk1"/>
                </a:solidFill>
              </a:rPr>
              <a:t>chci</a:t>
            </a:r>
            <a:endParaRPr lang="cs" dirty="0">
              <a:solidFill>
                <a:schemeClr val="dk1"/>
              </a:solidFill>
            </a:endParaRPr>
          </a:p>
          <a:p>
            <a:pPr>
              <a:lnSpc>
                <a:spcPct val="100000"/>
              </a:lnSpc>
              <a:buNone/>
            </a:pPr>
            <a:endParaRPr dirty="0">
              <a:solidFill>
                <a:schemeClr val="dk1"/>
              </a:solidFill>
            </a:endParaRPr>
          </a:p>
          <a:p>
            <a:pPr>
              <a:lnSpc>
                <a:spcPct val="100000"/>
              </a:lnSpc>
              <a:buNone/>
            </a:pPr>
            <a:r>
              <a:rPr lang="cs" dirty="0">
                <a:solidFill>
                  <a:schemeClr val="dk1"/>
                </a:solidFill>
              </a:rPr>
              <a:t>s</a:t>
            </a:r>
            <a:r>
              <a:rPr lang="cs" dirty="0" smtClean="0">
                <a:solidFill>
                  <a:schemeClr val="dk1"/>
                </a:solidFill>
              </a:rPr>
              <a:t>loveso </a:t>
            </a:r>
            <a:r>
              <a:rPr lang="cs" dirty="0">
                <a:solidFill>
                  <a:schemeClr val="dk1"/>
                </a:solidFill>
              </a:rPr>
              <a:t>“bodǫ” (budu) se </a:t>
            </a:r>
            <a:r>
              <a:rPr lang="cs" dirty="0" smtClean="0">
                <a:solidFill>
                  <a:schemeClr val="dk1"/>
                </a:solidFill>
              </a:rPr>
              <a:t>k </a:t>
            </a:r>
            <a:r>
              <a:rPr lang="cs" dirty="0">
                <a:solidFill>
                  <a:schemeClr val="dk1"/>
                </a:solidFill>
              </a:rPr>
              <a:t>tvoření opisného futura </a:t>
            </a:r>
            <a:r>
              <a:rPr lang="cs" dirty="0" smtClean="0">
                <a:solidFill>
                  <a:schemeClr val="dk1"/>
                </a:solidFill>
              </a:rPr>
              <a:t>používá později</a:t>
            </a:r>
            <a:endParaRPr lang="cs" dirty="0">
              <a:solidFill>
                <a:schemeClr val="dk1"/>
              </a:solidFill>
            </a:endParaRPr>
          </a:p>
          <a:p>
            <a:pPr>
              <a:lnSpc>
                <a:spcPct val="100000"/>
              </a:lnSpc>
              <a:buClr>
                <a:schemeClr val="dk1"/>
              </a:buClr>
              <a:buNone/>
            </a:pPr>
            <a:endParaRPr dirty="0">
              <a:solidFill>
                <a:schemeClr val="dk1"/>
              </a:solidFill>
            </a:endParaRPr>
          </a:p>
          <a:p>
            <a:pPr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3224302"/>
      </p:ext>
    </p:extLst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 txBox="1">
            <a:spLocks noGrp="1"/>
          </p:cNvSpPr>
          <p:nvPr>
            <p:ph type="body" idx="1"/>
          </p:nvPr>
        </p:nvSpPr>
        <p:spPr>
          <a:xfrm>
            <a:off x="415601" y="1536633"/>
            <a:ext cx="11360799" cy="45552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buNone/>
            </a:pPr>
            <a:r>
              <a:rPr lang="cs" dirty="0">
                <a:solidFill>
                  <a:srgbClr val="000000"/>
                </a:solidFill>
              </a:rPr>
              <a:t>příklady: </a:t>
            </a:r>
          </a:p>
          <a:p>
            <a:pPr>
              <a:buNone/>
            </a:pPr>
            <a:endParaRPr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" dirty="0">
                <a:solidFill>
                  <a:srgbClr val="000000"/>
                </a:solidFill>
              </a:rPr>
              <a:t>“kamenьje v</a:t>
            </a:r>
            <a:r>
              <a:rPr lang="cs" dirty="0">
                <a:solidFill>
                  <a:schemeClr val="dk1"/>
                </a:solidFill>
              </a:rPr>
              <a:t>ъpěti imaъ”  </a:t>
            </a:r>
            <a:r>
              <a:rPr lang="cs" dirty="0" smtClean="0">
                <a:solidFill>
                  <a:schemeClr val="dk1"/>
                </a:solidFill>
              </a:rPr>
              <a:t>“kamení </a:t>
            </a:r>
            <a:r>
              <a:rPr lang="cs" dirty="0">
                <a:solidFill>
                  <a:schemeClr val="dk1"/>
                </a:solidFill>
              </a:rPr>
              <a:t>bude volat”</a:t>
            </a:r>
          </a:p>
          <a:p>
            <a:pPr>
              <a:buNone/>
            </a:pPr>
            <a:r>
              <a:rPr lang="cs" dirty="0">
                <a:solidFill>
                  <a:schemeClr val="dk1"/>
                </a:solidFill>
              </a:rPr>
              <a:t>“namъ chošteši sę javiti”   “zjevíš se”</a:t>
            </a:r>
          </a:p>
          <a:p>
            <a:pPr>
              <a:buNone/>
            </a:pPr>
            <a:r>
              <a:rPr lang="cs" dirty="0">
                <a:solidFill>
                  <a:schemeClr val="dk1"/>
                </a:solidFill>
              </a:rPr>
              <a:t>“dzvězdy načьnǫtъ  sъ  nebese padati”   “hvězdy začnou padat s nebe”</a:t>
            </a:r>
          </a:p>
        </p:txBody>
      </p:sp>
    </p:spTree>
    <p:extLst>
      <p:ext uri="{BB962C8B-B14F-4D97-AF65-F5344CB8AC3E}">
        <p14:creationId xmlns:p14="http://schemas.microsoft.com/office/powerpoint/2010/main" val="434376113"/>
      </p:ext>
    </p:extLst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 txBox="1">
            <a:spLocks noGrp="1"/>
          </p:cNvSpPr>
          <p:nvPr>
            <p:ph type="title"/>
          </p:nvPr>
        </p:nvSpPr>
        <p:spPr>
          <a:xfrm>
            <a:off x="415601" y="350001"/>
            <a:ext cx="11360799" cy="763599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r>
              <a:rPr lang="cs" dirty="0">
                <a:solidFill>
                  <a:srgbClr val="FF0000"/>
                </a:solidFill>
              </a:rPr>
              <a:t>Kondicionál</a:t>
            </a:r>
          </a:p>
        </p:txBody>
      </p:sp>
      <p:sp>
        <p:nvSpPr>
          <p:cNvPr id="369" name="Shape 369"/>
          <p:cNvSpPr txBox="1">
            <a:spLocks noGrp="1"/>
          </p:cNvSpPr>
          <p:nvPr>
            <p:ph type="body" idx="1"/>
          </p:nvPr>
        </p:nvSpPr>
        <p:spPr>
          <a:xfrm>
            <a:off x="415601" y="1113600"/>
            <a:ext cx="11360799" cy="55296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cs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cs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vyjadřoval </a:t>
            </a:r>
            <a:r>
              <a:rPr lang="cs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podmíněnost </a:t>
            </a:r>
            <a:r>
              <a:rPr lang="cs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děje</a:t>
            </a:r>
            <a:endParaRPr lang="cs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lnSpc>
                <a:spcPct val="100000"/>
              </a:lnSpc>
              <a:buNone/>
            </a:pPr>
            <a:r>
              <a:rPr lang="cs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cs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byl </a:t>
            </a:r>
            <a:r>
              <a:rPr lang="cs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tvořený z příčestí minulého /l-ového/ slovesa významového a ze zvláštního tvaru pomocného slovesa </a:t>
            </a:r>
            <a:r>
              <a:rPr lang="cs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byti</a:t>
            </a: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>
              <a:lnSpc>
                <a:spcPct val="100000"/>
              </a:lnSpc>
              <a:buNone/>
            </a:pPr>
            <a:r>
              <a:rPr lang="cs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Tvary kondicionálu slovesa byti:</a:t>
            </a:r>
          </a:p>
          <a:p>
            <a:pPr algn="ctr">
              <a:lnSpc>
                <a:spcPct val="100000"/>
              </a:lnSpc>
              <a:buNone/>
            </a:pP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None/>
            </a:pPr>
            <a:endParaRPr dirty="0">
              <a:solidFill>
                <a:schemeClr val="dk1"/>
              </a:solidFill>
            </a:endParaRPr>
          </a:p>
          <a:p>
            <a:pPr>
              <a:buClr>
                <a:schemeClr val="dk1"/>
              </a:buClr>
              <a:buNone/>
            </a:pPr>
            <a:endParaRPr dirty="0">
              <a:solidFill>
                <a:schemeClr val="dk1"/>
              </a:solidFill>
            </a:endParaRPr>
          </a:p>
          <a:p>
            <a:pPr>
              <a:buNone/>
            </a:pPr>
            <a:endParaRPr dirty="0"/>
          </a:p>
        </p:txBody>
      </p:sp>
      <p:graphicFrame>
        <p:nvGraphicFramePr>
          <p:cNvPr id="370" name="Shape 370"/>
          <p:cNvGraphicFramePr/>
          <p:nvPr/>
        </p:nvGraphicFramePr>
        <p:xfrm>
          <a:off x="1270001" y="3171800"/>
          <a:ext cx="8707033" cy="28040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81267"/>
                <a:gridCol w="2584833"/>
                <a:gridCol w="2455933"/>
                <a:gridCol w="2685000"/>
              </a:tblGrid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Sg.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Pl.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Du.</a:t>
                      </a:r>
                    </a:p>
                  </a:txBody>
                  <a:tcPr marL="121900" marR="121900" marT="121900" marB="121900"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1.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bim</a:t>
                      </a:r>
                      <a:r>
                        <a:rPr lang="cs" sz="2400">
                          <a:solidFill>
                            <a:schemeClr val="dk1"/>
                          </a:solidFill>
                        </a:rPr>
                        <a:t>ь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bim</a:t>
                      </a:r>
                      <a:r>
                        <a:rPr lang="cs" sz="2400">
                          <a:solidFill>
                            <a:schemeClr val="dk1"/>
                          </a:solidFill>
                        </a:rPr>
                        <a:t>ъ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bivě</a:t>
                      </a:r>
                    </a:p>
                  </a:txBody>
                  <a:tcPr marL="121900" marR="121900" marT="121900" marB="121900"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2.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bi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biste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bista</a:t>
                      </a:r>
                    </a:p>
                  </a:txBody>
                  <a:tcPr marL="121900" marR="121900" marT="121900" marB="121900"/>
                </a:tc>
              </a:tr>
              <a:tr h="97532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3.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bi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b</a:t>
                      </a:r>
                      <a:r>
                        <a:rPr lang="cs" sz="2400">
                          <a:solidFill>
                            <a:schemeClr val="dk1"/>
                          </a:solidFill>
                        </a:rPr>
                        <a:t>ǫ /novotvar: bišę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biste</a:t>
                      </a:r>
                    </a:p>
                  </a:txBody>
                  <a:tcPr marL="121900" marR="121900" marT="121900" marB="1219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023082"/>
      </p:ext>
    </p:extLst>
  </p:cSld>
  <p:clrMapOvr>
    <a:masterClrMapping/>
  </p:clrMapOvr>
  <p:transition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" b="1" dirty="0">
                <a:solidFill>
                  <a:srgbClr val="000000"/>
                </a:solidFill>
              </a:rPr>
              <a:t>Příklad</a:t>
            </a:r>
            <a:r>
              <a:rPr lang="cs" dirty="0">
                <a:solidFill>
                  <a:srgbClr val="000000"/>
                </a:solidFill>
              </a:rPr>
              <a:t>: </a:t>
            </a:r>
            <a:endParaRPr lang="cs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" dirty="0" smtClean="0">
                <a:solidFill>
                  <a:srgbClr val="000000"/>
                </a:solidFill>
              </a:rPr>
              <a:t>Gospodi</a:t>
            </a:r>
            <a:r>
              <a:rPr lang="cs" dirty="0">
                <a:solidFill>
                  <a:srgbClr val="000000"/>
                </a:solidFill>
              </a:rPr>
              <a:t>, ašte bi bylъ sьde, ne </a:t>
            </a:r>
            <a:r>
              <a:rPr lang="cs" u="sng" dirty="0">
                <a:solidFill>
                  <a:srgbClr val="000000"/>
                </a:solidFill>
              </a:rPr>
              <a:t>bi </a:t>
            </a:r>
            <a:r>
              <a:rPr lang="cs" dirty="0">
                <a:solidFill>
                  <a:srgbClr val="000000"/>
                </a:solidFill>
              </a:rPr>
              <a:t>mojь bratъ umrьlъ.</a:t>
            </a:r>
          </a:p>
          <a:p>
            <a:pPr>
              <a:buNone/>
            </a:pPr>
            <a:r>
              <a:rPr lang="cs" dirty="0">
                <a:solidFill>
                  <a:srgbClr val="000000"/>
                </a:solidFill>
              </a:rPr>
              <a:t>“ Pane, kdybys tu byl, bratr můj nebyl by umřel.”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75814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JMENNÉ TVARY SLOVESNÉ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 smtClean="0"/>
              <a:t>patří sem infinitiv, supinum, participia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11558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1) infinitiv</a:t>
            </a:r>
            <a:r>
              <a:rPr lang="cs-CZ" dirty="0">
                <a:solidFill>
                  <a:srgbClr val="00B050"/>
                </a:solidFill>
              </a:rPr>
              <a:t>: </a:t>
            </a:r>
            <a:br>
              <a:rPr lang="cs-CZ" dirty="0">
                <a:solidFill>
                  <a:srgbClr val="00B05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tvoří </a:t>
            </a:r>
            <a:r>
              <a:rPr lang="cs-CZ" dirty="0"/>
              <a:t>se koncovkou </a:t>
            </a:r>
            <a:r>
              <a:rPr lang="cs-CZ" dirty="0">
                <a:solidFill>
                  <a:srgbClr val="FF0000"/>
                </a:solidFill>
              </a:rPr>
              <a:t>–ti </a:t>
            </a:r>
            <a:r>
              <a:rPr lang="cs-CZ" dirty="0"/>
              <a:t>připojovanou </a:t>
            </a:r>
            <a:r>
              <a:rPr lang="cs-CZ" dirty="0">
                <a:solidFill>
                  <a:srgbClr val="FF0000"/>
                </a:solidFill>
              </a:rPr>
              <a:t>k infinitnímu kmeni </a:t>
            </a:r>
            <a:r>
              <a:rPr lang="cs-CZ" dirty="0"/>
              <a:t>sloves, např. </a:t>
            </a:r>
            <a:r>
              <a:rPr lang="cs-CZ" dirty="0" err="1"/>
              <a:t>nesti</a:t>
            </a:r>
            <a:endParaRPr lang="cs-CZ" dirty="0"/>
          </a:p>
          <a:p>
            <a:pPr lvl="0"/>
            <a:r>
              <a:rPr lang="cs-CZ" dirty="0" err="1"/>
              <a:t>prasl</a:t>
            </a:r>
            <a:r>
              <a:rPr lang="cs-CZ" dirty="0"/>
              <a:t>. infinitiv </a:t>
            </a:r>
            <a:r>
              <a:rPr lang="cs-CZ" dirty="0">
                <a:solidFill>
                  <a:srgbClr val="00B050"/>
                </a:solidFill>
              </a:rPr>
              <a:t>není pokračováním infinitivu </a:t>
            </a:r>
            <a:r>
              <a:rPr lang="cs-CZ" dirty="0" err="1">
                <a:solidFill>
                  <a:srgbClr val="00B050"/>
                </a:solidFill>
              </a:rPr>
              <a:t>indoevr</a:t>
            </a:r>
            <a:r>
              <a:rPr lang="cs-CZ" dirty="0"/>
              <a:t>., společné zakončení máme pouze s větví baltskou, od původu je to </a:t>
            </a:r>
            <a:r>
              <a:rPr lang="cs-CZ" dirty="0">
                <a:solidFill>
                  <a:srgbClr val="00B050"/>
                </a:solidFill>
              </a:rPr>
              <a:t>patrně dativ slovesného substantiva </a:t>
            </a:r>
            <a:r>
              <a:rPr lang="cs-CZ" dirty="0"/>
              <a:t>nebo nějaký útvar příslovečný</a:t>
            </a:r>
          </a:p>
          <a:p>
            <a:pPr lvl="0"/>
            <a:r>
              <a:rPr lang="cs-CZ" dirty="0"/>
              <a:t>v mnoha případech se ho používá stejně </a:t>
            </a:r>
            <a:r>
              <a:rPr lang="cs-CZ" dirty="0">
                <a:solidFill>
                  <a:srgbClr val="00B050"/>
                </a:solidFill>
              </a:rPr>
              <a:t>jako v současné češtině</a:t>
            </a:r>
            <a:r>
              <a:rPr lang="cs-CZ" dirty="0"/>
              <a:t>, ale vedle toho i v některých </a:t>
            </a:r>
            <a:r>
              <a:rPr lang="cs-CZ" dirty="0">
                <a:solidFill>
                  <a:srgbClr val="00B050"/>
                </a:solidFill>
              </a:rPr>
              <a:t>zvláštních případech</a:t>
            </a:r>
            <a:r>
              <a:rPr lang="cs-CZ" dirty="0"/>
              <a:t>: infinitiv s významem účelovým (“mající uši slyšeti=ten, kdo má uši k slyšení”); pomáhá futuru některých sloves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79915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2) </a:t>
            </a:r>
            <a:r>
              <a:rPr lang="en-US" b="1" dirty="0" err="1">
                <a:solidFill>
                  <a:srgbClr val="00B050"/>
                </a:solidFill>
              </a:rPr>
              <a:t>supinum</a:t>
            </a:r>
            <a:r>
              <a:rPr lang="en-US" dirty="0">
                <a:solidFill>
                  <a:srgbClr val="00B050"/>
                </a:solidFill>
              </a:rPr>
              <a:t>: </a:t>
            </a:r>
            <a:r>
              <a:rPr lang="cs-CZ" dirty="0">
                <a:solidFill>
                  <a:srgbClr val="00B050"/>
                </a:solidFill>
              </a:rPr>
              <a:t/>
            </a:r>
            <a:br>
              <a:rPr lang="cs-CZ" dirty="0">
                <a:solidFill>
                  <a:srgbClr val="00B05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tvoří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koncovkou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–t</a:t>
            </a:r>
            <a:r>
              <a:rPr lang="ru-RU" dirty="0">
                <a:solidFill>
                  <a:srgbClr val="FF0000"/>
                </a:solidFill>
              </a:rPr>
              <a:t>ъ</a:t>
            </a:r>
            <a:r>
              <a:rPr lang="cs-CZ" dirty="0"/>
              <a:t> připojenou k infinitivnímu kmeni slovesa, </a:t>
            </a:r>
            <a:r>
              <a:rPr lang="cs-CZ" dirty="0" smtClean="0"/>
              <a:t>místo infinitivního </a:t>
            </a:r>
            <a:r>
              <a:rPr lang="cs-CZ" dirty="0">
                <a:solidFill>
                  <a:srgbClr val="FF0000"/>
                </a:solidFill>
              </a:rPr>
              <a:t>–i</a:t>
            </a:r>
          </a:p>
          <a:p>
            <a:pPr lvl="0"/>
            <a:r>
              <a:rPr lang="cs-CZ" dirty="0"/>
              <a:t>od původu je to </a:t>
            </a:r>
            <a:r>
              <a:rPr lang="cs-CZ" dirty="0">
                <a:solidFill>
                  <a:srgbClr val="00B050"/>
                </a:solidFill>
              </a:rPr>
              <a:t>patrně akuzativ slovesného </a:t>
            </a:r>
            <a:r>
              <a:rPr lang="cs-CZ" dirty="0" smtClean="0">
                <a:solidFill>
                  <a:srgbClr val="00B050"/>
                </a:solidFill>
              </a:rPr>
              <a:t>substantiva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v </a:t>
            </a:r>
            <a:r>
              <a:rPr lang="cs-CZ" dirty="0" err="1"/>
              <a:t>stsl</a:t>
            </a:r>
            <a:r>
              <a:rPr lang="cs-CZ" dirty="0"/>
              <a:t>. se užívá se </a:t>
            </a:r>
            <a:r>
              <a:rPr lang="cs-CZ" dirty="0">
                <a:solidFill>
                  <a:srgbClr val="00B050"/>
                </a:solidFill>
              </a:rPr>
              <a:t>slovesy s významem  pohybu nebo vybídnutí k pohybu</a:t>
            </a:r>
            <a:r>
              <a:rPr lang="cs-CZ" dirty="0"/>
              <a:t>, předmět rozvíjející </a:t>
            </a:r>
            <a:r>
              <a:rPr lang="cs-CZ" dirty="0">
                <a:solidFill>
                  <a:srgbClr val="FF0000"/>
                </a:solidFill>
              </a:rPr>
              <a:t>supinum je v genitivu </a:t>
            </a:r>
            <a:r>
              <a:rPr lang="cs-CZ" dirty="0"/>
              <a:t>(je to tzv. genitiv supinový)</a:t>
            </a:r>
          </a:p>
          <a:p>
            <a:pPr lvl="0"/>
            <a:r>
              <a:rPr lang="cs-CZ" dirty="0"/>
              <a:t>v </a:t>
            </a:r>
            <a:r>
              <a:rPr lang="cs-CZ" dirty="0" err="1">
                <a:solidFill>
                  <a:srgbClr val="00B050"/>
                </a:solidFill>
              </a:rPr>
              <a:t>stsl</a:t>
            </a:r>
            <a:r>
              <a:rPr lang="cs-CZ" dirty="0">
                <a:solidFill>
                  <a:srgbClr val="00B050"/>
                </a:solidFill>
              </a:rPr>
              <a:t>.</a:t>
            </a:r>
            <a:r>
              <a:rPr lang="cs-CZ" dirty="0"/>
              <a:t> se běžně tvoří od sloves </a:t>
            </a:r>
            <a:r>
              <a:rPr lang="cs-CZ" dirty="0">
                <a:solidFill>
                  <a:srgbClr val="00B050"/>
                </a:solidFill>
              </a:rPr>
              <a:t>dokonavých i nedokonavých</a:t>
            </a:r>
            <a:r>
              <a:rPr lang="cs-CZ" dirty="0"/>
              <a:t>, v staré </a:t>
            </a:r>
            <a:r>
              <a:rPr lang="cs-CZ" dirty="0">
                <a:solidFill>
                  <a:srgbClr val="00B050"/>
                </a:solidFill>
              </a:rPr>
              <a:t>češtině</a:t>
            </a:r>
            <a:r>
              <a:rPr lang="cs-CZ" dirty="0"/>
              <a:t> jen od sloves </a:t>
            </a:r>
            <a:r>
              <a:rPr lang="cs-CZ" dirty="0">
                <a:solidFill>
                  <a:srgbClr val="00B050"/>
                </a:solidFill>
              </a:rPr>
              <a:t>nedokonavých</a:t>
            </a:r>
          </a:p>
          <a:p>
            <a:pPr lvl="0"/>
            <a:r>
              <a:rPr lang="cs-CZ" dirty="0"/>
              <a:t>v dalším vývoji bylo </a:t>
            </a:r>
            <a:r>
              <a:rPr lang="cs-CZ" dirty="0">
                <a:solidFill>
                  <a:srgbClr val="FF0000"/>
                </a:solidFill>
              </a:rPr>
              <a:t>vytlačeno infinitivem </a:t>
            </a:r>
            <a:r>
              <a:rPr lang="cs-CZ" dirty="0" smtClean="0"/>
              <a:t>nebo </a:t>
            </a:r>
            <a:r>
              <a:rPr lang="cs-CZ" dirty="0" smtClean="0">
                <a:solidFill>
                  <a:srgbClr val="FF0000"/>
                </a:solidFill>
              </a:rPr>
              <a:t>vymizelo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8893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3) participia</a:t>
            </a:r>
            <a:r>
              <a:rPr lang="cs-CZ" dirty="0">
                <a:solidFill>
                  <a:srgbClr val="00B050"/>
                </a:solidFill>
              </a:rPr>
              <a:t>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patří sem </a:t>
            </a:r>
            <a:r>
              <a:rPr lang="cs-CZ" dirty="0" smtClean="0">
                <a:solidFill>
                  <a:srgbClr val="FF0000"/>
                </a:solidFill>
              </a:rPr>
              <a:t>l-</a:t>
            </a:r>
            <a:r>
              <a:rPr lang="cs-CZ" dirty="0" err="1" smtClean="0">
                <a:solidFill>
                  <a:srgbClr val="FF0000"/>
                </a:solidFill>
              </a:rPr>
              <a:t>ové</a:t>
            </a:r>
            <a:r>
              <a:rPr lang="cs-CZ" dirty="0" smtClean="0">
                <a:solidFill>
                  <a:srgbClr val="FF0000"/>
                </a:solidFill>
              </a:rPr>
              <a:t>, m-</a:t>
            </a:r>
            <a:r>
              <a:rPr lang="cs-CZ" dirty="0" err="1" smtClean="0">
                <a:solidFill>
                  <a:srgbClr val="FF0000"/>
                </a:solidFill>
              </a:rPr>
              <a:t>ové</a:t>
            </a:r>
            <a:r>
              <a:rPr lang="cs-CZ" dirty="0" smtClean="0">
                <a:solidFill>
                  <a:srgbClr val="FF0000"/>
                </a:solidFill>
              </a:rPr>
              <a:t>, n-</a:t>
            </a:r>
            <a:r>
              <a:rPr lang="cs-CZ" dirty="0" err="1" smtClean="0">
                <a:solidFill>
                  <a:srgbClr val="FF0000"/>
                </a:solidFill>
              </a:rPr>
              <a:t>ové</a:t>
            </a:r>
            <a:r>
              <a:rPr lang="cs-CZ" dirty="0" smtClean="0">
                <a:solidFill>
                  <a:srgbClr val="FF0000"/>
                </a:solidFill>
              </a:rPr>
              <a:t>, t-</a:t>
            </a:r>
            <a:r>
              <a:rPr lang="cs-CZ" dirty="0" err="1" smtClean="0">
                <a:solidFill>
                  <a:srgbClr val="FF0000"/>
                </a:solidFill>
              </a:rPr>
              <a:t>ové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nt-ové</a:t>
            </a:r>
            <a:r>
              <a:rPr lang="cs-CZ" dirty="0" smtClean="0">
                <a:solidFill>
                  <a:srgbClr val="FF0000"/>
                </a:solidFill>
              </a:rPr>
              <a:t>, s-</a:t>
            </a:r>
            <a:r>
              <a:rPr lang="cs-CZ" dirty="0" err="1" smtClean="0">
                <a:solidFill>
                  <a:srgbClr val="FF0000"/>
                </a:solidFill>
              </a:rPr>
              <a:t>ové</a:t>
            </a:r>
            <a:endParaRPr lang="cs-CZ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370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subTitle" idx="1"/>
          </p:nvPr>
        </p:nvSpPr>
        <p:spPr>
          <a:xfrm>
            <a:off x="-49200" y="-128366"/>
            <a:ext cx="12290399" cy="6857999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cs" sz="3200" b="1" dirty="0">
                <a:solidFill>
                  <a:srgbClr val="FF0000"/>
                </a:solidFill>
              </a:rPr>
              <a:t>Skloňování zájmenné</a:t>
            </a:r>
          </a:p>
          <a:p>
            <a:pPr algn="l">
              <a:spcBef>
                <a:spcPts val="0"/>
              </a:spcBef>
            </a:pPr>
            <a:r>
              <a:rPr lang="cs" dirty="0">
                <a:solidFill>
                  <a:srgbClr val="FF0000"/>
                </a:solidFill>
              </a:rPr>
              <a:t> </a:t>
            </a:r>
          </a:p>
          <a:p>
            <a:pPr algn="l">
              <a:spcBef>
                <a:spcPts val="0"/>
              </a:spcBef>
            </a:pPr>
            <a:r>
              <a:rPr lang="cs" sz="3200" dirty="0">
                <a:solidFill>
                  <a:schemeClr val="dk1"/>
                </a:solidFill>
              </a:rPr>
              <a:t>A) 	</a:t>
            </a:r>
            <a:r>
              <a:rPr lang="cs" sz="2800" dirty="0">
                <a:solidFill>
                  <a:srgbClr val="FF0000"/>
                </a:solidFill>
              </a:rPr>
              <a:t>Skloňování zájmen bezrodých </a:t>
            </a:r>
          </a:p>
          <a:p>
            <a:pPr algn="l">
              <a:spcBef>
                <a:spcPts val="0"/>
              </a:spcBef>
            </a:pPr>
            <a:endParaRPr dirty="0"/>
          </a:p>
          <a:p>
            <a:pPr algn="l">
              <a:spcBef>
                <a:spcPts val="0"/>
              </a:spcBef>
            </a:pPr>
            <a:endParaRPr dirty="0"/>
          </a:p>
          <a:p>
            <a:pPr algn="l">
              <a:spcBef>
                <a:spcPts val="0"/>
              </a:spcBef>
            </a:pPr>
            <a:endParaRPr dirty="0"/>
          </a:p>
          <a:p>
            <a:pPr algn="l">
              <a:spcBef>
                <a:spcPts val="0"/>
              </a:spcBef>
            </a:pPr>
            <a:endParaRPr dirty="0"/>
          </a:p>
          <a:p>
            <a:pPr marL="609585" indent="-457189" algn="l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cs-CZ" dirty="0">
                <a:solidFill>
                  <a:srgbClr val="000000"/>
                </a:solidFill>
              </a:rPr>
              <a:t>p</a:t>
            </a:r>
            <a:r>
              <a:rPr lang="cs" dirty="0" smtClean="0">
                <a:solidFill>
                  <a:srgbClr val="000000"/>
                </a:solidFill>
              </a:rPr>
              <a:t>ůvodní zájmeno </a:t>
            </a:r>
            <a:r>
              <a:rPr lang="cs" u="sng" dirty="0" smtClean="0">
                <a:solidFill>
                  <a:srgbClr val="000000"/>
                </a:solidFill>
              </a:rPr>
              <a:t>az</a:t>
            </a:r>
            <a:r>
              <a:rPr lang="cs" i="1" u="sng" dirty="0" smtClean="0">
                <a:solidFill>
                  <a:srgbClr val="000000"/>
                </a:solidFill>
                <a:highlight>
                  <a:srgbClr val="FFFFFF"/>
                </a:highlight>
              </a:rPr>
              <a:t>ъ</a:t>
            </a:r>
            <a:r>
              <a:rPr lang="cs" i="1" dirty="0" smtClean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cs" dirty="0" smtClean="0">
                <a:solidFill>
                  <a:srgbClr val="000000"/>
                </a:solidFill>
                <a:highlight>
                  <a:srgbClr val="FFFFFF"/>
                </a:highlight>
              </a:rPr>
              <a:t>/ jáz</a:t>
            </a:r>
            <a:r>
              <a:rPr lang="cs" dirty="0" smtClean="0">
                <a:solidFill>
                  <a:srgbClr val="000000"/>
                </a:solidFill>
              </a:rPr>
              <a:t> - </a:t>
            </a:r>
            <a:r>
              <a:rPr lang="cs" dirty="0">
                <a:solidFill>
                  <a:srgbClr val="000000"/>
                </a:solidFill>
              </a:rPr>
              <a:t>v </a:t>
            </a:r>
            <a:r>
              <a:rPr lang="cs" dirty="0">
                <a:solidFill>
                  <a:srgbClr val="000000"/>
                </a:solidFill>
              </a:rPr>
              <a:t>ostatních pádech má tvary od </a:t>
            </a:r>
            <a:r>
              <a:rPr lang="cs" dirty="0" smtClean="0">
                <a:solidFill>
                  <a:srgbClr val="000000"/>
                </a:solidFill>
              </a:rPr>
              <a:t>základu</a:t>
            </a:r>
            <a:r>
              <a:rPr lang="cs" dirty="0">
                <a:solidFill>
                  <a:srgbClr val="000000"/>
                </a:solidFill>
              </a:rPr>
              <a:t>: men-/m</a:t>
            </a:r>
            <a:r>
              <a:rPr lang="cs" i="1" dirty="0">
                <a:solidFill>
                  <a:srgbClr val="000000"/>
                </a:solidFill>
                <a:highlight>
                  <a:srgbClr val="FFFFFF"/>
                </a:highlight>
              </a:rPr>
              <a:t>ъ</a:t>
            </a: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</a:rPr>
              <a:t>n-.</a:t>
            </a:r>
          </a:p>
          <a:p>
            <a:pPr marL="609585" indent="-457189" algn="l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cs" dirty="0">
                <a:solidFill>
                  <a:srgbClr val="000000"/>
                </a:solidFill>
              </a:rPr>
              <a:t>z</a:t>
            </a:r>
            <a:r>
              <a:rPr lang="cs" dirty="0">
                <a:solidFill>
                  <a:srgbClr val="000000"/>
                </a:solidFill>
              </a:rPr>
              <a:t>ájmeno </a:t>
            </a:r>
            <a:r>
              <a:rPr lang="cs" dirty="0">
                <a:solidFill>
                  <a:srgbClr val="000000"/>
                </a:solidFill>
              </a:rPr>
              <a:t>2. osoby  singuláru </a:t>
            </a:r>
            <a:r>
              <a:rPr lang="cs" u="sng" dirty="0">
                <a:solidFill>
                  <a:srgbClr val="000000"/>
                </a:solidFill>
              </a:rPr>
              <a:t>ty</a:t>
            </a:r>
            <a:r>
              <a:rPr lang="cs" dirty="0">
                <a:solidFill>
                  <a:srgbClr val="000000"/>
                </a:solidFill>
              </a:rPr>
              <a:t> a osobní zvratné zájmeno </a:t>
            </a:r>
            <a:r>
              <a:rPr lang="cs" u="sng" dirty="0">
                <a:solidFill>
                  <a:srgbClr val="000000"/>
                </a:solidFill>
              </a:rPr>
              <a:t>se</a:t>
            </a:r>
            <a:r>
              <a:rPr lang="cs" dirty="0">
                <a:solidFill>
                  <a:srgbClr val="000000"/>
                </a:solidFill>
              </a:rPr>
              <a:t> mají stejné pádové koncovky jako zájmeno 1. osoby. </a:t>
            </a:r>
          </a:p>
          <a:p>
            <a:pPr marL="609585" indent="-457189" algn="l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cs" dirty="0">
                <a:solidFill>
                  <a:srgbClr val="000000"/>
                </a:solidFill>
              </a:rPr>
              <a:t>z</a:t>
            </a:r>
            <a:r>
              <a:rPr lang="cs" dirty="0">
                <a:solidFill>
                  <a:srgbClr val="000000"/>
                </a:solidFill>
              </a:rPr>
              <a:t>ájmeno </a:t>
            </a:r>
            <a:r>
              <a:rPr lang="cs" dirty="0">
                <a:solidFill>
                  <a:srgbClr val="000000"/>
                </a:solidFill>
              </a:rPr>
              <a:t>zvratné nemá tvar pro nominativ  </a:t>
            </a:r>
          </a:p>
          <a:p>
            <a:pPr marL="609585" indent="-457189" algn="l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cs" dirty="0">
                <a:solidFill>
                  <a:srgbClr val="000000"/>
                </a:solidFill>
              </a:rPr>
              <a:t>z</a:t>
            </a:r>
            <a:r>
              <a:rPr lang="cs" dirty="0">
                <a:solidFill>
                  <a:srgbClr val="000000"/>
                </a:solidFill>
              </a:rPr>
              <a:t>ájmena </a:t>
            </a:r>
            <a:r>
              <a:rPr lang="cs" dirty="0">
                <a:solidFill>
                  <a:srgbClr val="000000"/>
                </a:solidFill>
              </a:rPr>
              <a:t>1. a 2. </a:t>
            </a:r>
            <a:r>
              <a:rPr lang="cs" dirty="0">
                <a:solidFill>
                  <a:srgbClr val="000000"/>
                </a:solidFill>
              </a:rPr>
              <a:t>osoby plurálu my, vy mají rovněž </a:t>
            </a:r>
            <a:r>
              <a:rPr lang="cs" dirty="0" smtClean="0">
                <a:solidFill>
                  <a:srgbClr val="000000"/>
                </a:solidFill>
              </a:rPr>
              <a:t>koncovky společné  </a:t>
            </a:r>
            <a:endParaRPr lang="cs" dirty="0">
              <a:solidFill>
                <a:srgbClr val="000000"/>
              </a:solidFill>
            </a:endParaRPr>
          </a:p>
          <a:p>
            <a:pPr algn="l">
              <a:spcBef>
                <a:spcPts val="0"/>
              </a:spcBef>
            </a:pPr>
            <a:endParaRPr dirty="0"/>
          </a:p>
        </p:txBody>
      </p:sp>
      <p:graphicFrame>
        <p:nvGraphicFramePr>
          <p:cNvPr id="188" name="Shape 188"/>
          <p:cNvGraphicFramePr/>
          <p:nvPr>
            <p:extLst>
              <p:ext uri="{D42A27DB-BD31-4B8C-83A1-F6EECF244321}">
                <p14:modId xmlns:p14="http://schemas.microsoft.com/office/powerpoint/2010/main" val="84147771"/>
              </p:ext>
            </p:extLst>
          </p:nvPr>
        </p:nvGraphicFramePr>
        <p:xfrm>
          <a:off x="443033" y="1142999"/>
          <a:ext cx="9652000" cy="121912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802067"/>
                <a:gridCol w="4849933"/>
              </a:tblGrid>
              <a:tr h="571460">
                <a:tc>
                  <a:txBody>
                    <a:bodyPr/>
                    <a:lstStyle/>
                    <a:p>
                      <a:pPr marL="457200" lvl="0" indent="-228600" rtl="0">
                        <a:spcBef>
                          <a:spcPts val="0"/>
                        </a:spcBef>
                        <a:buAutoNum type="arabicPeriod"/>
                      </a:pPr>
                      <a:r>
                        <a:rPr lang="cs" sz="2400" b="1" dirty="0"/>
                        <a:t>osoba </a:t>
                      </a:r>
                      <a:r>
                        <a:rPr lang="cs" sz="2400" b="1" dirty="0" smtClean="0"/>
                        <a:t>– az</a:t>
                      </a:r>
                      <a:r>
                        <a:rPr lang="cs" sz="2400" b="1" i="1" dirty="0" smtClean="0">
                          <a:solidFill>
                            <a:srgbClr val="252525"/>
                          </a:solidFill>
                          <a:highlight>
                            <a:srgbClr val="FFFFFF"/>
                          </a:highlight>
                        </a:rPr>
                        <a:t>ъ / jáz</a:t>
                      </a:r>
                      <a:endParaRPr lang="cs" sz="2400" b="1" i="1" dirty="0">
                        <a:solidFill>
                          <a:srgbClr val="252525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L="121900" marR="121900" marT="121900" marB="1219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 dirty="0"/>
                        <a:t>pl. my </a:t>
                      </a:r>
                    </a:p>
                  </a:txBody>
                  <a:tcPr marL="121900" marR="121900" marT="121900" marB="1219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4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 dirty="0"/>
                        <a:t>  2.    osoba - ty   </a:t>
                      </a:r>
                    </a:p>
                  </a:txBody>
                  <a:tcPr marL="121900" marR="121900" marT="121900" marB="1219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 dirty="0"/>
                        <a:t>pl. vy </a:t>
                      </a:r>
                    </a:p>
                  </a:txBody>
                  <a:tcPr marL="121900" marR="121900" marT="121900" marB="1219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7991010"/>
      </p:ext>
    </p:extLst>
  </p:cSld>
  <p:clrMapOvr>
    <a:masterClrMapping/>
  </p:clrMapOvr>
  <p:transition spd="slow">
    <p:cut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cs-CZ" sz="2800" dirty="0"/>
              <a:t>A) </a:t>
            </a:r>
            <a:r>
              <a:rPr lang="cs-CZ" sz="2800" b="1" i="1" dirty="0">
                <a:solidFill>
                  <a:srgbClr val="00B050"/>
                </a:solidFill>
              </a:rPr>
              <a:t>l</a:t>
            </a:r>
            <a:r>
              <a:rPr lang="cs-CZ" sz="2800" b="1" i="1" dirty="0" smtClean="0">
                <a:solidFill>
                  <a:srgbClr val="00B050"/>
                </a:solidFill>
              </a:rPr>
              <a:t>-</a:t>
            </a:r>
            <a:r>
              <a:rPr lang="cs-CZ" sz="2800" b="1" i="1" dirty="0" err="1" smtClean="0">
                <a:solidFill>
                  <a:srgbClr val="00B050"/>
                </a:solidFill>
              </a:rPr>
              <a:t>ové</a:t>
            </a:r>
            <a:r>
              <a:rPr lang="cs-CZ" sz="2800" i="1" dirty="0" smtClean="0"/>
              <a:t> </a:t>
            </a:r>
            <a:r>
              <a:rPr lang="cs-CZ" sz="2800" i="1" dirty="0"/>
              <a:t>(=činné, minulé)</a:t>
            </a:r>
            <a:r>
              <a:rPr lang="cs-CZ" sz="2800" dirty="0"/>
              <a:t> – participium </a:t>
            </a:r>
            <a:r>
              <a:rPr lang="cs-CZ" sz="2800" dirty="0" err="1">
                <a:solidFill>
                  <a:srgbClr val="00B050"/>
                </a:solidFill>
              </a:rPr>
              <a:t>perfecti</a:t>
            </a:r>
            <a:r>
              <a:rPr lang="cs-CZ" sz="2800" dirty="0">
                <a:solidFill>
                  <a:srgbClr val="00B050"/>
                </a:solidFill>
              </a:rPr>
              <a:t> </a:t>
            </a:r>
            <a:r>
              <a:rPr lang="cs-CZ" sz="2800" dirty="0" err="1">
                <a:solidFill>
                  <a:srgbClr val="00B050"/>
                </a:solidFill>
              </a:rPr>
              <a:t>activi</a:t>
            </a:r>
            <a:r>
              <a:rPr lang="cs-CZ" sz="2800" dirty="0">
                <a:solidFill>
                  <a:srgbClr val="00B050"/>
                </a:solidFill>
              </a:rPr>
              <a:t> </a:t>
            </a:r>
            <a:r>
              <a:rPr lang="cs-CZ" sz="2800" dirty="0"/>
              <a:t>se tvoří příponami –</a:t>
            </a:r>
            <a:r>
              <a:rPr lang="cs-CZ" sz="2800" dirty="0" err="1"/>
              <a:t>lъ</a:t>
            </a:r>
            <a:r>
              <a:rPr lang="cs-CZ" sz="2800" dirty="0"/>
              <a:t>, -la, -</a:t>
            </a:r>
            <a:r>
              <a:rPr lang="cs-CZ" sz="2800" dirty="0" err="1"/>
              <a:t>lo</a:t>
            </a:r>
            <a:r>
              <a:rPr lang="cs-CZ" sz="2800" dirty="0"/>
              <a:t>, -</a:t>
            </a:r>
            <a:r>
              <a:rPr lang="cs-CZ" sz="2800" dirty="0" err="1"/>
              <a:t>li</a:t>
            </a:r>
            <a:r>
              <a:rPr lang="cs-CZ" sz="2800" dirty="0"/>
              <a:t>, -</a:t>
            </a:r>
            <a:r>
              <a:rPr lang="cs-CZ" sz="2800" dirty="0" err="1"/>
              <a:t>ly</a:t>
            </a:r>
            <a:r>
              <a:rPr lang="cs-CZ" sz="2800" dirty="0"/>
              <a:t>, -la, (-la, -</a:t>
            </a:r>
            <a:r>
              <a:rPr lang="cs-CZ" sz="2800" dirty="0" err="1"/>
              <a:t>lě</a:t>
            </a:r>
            <a:r>
              <a:rPr lang="cs-CZ" sz="2800" dirty="0"/>
              <a:t>, -</a:t>
            </a:r>
            <a:r>
              <a:rPr lang="cs-CZ" sz="2800" dirty="0" err="1"/>
              <a:t>lě</a:t>
            </a:r>
            <a:r>
              <a:rPr lang="cs-CZ" sz="2800" dirty="0"/>
              <a:t> pro duál), </a:t>
            </a:r>
            <a:r>
              <a:rPr lang="cs-CZ" sz="2800" dirty="0" smtClean="0"/>
              <a:t>připínají </a:t>
            </a:r>
            <a:r>
              <a:rPr lang="cs-CZ" sz="2800" dirty="0"/>
              <a:t>k </a:t>
            </a:r>
            <a:r>
              <a:rPr lang="cs-CZ" sz="2800" dirty="0" smtClean="0"/>
              <a:t>infinit. </a:t>
            </a:r>
            <a:r>
              <a:rPr lang="cs-CZ" sz="2800" dirty="0"/>
              <a:t>kmeni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err="1" smtClean="0"/>
              <a:t>prasl</a:t>
            </a:r>
            <a:r>
              <a:rPr lang="cs-CZ" sz="2400" dirty="0" smtClean="0"/>
              <a:t>. l-</a:t>
            </a:r>
            <a:r>
              <a:rPr lang="cs-CZ" sz="2400" dirty="0" err="1" smtClean="0"/>
              <a:t>ová</a:t>
            </a:r>
            <a:r>
              <a:rPr lang="cs-CZ" sz="2400" dirty="0" smtClean="0"/>
              <a:t> participia jsou </a:t>
            </a:r>
            <a:r>
              <a:rPr lang="cs-CZ" sz="2400" dirty="0" smtClean="0">
                <a:solidFill>
                  <a:srgbClr val="00B050"/>
                </a:solidFill>
              </a:rPr>
              <a:t>slovanský neologismus</a:t>
            </a:r>
            <a:r>
              <a:rPr lang="cs-CZ" sz="2400" dirty="0" smtClean="0"/>
              <a:t>, morfologicky jsou to </a:t>
            </a:r>
            <a:r>
              <a:rPr lang="cs-CZ" sz="2400" dirty="0" smtClean="0">
                <a:solidFill>
                  <a:srgbClr val="00B050"/>
                </a:solidFill>
              </a:rPr>
              <a:t>adjektiva o-kmenového a a-kmenového skloňování</a:t>
            </a:r>
            <a:r>
              <a:rPr lang="cs-CZ" sz="2400" dirty="0" smtClean="0"/>
              <a:t>, </a:t>
            </a:r>
            <a:r>
              <a:rPr lang="cs-CZ" sz="2400" dirty="0" smtClean="0"/>
              <a:t>používá se pro </a:t>
            </a:r>
            <a:r>
              <a:rPr lang="cs-CZ" sz="2400" dirty="0" smtClean="0"/>
              <a:t>vytvoření:</a:t>
            </a:r>
          </a:p>
          <a:p>
            <a:pPr marL="0" indent="0">
              <a:buNone/>
            </a:pPr>
            <a:r>
              <a:rPr lang="cs-CZ" sz="2400" dirty="0" smtClean="0"/>
              <a:t>	a) </a:t>
            </a:r>
            <a:r>
              <a:rPr lang="cs-CZ" sz="2400" dirty="0" smtClean="0">
                <a:solidFill>
                  <a:srgbClr val="FF0000"/>
                </a:solidFill>
              </a:rPr>
              <a:t>perfekta</a:t>
            </a:r>
            <a:r>
              <a:rPr lang="cs-CZ" sz="2400" dirty="0" smtClean="0"/>
              <a:t> – s prézentem slovesa býti, př. přišel jsem – doslova “jsem 	přišlý”</a:t>
            </a:r>
          </a:p>
          <a:p>
            <a:pPr marL="0" indent="0">
              <a:buNone/>
            </a:pPr>
            <a:r>
              <a:rPr lang="cs-CZ" sz="2400" dirty="0" smtClean="0"/>
              <a:t>	b) </a:t>
            </a:r>
            <a:r>
              <a:rPr lang="cs-CZ" sz="2400" dirty="0" smtClean="0">
                <a:solidFill>
                  <a:srgbClr val="FF0000"/>
                </a:solidFill>
              </a:rPr>
              <a:t>plusquamperfekta</a:t>
            </a:r>
            <a:r>
              <a:rPr lang="cs-CZ" sz="2400" dirty="0" smtClean="0"/>
              <a:t> – s minulými časy slovesa býti, př. přišel </a:t>
            </a:r>
            <a:r>
              <a:rPr lang="cs-CZ" sz="2400" dirty="0" err="1" smtClean="0"/>
              <a:t>běch</a:t>
            </a:r>
            <a:r>
              <a:rPr lang="cs-CZ" sz="2400" dirty="0" smtClean="0"/>
              <a:t>=byl jsem 	přišel</a:t>
            </a:r>
          </a:p>
          <a:p>
            <a:pPr marL="0" indent="0">
              <a:buNone/>
            </a:pPr>
            <a:r>
              <a:rPr lang="cs-CZ" sz="2400" dirty="0" smtClean="0"/>
              <a:t>	c)</a:t>
            </a:r>
            <a:r>
              <a:rPr lang="cs-CZ" sz="2400" dirty="0" smtClean="0">
                <a:solidFill>
                  <a:srgbClr val="FF0000"/>
                </a:solidFill>
              </a:rPr>
              <a:t> futura II. </a:t>
            </a:r>
            <a:r>
              <a:rPr lang="cs-CZ" sz="2400" dirty="0" smtClean="0"/>
              <a:t>(</a:t>
            </a:r>
            <a:r>
              <a:rPr lang="cs-CZ" sz="2400" dirty="0" err="1" smtClean="0"/>
              <a:t>exactum</a:t>
            </a:r>
            <a:r>
              <a:rPr lang="cs-CZ" sz="2400" dirty="0" smtClean="0"/>
              <a:t>) – s budoucími tvary slovesa býti, vyjadřuje 	předčasnost v budoucnosti</a:t>
            </a:r>
          </a:p>
          <a:p>
            <a:pPr marL="0" indent="0">
              <a:buNone/>
            </a:pPr>
            <a:r>
              <a:rPr lang="cs-CZ" sz="2400" dirty="0" smtClean="0"/>
              <a:t>	d) </a:t>
            </a:r>
            <a:r>
              <a:rPr lang="cs-CZ" sz="2400" dirty="0" smtClean="0">
                <a:solidFill>
                  <a:srgbClr val="FF0000"/>
                </a:solidFill>
              </a:rPr>
              <a:t>kondicionálu</a:t>
            </a:r>
            <a:r>
              <a:rPr lang="cs-CZ" sz="2400" dirty="0" smtClean="0"/>
              <a:t> – s </a:t>
            </a:r>
            <a:r>
              <a:rPr lang="cs-CZ" sz="2400" dirty="0" smtClean="0"/>
              <a:t>podmiňovacími </a:t>
            </a:r>
            <a:r>
              <a:rPr lang="cs-CZ" sz="2400" dirty="0" smtClean="0"/>
              <a:t>tvary slovesa býti, př. přišel </a:t>
            </a:r>
            <a:r>
              <a:rPr lang="cs-CZ" sz="2400" dirty="0" err="1" smtClean="0"/>
              <a:t>bim</a:t>
            </a:r>
            <a:r>
              <a:rPr lang="cs-CZ" sz="2400" dirty="0" smtClean="0"/>
              <a:t>=přišel </a:t>
            </a:r>
            <a:r>
              <a:rPr lang="cs-CZ" sz="2400" dirty="0" smtClean="0"/>
              <a:t>	bych</a:t>
            </a:r>
            <a:r>
              <a:rPr lang="cs-CZ" sz="2400" dirty="0" smtClean="0"/>
              <a:t>, v současných slovanských jazycích prakticky neexistuje, </a:t>
            </a:r>
            <a:r>
              <a:rPr lang="cs-CZ" sz="2400" dirty="0" smtClean="0"/>
              <a:t>náš 	kondicionál je </a:t>
            </a:r>
            <a:r>
              <a:rPr lang="cs-CZ" sz="2400" dirty="0" smtClean="0"/>
              <a:t>tvořen </a:t>
            </a:r>
            <a:r>
              <a:rPr lang="cs-CZ" sz="2400" dirty="0" smtClean="0">
                <a:solidFill>
                  <a:srgbClr val="00B050"/>
                </a:solidFill>
              </a:rPr>
              <a:t>aoristovými tvary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0687145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cs-CZ" dirty="0" smtClean="0"/>
              <a:t>B)</a:t>
            </a:r>
            <a:r>
              <a:rPr lang="cs-CZ" i="1" dirty="0" smtClean="0"/>
              <a:t> </a:t>
            </a:r>
            <a:r>
              <a:rPr lang="cs-CZ" i="1" dirty="0">
                <a:solidFill>
                  <a:srgbClr val="00B050"/>
                </a:solidFill>
              </a:rPr>
              <a:t>m</a:t>
            </a:r>
            <a:r>
              <a:rPr lang="cs-CZ" i="1" dirty="0" smtClean="0">
                <a:solidFill>
                  <a:srgbClr val="00B050"/>
                </a:solidFill>
              </a:rPr>
              <a:t>-</a:t>
            </a:r>
            <a:r>
              <a:rPr lang="cs-CZ" i="1" dirty="0" err="1" smtClean="0">
                <a:solidFill>
                  <a:srgbClr val="00B050"/>
                </a:solidFill>
              </a:rPr>
              <a:t>ové</a:t>
            </a:r>
            <a:r>
              <a:rPr lang="cs-CZ" i="1" dirty="0" smtClean="0">
                <a:solidFill>
                  <a:srgbClr val="00B050"/>
                </a:solidFill>
              </a:rPr>
              <a:t> </a:t>
            </a:r>
            <a:r>
              <a:rPr lang="cs-CZ" i="1" dirty="0" smtClean="0"/>
              <a:t>(přítomné trpné) </a:t>
            </a:r>
            <a:r>
              <a:rPr lang="cs-CZ" dirty="0" smtClean="0"/>
              <a:t>– participium </a:t>
            </a:r>
            <a:r>
              <a:rPr lang="cs-CZ" dirty="0" err="1" smtClean="0">
                <a:solidFill>
                  <a:srgbClr val="00B050"/>
                </a:solidFill>
              </a:rPr>
              <a:t>praesentis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passivi</a:t>
            </a:r>
            <a:r>
              <a:rPr lang="cs-CZ" dirty="0" smtClean="0"/>
              <a:t> se tvoří příponami –</a:t>
            </a:r>
            <a:r>
              <a:rPr lang="cs-CZ" dirty="0" err="1" smtClean="0"/>
              <a:t>mъ</a:t>
            </a:r>
            <a:r>
              <a:rPr lang="cs-CZ" dirty="0" smtClean="0"/>
              <a:t>, -</a:t>
            </a:r>
            <a:r>
              <a:rPr lang="cs-CZ" dirty="0" err="1" smtClean="0"/>
              <a:t>ma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r>
              <a:rPr lang="cs-CZ" dirty="0" smtClean="0"/>
              <a:t>	-</a:t>
            </a:r>
            <a:r>
              <a:rPr lang="cs-CZ" dirty="0" err="1" smtClean="0"/>
              <a:t>mo</a:t>
            </a:r>
            <a:r>
              <a:rPr lang="cs-CZ" dirty="0" smtClean="0"/>
              <a:t>, které se připínají k prézentnímu kmeni </a:t>
            </a:r>
            <a:r>
              <a:rPr lang="cs-CZ" dirty="0" smtClean="0"/>
              <a:t>sloves;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skloňuje se jako tvrdé adjektivum, specificky </a:t>
            </a:r>
            <a:r>
              <a:rPr lang="cs-CZ" dirty="0" err="1" smtClean="0"/>
              <a:t>stsl</a:t>
            </a:r>
            <a:r>
              <a:rPr lang="cs-CZ" dirty="0" smtClean="0"/>
              <a:t>. knižní novotvar</a:t>
            </a:r>
          </a:p>
          <a:p>
            <a:pPr marL="0" lvl="0" indent="0">
              <a:buNone/>
            </a:pPr>
            <a:r>
              <a:rPr lang="cs-CZ" dirty="0" smtClean="0"/>
              <a:t>C) </a:t>
            </a:r>
            <a:r>
              <a:rPr lang="cs-CZ" i="1" dirty="0">
                <a:solidFill>
                  <a:srgbClr val="00B050"/>
                </a:solidFill>
              </a:rPr>
              <a:t>n</a:t>
            </a:r>
            <a:r>
              <a:rPr lang="cs-CZ" i="1" dirty="0" smtClean="0">
                <a:solidFill>
                  <a:srgbClr val="00B050"/>
                </a:solidFill>
              </a:rPr>
              <a:t>-</a:t>
            </a:r>
            <a:r>
              <a:rPr lang="cs-CZ" i="1" dirty="0" err="1" smtClean="0">
                <a:solidFill>
                  <a:srgbClr val="00B050"/>
                </a:solidFill>
              </a:rPr>
              <a:t>ové</a:t>
            </a:r>
            <a:r>
              <a:rPr lang="cs-CZ" i="1" dirty="0" smtClean="0">
                <a:solidFill>
                  <a:srgbClr val="00B050"/>
                </a:solidFill>
              </a:rPr>
              <a:t> </a:t>
            </a:r>
            <a:r>
              <a:rPr lang="cs-CZ" i="1" dirty="0" smtClean="0">
                <a:solidFill>
                  <a:srgbClr val="00B050"/>
                </a:solidFill>
              </a:rPr>
              <a:t>a </a:t>
            </a:r>
            <a:r>
              <a:rPr lang="cs-CZ" i="1" dirty="0" smtClean="0">
                <a:solidFill>
                  <a:srgbClr val="00B050"/>
                </a:solidFill>
              </a:rPr>
              <a:t>t-</a:t>
            </a:r>
            <a:r>
              <a:rPr lang="cs-CZ" i="1" dirty="0" err="1" smtClean="0">
                <a:solidFill>
                  <a:srgbClr val="00B050"/>
                </a:solidFill>
              </a:rPr>
              <a:t>ové</a:t>
            </a:r>
            <a:r>
              <a:rPr lang="cs-CZ" i="1" dirty="0" smtClean="0">
                <a:solidFill>
                  <a:srgbClr val="00B050"/>
                </a:solidFill>
              </a:rPr>
              <a:t> </a:t>
            </a:r>
            <a:r>
              <a:rPr lang="cs-CZ" i="1" dirty="0" smtClean="0"/>
              <a:t>(minulé trpné)</a:t>
            </a:r>
            <a:r>
              <a:rPr lang="cs-CZ" dirty="0" smtClean="0"/>
              <a:t> – participium </a:t>
            </a:r>
            <a:r>
              <a:rPr lang="cs-CZ" dirty="0" err="1" smtClean="0">
                <a:solidFill>
                  <a:srgbClr val="00B050"/>
                </a:solidFill>
              </a:rPr>
              <a:t>perfecti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passivi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smtClean="0"/>
              <a:t>se tvoří příponami –</a:t>
            </a:r>
            <a:r>
              <a:rPr lang="cs-CZ" dirty="0" err="1" smtClean="0"/>
              <a:t>tъ</a:t>
            </a:r>
            <a:r>
              <a:rPr lang="cs-CZ" dirty="0" smtClean="0"/>
              <a:t>, -ta,</a:t>
            </a:r>
          </a:p>
          <a:p>
            <a:pPr marL="0" indent="0">
              <a:buNone/>
            </a:pPr>
            <a:r>
              <a:rPr lang="cs-CZ" dirty="0" smtClean="0"/>
              <a:t>	-to, -</a:t>
            </a:r>
            <a:r>
              <a:rPr lang="cs-CZ" dirty="0" err="1" smtClean="0"/>
              <a:t>nъ</a:t>
            </a:r>
            <a:r>
              <a:rPr lang="cs-CZ" dirty="0" smtClean="0"/>
              <a:t>, -na, -no, -</a:t>
            </a:r>
            <a:r>
              <a:rPr lang="cs-CZ" dirty="0" err="1" smtClean="0"/>
              <a:t>enъ</a:t>
            </a:r>
            <a:r>
              <a:rPr lang="cs-CZ" dirty="0" smtClean="0"/>
              <a:t>, -</a:t>
            </a:r>
            <a:r>
              <a:rPr lang="cs-CZ" dirty="0" err="1" smtClean="0"/>
              <a:t>ena</a:t>
            </a:r>
            <a:r>
              <a:rPr lang="cs-CZ" dirty="0" smtClean="0"/>
              <a:t>, -</a:t>
            </a:r>
            <a:r>
              <a:rPr lang="cs-CZ" dirty="0" err="1" smtClean="0"/>
              <a:t>eno</a:t>
            </a:r>
            <a:r>
              <a:rPr lang="cs-CZ" dirty="0" smtClean="0"/>
              <a:t>;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skloňuje se jako tvrdá adjektiva, tvoří opisné pasivum nebo samostatně jako 	přívlastky či doplňky, tvoří se od nich přídavná jména slovesná (</a:t>
            </a:r>
            <a:r>
              <a:rPr lang="cs-CZ" dirty="0" err="1" smtClean="0"/>
              <a:t>ijo</a:t>
            </a:r>
            <a:r>
              <a:rPr lang="cs-CZ" dirty="0" smtClean="0"/>
              <a:t>-kmeny neuter)</a:t>
            </a:r>
          </a:p>
          <a:p>
            <a:pPr marL="0" indent="0">
              <a:buNone/>
            </a:pPr>
            <a:r>
              <a:rPr lang="cs-CZ" dirty="0" smtClean="0"/>
              <a:t>D) </a:t>
            </a:r>
            <a:r>
              <a:rPr lang="cs-CZ" i="1" dirty="0" err="1" smtClean="0">
                <a:solidFill>
                  <a:srgbClr val="00B050"/>
                </a:solidFill>
              </a:rPr>
              <a:t>nt</a:t>
            </a:r>
            <a:r>
              <a:rPr lang="cs-CZ" i="1" dirty="0" err="1" smtClean="0">
                <a:solidFill>
                  <a:srgbClr val="00B050"/>
                </a:solidFill>
              </a:rPr>
              <a:t>-ové</a:t>
            </a:r>
            <a:r>
              <a:rPr lang="cs-CZ" i="1" dirty="0" smtClean="0"/>
              <a:t> </a:t>
            </a:r>
            <a:r>
              <a:rPr lang="cs-CZ" i="1" dirty="0" smtClean="0"/>
              <a:t>(přítomné činné)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00B050"/>
                </a:solidFill>
              </a:rPr>
              <a:t>participium </a:t>
            </a:r>
            <a:r>
              <a:rPr lang="cs-CZ" dirty="0" err="1" smtClean="0">
                <a:solidFill>
                  <a:srgbClr val="00B050"/>
                </a:solidFill>
              </a:rPr>
              <a:t>praesentis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activi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smtClean="0"/>
              <a:t>se tvoří příponami </a:t>
            </a:r>
            <a:r>
              <a:rPr lang="cs-CZ" dirty="0"/>
              <a:t>-</a:t>
            </a:r>
            <a:r>
              <a:rPr lang="cs-CZ" dirty="0" smtClean="0"/>
              <a:t>y, -</a:t>
            </a:r>
            <a:r>
              <a:rPr lang="cs-CZ" dirty="0"/>
              <a:t>ϙ</a:t>
            </a:r>
            <a:r>
              <a:rPr lang="cs-CZ" dirty="0" err="1" smtClean="0"/>
              <a:t>šti</a:t>
            </a:r>
            <a:r>
              <a:rPr lang="cs-CZ" dirty="0" smtClean="0"/>
              <a:t>, -y</a:t>
            </a: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E</a:t>
            </a:r>
            <a:r>
              <a:rPr lang="cs-CZ" dirty="0" smtClean="0">
                <a:solidFill>
                  <a:srgbClr val="00B050"/>
                </a:solidFill>
              </a:rPr>
              <a:t>) </a:t>
            </a:r>
            <a:r>
              <a:rPr lang="cs-CZ" i="1" dirty="0">
                <a:solidFill>
                  <a:srgbClr val="00B050"/>
                </a:solidFill>
              </a:rPr>
              <a:t>s</a:t>
            </a:r>
            <a:r>
              <a:rPr lang="cs-CZ" i="1" dirty="0" smtClean="0">
                <a:solidFill>
                  <a:srgbClr val="00B050"/>
                </a:solidFill>
              </a:rPr>
              <a:t>-</a:t>
            </a:r>
            <a:r>
              <a:rPr lang="cs-CZ" i="1" dirty="0" err="1" smtClean="0">
                <a:solidFill>
                  <a:srgbClr val="00B050"/>
                </a:solidFill>
              </a:rPr>
              <a:t>ové</a:t>
            </a:r>
            <a:r>
              <a:rPr lang="cs-CZ" i="1" dirty="0" smtClean="0">
                <a:solidFill>
                  <a:srgbClr val="00B050"/>
                </a:solidFill>
              </a:rPr>
              <a:t> </a:t>
            </a:r>
            <a:r>
              <a:rPr lang="cs-CZ" i="1" dirty="0" smtClean="0"/>
              <a:t>(minulé činné)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00B050"/>
                </a:solidFill>
              </a:rPr>
              <a:t>participium </a:t>
            </a:r>
            <a:r>
              <a:rPr lang="cs-CZ" dirty="0" err="1" smtClean="0">
                <a:solidFill>
                  <a:srgbClr val="00B050"/>
                </a:solidFill>
              </a:rPr>
              <a:t>praeteriti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activi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smtClean="0"/>
              <a:t>se tvoří příponami -ъ, -</a:t>
            </a:r>
            <a:r>
              <a:rPr lang="cs-CZ" dirty="0" err="1" smtClean="0"/>
              <a:t>ъši</a:t>
            </a:r>
            <a:r>
              <a:rPr lang="cs-CZ" dirty="0" smtClean="0"/>
              <a:t>, -</a:t>
            </a:r>
            <a:r>
              <a:rPr lang="cs-CZ" dirty="0" smtClean="0"/>
              <a:t>ъ; -ь</a:t>
            </a:r>
            <a:r>
              <a:rPr lang="cs-CZ" dirty="0" smtClean="0"/>
              <a:t>, </a:t>
            </a:r>
          </a:p>
          <a:p>
            <a:pPr marL="0" indent="0">
              <a:buNone/>
            </a:pPr>
            <a:r>
              <a:rPr lang="cs-CZ" dirty="0" smtClean="0"/>
              <a:t>	-</a:t>
            </a:r>
            <a:r>
              <a:rPr lang="cs-CZ" dirty="0" err="1" smtClean="0"/>
              <a:t>ьši</a:t>
            </a:r>
            <a:r>
              <a:rPr lang="cs-CZ" dirty="0" smtClean="0"/>
              <a:t>, -</a:t>
            </a:r>
            <a:r>
              <a:rPr lang="cs-CZ" dirty="0" smtClean="0"/>
              <a:t>ь; </a:t>
            </a:r>
            <a:r>
              <a:rPr lang="cs-CZ" dirty="0" smtClean="0"/>
              <a:t>-</a:t>
            </a:r>
            <a:r>
              <a:rPr lang="cs-CZ" dirty="0" err="1" smtClean="0"/>
              <a:t>vъ</a:t>
            </a:r>
            <a:r>
              <a:rPr lang="cs-CZ" dirty="0" smtClean="0"/>
              <a:t>, -</a:t>
            </a:r>
            <a:r>
              <a:rPr lang="cs-CZ" dirty="0" err="1" smtClean="0"/>
              <a:t>vъši</a:t>
            </a:r>
            <a:r>
              <a:rPr lang="cs-CZ" dirty="0" smtClean="0"/>
              <a:t>, -</a:t>
            </a:r>
            <a:r>
              <a:rPr lang="cs-CZ" dirty="0" err="1" smtClean="0"/>
              <a:t>vъše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participia </a:t>
            </a:r>
            <a:r>
              <a:rPr lang="cs-CZ" dirty="0" err="1" smtClean="0"/>
              <a:t>nt-ová</a:t>
            </a:r>
            <a:r>
              <a:rPr lang="cs-CZ" dirty="0" smtClean="0"/>
              <a:t> a s-</a:t>
            </a:r>
            <a:r>
              <a:rPr lang="cs-CZ" dirty="0" err="1" smtClean="0"/>
              <a:t>ová</a:t>
            </a:r>
            <a:r>
              <a:rPr lang="cs-CZ" dirty="0" smtClean="0"/>
              <a:t> jsou pokračovatelem stejně starých participií 	indoevropských, skloňují se jako měkká adjektiva, vyvinuly se z nich </a:t>
            </a:r>
            <a:r>
              <a:rPr lang="cs-CZ" dirty="0" smtClean="0">
                <a:solidFill>
                  <a:srgbClr val="00B050"/>
                </a:solidFill>
              </a:rPr>
              <a:t>činné 	přechodníky, zpřídavnělé přechodníky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3564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727886" y="1804086"/>
          <a:ext cx="8412480" cy="514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/>
                <a:gridCol w="2103120"/>
                <a:gridCol w="2103120"/>
                <a:gridCol w="2103120"/>
              </a:tblGrid>
              <a:tr h="5504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staroslověnština</a:t>
                      </a:r>
                    </a:p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os</a:t>
                      </a:r>
                      <a:r>
                        <a:rPr lang="de-DE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de-DE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g. / </a:t>
                      </a:r>
                      <a:r>
                        <a:rPr lang="de-DE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Infin</a:t>
                      </a:r>
                      <a:r>
                        <a:rPr lang="de-DE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	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stará čeština</a:t>
                      </a:r>
                    </a:p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os</a:t>
                      </a:r>
                      <a:r>
                        <a:rPr lang="de-DE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de-DE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g. / </a:t>
                      </a:r>
                      <a:r>
                        <a:rPr lang="de-DE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Infin</a:t>
                      </a:r>
                      <a:r>
                        <a:rPr lang="de-DE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 čeština</a:t>
                      </a:r>
                    </a:p>
                    <a:p>
                      <a:r>
                        <a:rPr lang="de-DE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</a:t>
                      </a:r>
                      <a:r>
                        <a:rPr lang="de-DE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de-DE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g. / </a:t>
                      </a:r>
                      <a:r>
                        <a:rPr lang="de-DE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Infin</a:t>
                      </a:r>
                      <a:r>
                        <a:rPr lang="de-DE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I.Aa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vedǫ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vesti</a:t>
                      </a:r>
                      <a:endParaRPr lang="cs-CZ" sz="180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hangingPunct="0"/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pekǫ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pešti</a:t>
                      </a:r>
                      <a:endParaRPr lang="cs-CZ" sz="180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hangingPunct="0"/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mьrǫ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mrěti</a:t>
                      </a:r>
                      <a:endParaRPr lang="cs-CZ" sz="180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hangingPunct="0"/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pьnǫ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pęti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vedu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vésti</a:t>
                      </a:r>
                      <a:endParaRPr lang="cs-CZ" sz="180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peku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péci</a:t>
                      </a:r>
                      <a:endParaRPr lang="cs-CZ" sz="180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mru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mřieti</a:t>
                      </a:r>
                      <a:endParaRPr lang="cs-CZ" sz="180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pnu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pieti</a:t>
                      </a:r>
                      <a:endParaRPr lang="cs-CZ" sz="180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ažu</a:t>
                      </a:r>
                      <a:r>
                        <a:rPr lang="cs-CZ" sz="18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mazati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ese</a:t>
                      </a:r>
                      <a:r>
                        <a:rPr lang="cs-CZ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nésti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bere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bráti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umře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umříti</a:t>
                      </a:r>
                      <a:endParaRPr lang="cs-CZ" sz="180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peče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péci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maže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mazati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180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de-DE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plovǫ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pluti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hangingPunct="0"/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berǫ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bьrati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180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hangingPunct="0"/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zovǫ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zъvati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plovu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plúti</a:t>
                      </a:r>
                      <a:endParaRPr lang="cs-CZ" sz="180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beru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bráti</a:t>
                      </a:r>
                      <a:endParaRPr lang="cs-C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zovu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zváti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II.A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dvignǫ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dvignǫti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tisknu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tisknúti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tiskne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tisknouti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   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minǫ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minǫti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minu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minúti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mine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minouti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začne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začíti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III.Aa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kryjǫ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kryti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kryju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krýti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kryje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krýti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de-DE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kupujǫ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kupovati</a:t>
                      </a:r>
                      <a:r>
                        <a:rPr lang="cs-CZ" sz="18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kupuju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kupovati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kupuje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kupovati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IV.A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	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i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prošǫ 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prositi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prošu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prositi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prosí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de-DE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prositi</a:t>
                      </a:r>
                      <a:endParaRPr lang="de-DE" sz="180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32493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CHARAKTERISTIKA SLOVNÍ </a:t>
            </a:r>
            <a:r>
              <a:rPr lang="en-US" b="1" dirty="0" smtClean="0">
                <a:solidFill>
                  <a:srgbClr val="00B050"/>
                </a:solidFill>
              </a:rPr>
              <a:t>ZÁSOBY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 smtClean="0"/>
              <a:t>nové tvoření slov </a:t>
            </a:r>
            <a:r>
              <a:rPr lang="cs-CZ" dirty="0" smtClean="0">
                <a:solidFill>
                  <a:srgbClr val="00B050"/>
                </a:solidFill>
              </a:rPr>
              <a:t>kompozicí</a:t>
            </a:r>
            <a:r>
              <a:rPr lang="cs-CZ" dirty="0" smtClean="0"/>
              <a:t> </a:t>
            </a:r>
            <a:r>
              <a:rPr lang="cs-CZ" dirty="0" smtClean="0"/>
              <a:t>(2 kořeny a 2 kmenotvorné přípony, 1 </a:t>
            </a:r>
            <a:r>
              <a:rPr lang="cs-CZ" dirty="0" smtClean="0"/>
              <a:t>koncovka) </a:t>
            </a:r>
            <a:r>
              <a:rPr lang="cs-CZ" dirty="0" smtClean="0"/>
              <a:t>a </a:t>
            </a:r>
            <a:r>
              <a:rPr lang="cs-CZ" dirty="0" smtClean="0">
                <a:solidFill>
                  <a:srgbClr val="00B050"/>
                </a:solidFill>
              </a:rPr>
              <a:t>derivací</a:t>
            </a:r>
            <a:r>
              <a:rPr lang="cs-CZ" dirty="0" smtClean="0"/>
              <a:t> (především sufixací), též obohacování </a:t>
            </a:r>
            <a:r>
              <a:rPr lang="cs-CZ" dirty="0" smtClean="0">
                <a:solidFill>
                  <a:srgbClr val="00B050"/>
                </a:solidFill>
              </a:rPr>
              <a:t>výpůjčkami</a:t>
            </a:r>
            <a:r>
              <a:rPr lang="cs-CZ" dirty="0" smtClean="0"/>
              <a:t> z jazyků germánských, íránských</a:t>
            </a:r>
          </a:p>
          <a:p>
            <a:pPr lvl="0"/>
            <a:r>
              <a:rPr lang="cs-CZ" dirty="0" smtClean="0"/>
              <a:t>existence </a:t>
            </a:r>
            <a:r>
              <a:rPr lang="cs-CZ" dirty="0" smtClean="0">
                <a:solidFill>
                  <a:srgbClr val="00B050"/>
                </a:solidFill>
              </a:rPr>
              <a:t>ablautu</a:t>
            </a:r>
            <a:r>
              <a:rPr lang="cs-CZ" dirty="0" smtClean="0"/>
              <a:t>, kmenostupu: střídání hlásek v kmeni slova (n</a:t>
            </a:r>
            <a:r>
              <a:rPr lang="cs-CZ" b="1" dirty="0" smtClean="0"/>
              <a:t>e</a:t>
            </a:r>
            <a:r>
              <a:rPr lang="cs-CZ" dirty="0" smtClean="0"/>
              <a:t>su – přin</a:t>
            </a:r>
            <a:r>
              <a:rPr lang="cs-CZ" b="1" dirty="0" smtClean="0"/>
              <a:t>á</a:t>
            </a:r>
            <a:r>
              <a:rPr lang="cs-CZ" dirty="0" smtClean="0"/>
              <a:t>ším – </a:t>
            </a:r>
            <a:r>
              <a:rPr lang="cs-CZ" dirty="0" smtClean="0"/>
              <a:t>n</a:t>
            </a:r>
            <a:r>
              <a:rPr lang="cs-CZ" b="1" dirty="0" smtClean="0"/>
              <a:t>o</a:t>
            </a:r>
            <a:r>
              <a:rPr lang="cs-CZ" dirty="0" smtClean="0"/>
              <a:t>sím)</a:t>
            </a:r>
            <a:endParaRPr lang="cs-CZ" dirty="0" smtClean="0"/>
          </a:p>
          <a:p>
            <a:pPr lvl="0"/>
            <a:r>
              <a:rPr lang="cs-CZ" dirty="0" smtClean="0"/>
              <a:t>rozšiřování i </a:t>
            </a:r>
            <a:r>
              <a:rPr lang="cs-CZ" dirty="0" smtClean="0">
                <a:solidFill>
                  <a:srgbClr val="00B050"/>
                </a:solidFill>
              </a:rPr>
              <a:t>sémantickými změnami</a:t>
            </a:r>
            <a:r>
              <a:rPr lang="cs-CZ" dirty="0" smtClean="0"/>
              <a:t>: </a:t>
            </a:r>
          </a:p>
          <a:p>
            <a:pPr marL="0" lvl="0" indent="0">
              <a:buNone/>
            </a:pPr>
            <a:r>
              <a:rPr lang="cs-CZ" dirty="0" smtClean="0"/>
              <a:t>	1)rozšiřování a zužování významu (žito – žíti, strava, zúžení na druh obiloviny; 	zápasit – druh boje, kdy se drželi za pasy, tedy </a:t>
            </a:r>
            <a:r>
              <a:rPr lang="cs-CZ" dirty="0" smtClean="0"/>
              <a:t>rozšířením </a:t>
            </a:r>
            <a:r>
              <a:rPr lang="cs-CZ" dirty="0" smtClean="0"/>
              <a:t>významu)</a:t>
            </a:r>
          </a:p>
          <a:p>
            <a:pPr marL="0" lvl="0" indent="0">
              <a:buNone/>
            </a:pPr>
            <a:r>
              <a:rPr lang="cs-CZ" dirty="0" smtClean="0"/>
              <a:t>	2)zhoršení významu; př. páchnout – cítit, vonět</a:t>
            </a:r>
          </a:p>
          <a:p>
            <a:pPr marL="0" lvl="0" indent="0">
              <a:buNone/>
            </a:pPr>
            <a:r>
              <a:rPr lang="cs-CZ" dirty="0" smtClean="0"/>
              <a:t>	3)lidová etymologie – nesprávná analýza slova, př. z ruštiny bodrý </a:t>
            </a:r>
            <a:r>
              <a:rPr lang="cs-CZ" dirty="0" err="1" smtClean="0"/>
              <a:t>pův</a:t>
            </a:r>
            <a:r>
              <a:rPr lang="cs-CZ" dirty="0" smtClean="0"/>
              <a:t>. znamenalo 	čilý, bdělý, ale lidem to znělo jako dobrý, </a:t>
            </a:r>
            <a:r>
              <a:rPr lang="cs-CZ" dirty="0" smtClean="0"/>
              <a:t>tj.</a:t>
            </a:r>
            <a:r>
              <a:rPr lang="cs-CZ" dirty="0" smtClean="0"/>
              <a:t> </a:t>
            </a:r>
            <a:r>
              <a:rPr lang="cs-CZ" dirty="0" smtClean="0"/>
              <a:t>smysl </a:t>
            </a:r>
            <a:r>
              <a:rPr lang="cs-CZ" dirty="0" smtClean="0"/>
              <a:t>jako poctivý</a:t>
            </a:r>
            <a:r>
              <a:rPr lang="cs-CZ" dirty="0" smtClean="0"/>
              <a:t>, dobrácký</a:t>
            </a:r>
          </a:p>
          <a:p>
            <a:pPr marL="0" lvl="0" indent="0">
              <a:buNone/>
            </a:pPr>
            <a:r>
              <a:rPr lang="cs-CZ" dirty="0" smtClean="0"/>
              <a:t>	4)tabu – z </a:t>
            </a:r>
            <a:r>
              <a:rPr lang="cs-CZ" dirty="0" err="1" smtClean="0"/>
              <a:t>polynézštiny</a:t>
            </a:r>
            <a:r>
              <a:rPr lang="cs-CZ" dirty="0" smtClean="0"/>
              <a:t> “zákaz”, nechtěli něco vyslovit, báli se, že tím tu skutečnost 	</a:t>
            </a:r>
            <a:r>
              <a:rPr lang="cs-CZ" dirty="0" smtClean="0"/>
              <a:t>vyvolají, </a:t>
            </a:r>
            <a:r>
              <a:rPr lang="cs-CZ" dirty="0" smtClean="0"/>
              <a:t>že </a:t>
            </a:r>
            <a:r>
              <a:rPr lang="cs-CZ" dirty="0" smtClean="0"/>
              <a:t>slovo </a:t>
            </a:r>
            <a:r>
              <a:rPr lang="cs-CZ" dirty="0" smtClean="0"/>
              <a:t>má přímý vztah ke skutečnosti, např. medvěd – jedlík medu a ne 	</a:t>
            </a:r>
            <a:r>
              <a:rPr lang="cs-CZ" dirty="0" err="1" smtClean="0"/>
              <a:t>ursus</a:t>
            </a:r>
            <a:r>
              <a:rPr lang="cs-CZ" dirty="0" smtClean="0"/>
              <a:t> – nahrazení daného slova jiným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2536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subTitle" idx="1"/>
          </p:nvPr>
        </p:nvSpPr>
        <p:spPr>
          <a:xfrm>
            <a:off x="-100900" y="42801"/>
            <a:ext cx="12192000" cy="6772399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 algn="l">
              <a:spcBef>
                <a:spcPts val="0"/>
              </a:spcBef>
            </a:pPr>
            <a:r>
              <a:rPr lang="cs" sz="3200" dirty="0">
                <a:solidFill>
                  <a:srgbClr val="FF0000"/>
                </a:solidFill>
              </a:rPr>
              <a:t>Přehled skloňování </a:t>
            </a:r>
          </a:p>
        </p:txBody>
      </p:sp>
      <p:graphicFrame>
        <p:nvGraphicFramePr>
          <p:cNvPr id="194" name="Shape 194"/>
          <p:cNvGraphicFramePr/>
          <p:nvPr>
            <p:extLst>
              <p:ext uri="{D42A27DB-BD31-4B8C-83A1-F6EECF244321}">
                <p14:modId xmlns:p14="http://schemas.microsoft.com/office/powerpoint/2010/main" val="1105885013"/>
              </p:ext>
            </p:extLst>
          </p:nvPr>
        </p:nvGraphicFramePr>
        <p:xfrm>
          <a:off x="67701" y="593847"/>
          <a:ext cx="11783499" cy="628159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60333"/>
                <a:gridCol w="2540333"/>
                <a:gridCol w="2401800"/>
                <a:gridCol w="2176967"/>
                <a:gridCol w="1952033"/>
                <a:gridCol w="1952033"/>
              </a:tblGrid>
              <a:tr h="609560">
                <a:tc gridSpan="4"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 dirty="0"/>
                        <a:t>Singulár</a:t>
                      </a:r>
                    </a:p>
                  </a:txBody>
                  <a:tcPr marL="121900" marR="121900" marT="121900" marB="12190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Plurál </a:t>
                      </a:r>
                    </a:p>
                  </a:txBody>
                  <a:tcPr marL="121900" marR="121900" marT="121900" marB="12190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845467"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1.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-CZ" sz="2400" b="1" dirty="0" smtClean="0">
                          <a:solidFill>
                            <a:schemeClr val="dk1"/>
                          </a:solidFill>
                        </a:rPr>
                        <a:t>a</a:t>
                      </a:r>
                      <a:r>
                        <a:rPr lang="cs" sz="2400" b="1" dirty="0" smtClean="0">
                          <a:solidFill>
                            <a:schemeClr val="dk1"/>
                          </a:solidFill>
                        </a:rPr>
                        <a:t>z</a:t>
                      </a:r>
                      <a:r>
                        <a:rPr lang="cs" sz="2400" b="1" dirty="0" smtClean="0">
                          <a:solidFill>
                            <a:srgbClr val="252525"/>
                          </a:solidFill>
                          <a:highlight>
                            <a:srgbClr val="FFFFFF"/>
                          </a:highlight>
                        </a:rPr>
                        <a:t>ъ / jáz</a:t>
                      </a:r>
                      <a:r>
                        <a:rPr lang="cs" sz="2400" b="1" dirty="0" smtClean="0">
                          <a:solidFill>
                            <a:schemeClr val="dk1"/>
                          </a:solidFill>
                        </a:rPr>
                        <a:t>   </a:t>
                      </a:r>
                      <a:endParaRPr lang="cs" sz="2400" b="1" dirty="0">
                        <a:solidFill>
                          <a:schemeClr val="dk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ty       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-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my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vy</a:t>
                      </a:r>
                    </a:p>
                  </a:txBody>
                  <a:tcPr marL="121900" marR="121900" marT="121900" marB="121900"/>
                </a:tc>
              </a:tr>
              <a:tr h="803133"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2.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mene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tebe 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sebe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>
                          <a:solidFill>
                            <a:schemeClr val="dk1"/>
                          </a:solidFill>
                        </a:rPr>
                        <a:t>nas</a:t>
                      </a:r>
                      <a:r>
                        <a:rPr lang="cs" sz="2400" b="1">
                          <a:solidFill>
                            <a:srgbClr val="252525"/>
                          </a:solidFill>
                          <a:highlight>
                            <a:srgbClr val="FFFFFF"/>
                          </a:highlight>
                        </a:rPr>
                        <a:t>ъ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>
                          <a:solidFill>
                            <a:schemeClr val="dk1"/>
                          </a:solidFill>
                        </a:rPr>
                        <a:t>vas</a:t>
                      </a:r>
                      <a:r>
                        <a:rPr lang="cs" sz="2400" b="1">
                          <a:solidFill>
                            <a:srgbClr val="252525"/>
                          </a:solidFill>
                          <a:highlight>
                            <a:srgbClr val="FFFFFF"/>
                          </a:highlight>
                        </a:rPr>
                        <a:t>ъ</a:t>
                      </a:r>
                    </a:p>
                  </a:txBody>
                  <a:tcPr marL="121900" marR="121900" marT="121900" marB="121900"/>
                </a:tc>
              </a:tr>
              <a:tr h="803133"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3.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>
                          <a:solidFill>
                            <a:schemeClr val="dk1"/>
                          </a:solidFill>
                        </a:rPr>
                        <a:t>m</a:t>
                      </a:r>
                      <a:r>
                        <a:rPr lang="cs" sz="2400" b="1" i="1" u="sng">
                          <a:highlight>
                            <a:srgbClr val="FFFFFF"/>
                          </a:highlight>
                        </a:rPr>
                        <a:t>ь</a:t>
                      </a:r>
                      <a:r>
                        <a:rPr lang="cs" sz="2400" b="1">
                          <a:solidFill>
                            <a:srgbClr val="252525"/>
                          </a:solidFill>
                          <a:highlight>
                            <a:srgbClr val="FFFFFF"/>
                          </a:highlight>
                        </a:rPr>
                        <a:t>ně</a:t>
                      </a:r>
                      <a:r>
                        <a:rPr lang="cs" sz="2400" b="1">
                          <a:solidFill>
                            <a:schemeClr val="dk1"/>
                          </a:solidFill>
                        </a:rPr>
                        <a:t>      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tebě 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sebě 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>
                          <a:solidFill>
                            <a:schemeClr val="dk1"/>
                          </a:solidFill>
                        </a:rPr>
                        <a:t>nam</a:t>
                      </a:r>
                      <a:r>
                        <a:rPr lang="cs" sz="2400" b="1">
                          <a:solidFill>
                            <a:srgbClr val="252525"/>
                          </a:solidFill>
                          <a:highlight>
                            <a:srgbClr val="FFFFFF"/>
                          </a:highlight>
                        </a:rPr>
                        <a:t>ъ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>
                          <a:solidFill>
                            <a:schemeClr val="dk1"/>
                          </a:solidFill>
                        </a:rPr>
                        <a:t> vam</a:t>
                      </a:r>
                      <a:r>
                        <a:rPr lang="cs" sz="2400" b="1">
                          <a:solidFill>
                            <a:srgbClr val="252525"/>
                          </a:solidFill>
                          <a:highlight>
                            <a:srgbClr val="FFFFFF"/>
                          </a:highlight>
                        </a:rPr>
                        <a:t>ъ</a:t>
                      </a:r>
                      <a:r>
                        <a:rPr lang="cs" sz="2400" b="1">
                          <a:solidFill>
                            <a:schemeClr val="dk1"/>
                          </a:solidFill>
                        </a:rPr>
                        <a:t>  </a:t>
                      </a:r>
                    </a:p>
                  </a:txBody>
                  <a:tcPr marL="121900" marR="121900" marT="121900" marB="121900"/>
                </a:tc>
              </a:tr>
              <a:tr h="810900"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endParaRPr sz="2400" b="1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mi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ti 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si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endParaRPr sz="2400" b="1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endParaRPr sz="2400" b="1" dirty="0"/>
                    </a:p>
                  </a:txBody>
                  <a:tcPr marL="121900" marR="121900" marT="121900" marB="121900"/>
                </a:tc>
              </a:tr>
              <a:tr h="803133"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4.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mę   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 tę                    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sę 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ny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vy</a:t>
                      </a:r>
                    </a:p>
                  </a:txBody>
                  <a:tcPr marL="121900" marR="121900" marT="121900" marB="121900"/>
                </a:tc>
              </a:tr>
              <a:tr h="803133"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6.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>
                          <a:solidFill>
                            <a:schemeClr val="dk1"/>
                          </a:solidFill>
                        </a:rPr>
                        <a:t>m</a:t>
                      </a:r>
                      <a:r>
                        <a:rPr lang="cs" sz="2400" b="1" i="1" u="sng">
                          <a:solidFill>
                            <a:srgbClr val="252525"/>
                          </a:solidFill>
                          <a:highlight>
                            <a:srgbClr val="FFFFFF"/>
                          </a:highlight>
                        </a:rPr>
                        <a:t>ь</a:t>
                      </a:r>
                      <a:r>
                        <a:rPr lang="cs" sz="2400" b="1">
                          <a:solidFill>
                            <a:schemeClr val="dk1"/>
                          </a:solidFill>
                        </a:rPr>
                        <a:t>ně   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tebě 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sebě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lvl="0" algn="just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cs" sz="2400" b="1">
                          <a:solidFill>
                            <a:schemeClr val="dk1"/>
                          </a:solidFill>
                        </a:rPr>
                        <a:t>na</a:t>
                      </a:r>
                      <a:r>
                        <a:rPr lang="cs" sz="2400" b="1">
                          <a:solidFill>
                            <a:srgbClr val="252525"/>
                          </a:solidFill>
                          <a:highlight>
                            <a:srgbClr val="FFFFFF"/>
                          </a:highlight>
                        </a:rPr>
                        <a:t>sъ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>
                          <a:solidFill>
                            <a:schemeClr val="dk1"/>
                          </a:solidFill>
                        </a:rPr>
                        <a:t>vas</a:t>
                      </a:r>
                      <a:r>
                        <a:rPr lang="cs" sz="2400" b="1">
                          <a:solidFill>
                            <a:srgbClr val="252525"/>
                          </a:solidFill>
                          <a:highlight>
                            <a:srgbClr val="FFFFFF"/>
                          </a:highlight>
                        </a:rPr>
                        <a:t>ъ</a:t>
                      </a:r>
                    </a:p>
                  </a:txBody>
                  <a:tcPr marL="121900" marR="121900" marT="121900" marB="121900"/>
                </a:tc>
              </a:tr>
              <a:tr h="803133"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7.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>
                          <a:solidFill>
                            <a:schemeClr val="dk1"/>
                          </a:solidFill>
                        </a:rPr>
                        <a:t>m</a:t>
                      </a:r>
                      <a:r>
                        <a:rPr lang="cs" sz="2400" b="1" u="sng">
                          <a:solidFill>
                            <a:srgbClr val="252525"/>
                          </a:solidFill>
                          <a:highlight>
                            <a:srgbClr val="FFFFFF"/>
                          </a:highlight>
                        </a:rPr>
                        <a:t>ъ</a:t>
                      </a:r>
                      <a:r>
                        <a:rPr lang="cs" sz="2400" b="1">
                          <a:solidFill>
                            <a:schemeClr val="dk1"/>
                          </a:solidFill>
                        </a:rPr>
                        <a:t>no  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tobo-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sobo-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nami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vami</a:t>
                      </a:r>
                    </a:p>
                  </a:txBody>
                  <a:tcPr marL="121900" marR="121900" marT="121900" marB="1219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8862196"/>
      </p:ext>
    </p:extLst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subTitle" idx="1"/>
          </p:nvPr>
        </p:nvSpPr>
        <p:spPr>
          <a:xfrm>
            <a:off x="43600" y="1"/>
            <a:ext cx="12104800" cy="6857999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 algn="l">
              <a:spcBef>
                <a:spcPts val="0"/>
              </a:spcBef>
            </a:pPr>
            <a:endParaRPr dirty="0">
              <a:solidFill>
                <a:schemeClr val="dk1"/>
              </a:solidFill>
            </a:endParaRPr>
          </a:p>
          <a:p>
            <a:pPr algn="l">
              <a:spcBef>
                <a:spcPts val="0"/>
              </a:spcBef>
            </a:pPr>
            <a:r>
              <a:rPr lang="cs" sz="3200" dirty="0" smtClean="0">
                <a:solidFill>
                  <a:schemeClr val="dk1"/>
                </a:solidFill>
              </a:rPr>
              <a:t>B) </a:t>
            </a:r>
            <a:r>
              <a:rPr lang="cs" sz="3200" dirty="0" smtClean="0">
                <a:solidFill>
                  <a:srgbClr val="FF0000"/>
                </a:solidFill>
              </a:rPr>
              <a:t>skloňování zájmen rodových </a:t>
            </a:r>
          </a:p>
          <a:p>
            <a:pPr algn="l">
              <a:spcBef>
                <a:spcPts val="0"/>
              </a:spcBef>
            </a:pPr>
            <a:endParaRPr lang="cs" sz="3200" dirty="0" smtClean="0">
              <a:solidFill>
                <a:srgbClr val="FF0000"/>
              </a:solidFill>
            </a:endParaRPr>
          </a:p>
          <a:p>
            <a:pPr algn="l">
              <a:spcBef>
                <a:spcPts val="0"/>
              </a:spcBef>
            </a:pPr>
            <a:r>
              <a:rPr lang="cs" dirty="0" smtClean="0"/>
              <a:t>1) </a:t>
            </a:r>
            <a:r>
              <a:rPr lang="cs-CZ" dirty="0" smtClean="0"/>
              <a:t>    z</a:t>
            </a:r>
            <a:r>
              <a:rPr lang="cs" dirty="0" smtClean="0"/>
              <a:t>ájmena </a:t>
            </a:r>
            <a:r>
              <a:rPr lang="cs" dirty="0" smtClean="0">
                <a:solidFill>
                  <a:schemeClr val="dk1"/>
                </a:solidFill>
              </a:rPr>
              <a:t>(t</a:t>
            </a:r>
            <a:r>
              <a:rPr lang="cs" dirty="0" smtClean="0">
                <a:solidFill>
                  <a:schemeClr val="dk1"/>
                </a:solidFill>
                <a:highlight>
                  <a:srgbClr val="FFFFFF"/>
                </a:highlight>
              </a:rPr>
              <a:t>ъ</a:t>
            </a:r>
            <a:r>
              <a:rPr lang="cs" dirty="0" smtClean="0">
                <a:solidFill>
                  <a:schemeClr val="dk1"/>
                </a:solidFill>
              </a:rPr>
              <a:t>, ta, to, on</a:t>
            </a:r>
            <a:r>
              <a:rPr lang="cs" dirty="0" smtClean="0">
                <a:solidFill>
                  <a:schemeClr val="dk1"/>
                </a:solidFill>
                <a:highlight>
                  <a:srgbClr val="FFFFFF"/>
                </a:highlight>
              </a:rPr>
              <a:t>ъ</a:t>
            </a:r>
            <a:r>
              <a:rPr lang="cs" dirty="0" smtClean="0">
                <a:solidFill>
                  <a:schemeClr val="dk1"/>
                </a:solidFill>
              </a:rPr>
              <a:t>, ona, ono, sam</a:t>
            </a:r>
            <a:r>
              <a:rPr lang="cs" dirty="0" smtClean="0">
                <a:solidFill>
                  <a:schemeClr val="dk1"/>
                </a:solidFill>
                <a:highlight>
                  <a:srgbClr val="FFFFFF"/>
                </a:highlight>
              </a:rPr>
              <a:t>ъ,</a:t>
            </a:r>
            <a:r>
              <a:rPr lang="cs" dirty="0" smtClean="0">
                <a:solidFill>
                  <a:schemeClr val="dk1"/>
                </a:solidFill>
              </a:rPr>
              <a:t> sama, samo) </a:t>
            </a:r>
          </a:p>
          <a:p>
            <a:pPr algn="l">
              <a:spcBef>
                <a:spcPts val="0"/>
              </a:spcBef>
            </a:pPr>
            <a:endParaRPr dirty="0" smtClean="0">
              <a:solidFill>
                <a:schemeClr val="dk1"/>
              </a:solidFill>
            </a:endParaRPr>
          </a:p>
          <a:p>
            <a:pPr algn="l">
              <a:spcBef>
                <a:spcPts val="0"/>
              </a:spcBef>
            </a:pPr>
            <a:r>
              <a:rPr lang="cs" dirty="0" smtClean="0">
                <a:solidFill>
                  <a:schemeClr val="dk1"/>
                </a:solidFill>
              </a:rPr>
              <a:t>2)    zájmeno (k</a:t>
            </a:r>
            <a:r>
              <a:rPr lang="cs" dirty="0" smtClean="0">
                <a:solidFill>
                  <a:schemeClr val="dk1"/>
                </a:solidFill>
                <a:highlight>
                  <a:srgbClr val="FFFFFF"/>
                </a:highlight>
              </a:rPr>
              <a:t>ъto )  </a:t>
            </a:r>
          </a:p>
          <a:p>
            <a:pPr algn="l">
              <a:spcBef>
                <a:spcPts val="0"/>
              </a:spcBef>
            </a:pPr>
            <a:endParaRPr dirty="0" smtClean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algn="l">
              <a:spcBef>
                <a:spcPts val="0"/>
              </a:spcBef>
            </a:pPr>
            <a:r>
              <a:rPr lang="cs" dirty="0" smtClean="0">
                <a:solidFill>
                  <a:schemeClr val="dk1"/>
                </a:solidFill>
              </a:rPr>
              <a:t>3)    zájmeno (něk</a:t>
            </a:r>
            <a:r>
              <a:rPr lang="cs" dirty="0" smtClean="0">
                <a:solidFill>
                  <a:schemeClr val="dk1"/>
                </a:solidFill>
                <a:highlight>
                  <a:srgbClr val="FFFFFF"/>
                </a:highlight>
              </a:rPr>
              <a:t>ъto) </a:t>
            </a:r>
          </a:p>
          <a:p>
            <a:pPr algn="l">
              <a:spcBef>
                <a:spcPts val="0"/>
              </a:spcBef>
            </a:pPr>
            <a:endParaRPr dirty="0" smtClean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algn="l">
              <a:spcBef>
                <a:spcPts val="0"/>
              </a:spcBef>
            </a:pPr>
            <a:r>
              <a:rPr lang="cs" dirty="0" smtClean="0">
                <a:solidFill>
                  <a:schemeClr val="dk1"/>
                </a:solidFill>
                <a:highlight>
                  <a:srgbClr val="FFFFFF"/>
                </a:highlight>
              </a:rPr>
              <a:t>4)    zájmena (jakъ, jaka, jako, takъ, taka, tako...)</a:t>
            </a:r>
          </a:p>
          <a:p>
            <a:pPr algn="l">
              <a:spcBef>
                <a:spcPts val="0"/>
              </a:spcBef>
            </a:pPr>
            <a:r>
              <a:rPr lang="cs" dirty="0" smtClean="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</a:p>
          <a:p>
            <a:pPr algn="l">
              <a:spcBef>
                <a:spcPts val="0"/>
              </a:spcBef>
            </a:pPr>
            <a:endParaRPr dirty="0" smtClean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609585" indent="-457189" algn="l">
              <a:spcBef>
                <a:spcPts val="0"/>
              </a:spcBef>
              <a:buClr>
                <a:schemeClr val="dk1"/>
              </a:buClr>
              <a:buSzPct val="100000"/>
              <a:buChar char="-"/>
            </a:pPr>
            <a:r>
              <a:rPr lang="cs" b="1" dirty="0" smtClean="0">
                <a:solidFill>
                  <a:srgbClr val="FF0000"/>
                </a:solidFill>
                <a:highlight>
                  <a:srgbClr val="FFFFFF"/>
                </a:highlight>
              </a:rPr>
              <a:t>kromě vlastních zájmen měly skloňování zájmenné také základní číslovky jedinъ, jedina, jedino a dъva, dъvě</a:t>
            </a:r>
            <a:r>
              <a:rPr lang="cs" dirty="0" smtClean="0">
                <a:solidFill>
                  <a:schemeClr val="dk1"/>
                </a:solidFill>
                <a:highlight>
                  <a:srgbClr val="FFFFFF"/>
                </a:highlight>
              </a:rPr>
              <a:t>  </a:t>
            </a:r>
            <a:endParaRPr lang="cs" dirty="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006599275"/>
      </p:ext>
    </p:extLst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subTitle" idx="1"/>
          </p:nvPr>
        </p:nvSpPr>
        <p:spPr>
          <a:xfrm>
            <a:off x="0" y="1"/>
            <a:ext cx="12192000" cy="6857999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 algn="l">
              <a:spcBef>
                <a:spcPts val="0"/>
              </a:spcBef>
            </a:pPr>
            <a:r>
              <a:rPr lang="cs" sz="3200" dirty="0">
                <a:solidFill>
                  <a:srgbClr val="FF0000"/>
                </a:solidFill>
              </a:rPr>
              <a:t>         Vzor měkkého (jo-/</a:t>
            </a:r>
            <a:r>
              <a:rPr lang="cs" sz="3200" dirty="0" smtClean="0">
                <a:solidFill>
                  <a:srgbClr val="FF0000"/>
                </a:solidFill>
              </a:rPr>
              <a:t>ja-kmenového</a:t>
            </a:r>
            <a:r>
              <a:rPr lang="cs" sz="3200" dirty="0">
                <a:solidFill>
                  <a:srgbClr val="FF0000"/>
                </a:solidFill>
              </a:rPr>
              <a:t>) skloňování zájmen </a:t>
            </a:r>
          </a:p>
          <a:p>
            <a:pPr algn="l">
              <a:spcBef>
                <a:spcPts val="0"/>
              </a:spcBef>
            </a:pPr>
            <a:endParaRPr dirty="0">
              <a:solidFill>
                <a:srgbClr val="000000"/>
              </a:solidFill>
            </a:endParaRPr>
          </a:p>
          <a:p>
            <a:pPr marL="609585" indent="-457189" algn="l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cs" dirty="0">
                <a:solidFill>
                  <a:srgbClr val="000000"/>
                </a:solidFill>
              </a:rPr>
              <a:t>zájmeno *j</a:t>
            </a:r>
            <a:r>
              <a:rPr lang="cs" i="1" dirty="0">
                <a:solidFill>
                  <a:srgbClr val="000000"/>
                </a:solidFill>
                <a:highlight>
                  <a:srgbClr val="FFFFFF"/>
                </a:highlight>
              </a:rPr>
              <a:t>ь, *ja, *je </a:t>
            </a:r>
          </a:p>
          <a:p>
            <a:pPr algn="l">
              <a:spcBef>
                <a:spcPts val="0"/>
              </a:spcBef>
            </a:pPr>
            <a:endParaRPr i="1" dirty="0">
              <a:solidFill>
                <a:srgbClr val="252525"/>
              </a:solidFill>
              <a:highlight>
                <a:srgbClr val="FFFFFF"/>
              </a:highlight>
            </a:endParaRPr>
          </a:p>
        </p:txBody>
      </p:sp>
      <p:graphicFrame>
        <p:nvGraphicFramePr>
          <p:cNvPr id="205" name="Shape 205"/>
          <p:cNvGraphicFramePr/>
          <p:nvPr/>
        </p:nvGraphicFramePr>
        <p:xfrm>
          <a:off x="1270000" y="1651000"/>
          <a:ext cx="9652000" cy="426692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59067"/>
                <a:gridCol w="4066933"/>
                <a:gridCol w="2413000"/>
                <a:gridCol w="2413000"/>
              </a:tblGrid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2400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maskulinum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feminimum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neutrum</a:t>
                      </a:r>
                    </a:p>
                  </a:txBody>
                  <a:tcPr marL="121900" marR="121900" marT="121900" marB="121900"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1.p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*j</a:t>
                      </a:r>
                      <a:r>
                        <a:rPr lang="cs" sz="2400" b="1" i="1">
                          <a:solidFill>
                            <a:srgbClr val="252525"/>
                          </a:solidFill>
                          <a:highlight>
                            <a:srgbClr val="FFFFFF"/>
                          </a:highlight>
                        </a:rPr>
                        <a:t>ь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*ja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*je </a:t>
                      </a:r>
                    </a:p>
                  </a:txBody>
                  <a:tcPr marL="121900" marR="121900" marT="121900" marB="121900"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2.p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jego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jej</a:t>
                      </a:r>
                      <a:r>
                        <a:rPr lang="cs" sz="2400" b="1">
                          <a:solidFill>
                            <a:schemeClr val="dk1"/>
                          </a:solidFill>
                        </a:rPr>
                        <a:t>ę 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jego</a:t>
                      </a:r>
                    </a:p>
                  </a:txBody>
                  <a:tcPr marL="121900" marR="121900" marT="121900" marB="121900"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3.p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jemu 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jeji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jemu</a:t>
                      </a:r>
                    </a:p>
                  </a:txBody>
                  <a:tcPr marL="121900" marR="121900" marT="121900" marB="121900"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4.p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j</a:t>
                      </a:r>
                      <a:r>
                        <a:rPr lang="cs" sz="2400" b="1" i="1">
                          <a:solidFill>
                            <a:srgbClr val="252525"/>
                          </a:solidFill>
                          <a:highlight>
                            <a:srgbClr val="FFFFFF"/>
                          </a:highlight>
                        </a:rPr>
                        <a:t>ь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j</a:t>
                      </a:r>
                      <a:r>
                        <a:rPr lang="cs" sz="2400" b="1">
                          <a:solidFill>
                            <a:schemeClr val="dk1"/>
                          </a:solidFill>
                        </a:rPr>
                        <a:t>ǫ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j</a:t>
                      </a:r>
                      <a:r>
                        <a:rPr lang="cs" sz="2400" b="1" i="1">
                          <a:solidFill>
                            <a:srgbClr val="252525"/>
                          </a:solidFill>
                          <a:highlight>
                            <a:srgbClr val="FFFFFF"/>
                          </a:highlight>
                        </a:rPr>
                        <a:t>ь</a:t>
                      </a:r>
                    </a:p>
                  </a:txBody>
                  <a:tcPr marL="121900" marR="121900" marT="121900" marB="121900"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ь.p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jem</a:t>
                      </a:r>
                      <a:r>
                        <a:rPr lang="cs" sz="2400" b="1" i="1">
                          <a:solidFill>
                            <a:srgbClr val="252525"/>
                          </a:solidFill>
                          <a:highlight>
                            <a:srgbClr val="FFFFFF"/>
                          </a:highlight>
                        </a:rPr>
                        <a:t>ь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jeji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jem</a:t>
                      </a:r>
                      <a:r>
                        <a:rPr lang="cs" sz="2400" b="1" i="1">
                          <a:solidFill>
                            <a:srgbClr val="252525"/>
                          </a:solidFill>
                          <a:highlight>
                            <a:srgbClr val="FFFFFF"/>
                          </a:highlight>
                        </a:rPr>
                        <a:t>ь</a:t>
                      </a:r>
                    </a:p>
                  </a:txBody>
                  <a:tcPr marL="121900" marR="121900" marT="121900" marB="121900"/>
                </a:tc>
              </a:tr>
              <a:tr h="6095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/>
                        <a:t>ъ.p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jim</a:t>
                      </a:r>
                      <a:r>
                        <a:rPr lang="cs" sz="2400" b="1" i="1">
                          <a:solidFill>
                            <a:srgbClr val="252525"/>
                          </a:solidFill>
                          <a:highlight>
                            <a:srgbClr val="FFFFFF"/>
                          </a:highlight>
                        </a:rPr>
                        <a:t>ь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jej</a:t>
                      </a:r>
                      <a:r>
                        <a:rPr lang="cs" sz="2400" b="1">
                          <a:solidFill>
                            <a:schemeClr val="dk1"/>
                          </a:solidFill>
                        </a:rPr>
                        <a:t>ǫ</a:t>
                      </a: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cs" sz="2400" b="1"/>
                        <a:t>jim</a:t>
                      </a:r>
                      <a:r>
                        <a:rPr lang="cs" sz="2400" b="1" i="1">
                          <a:solidFill>
                            <a:srgbClr val="252525"/>
                          </a:solidFill>
                          <a:highlight>
                            <a:srgbClr val="FFFFFF"/>
                          </a:highlight>
                        </a:rPr>
                        <a:t>ь</a:t>
                      </a:r>
                    </a:p>
                  </a:txBody>
                  <a:tcPr marL="121900" marR="121900" marT="121900" marB="1219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1205396"/>
      </p:ext>
    </p:extLst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subTitle" idx="1"/>
          </p:nvPr>
        </p:nvSpPr>
        <p:spPr>
          <a:xfrm>
            <a:off x="0" y="1"/>
            <a:ext cx="12104800" cy="6857999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 algn="l">
              <a:spcBef>
                <a:spcPts val="0"/>
              </a:spcBef>
            </a:pPr>
            <a:r>
              <a:rPr lang="cs" dirty="0"/>
              <a:t> </a:t>
            </a:r>
          </a:p>
          <a:p>
            <a:pPr algn="l">
              <a:spcBef>
                <a:spcPts val="0"/>
              </a:spcBef>
            </a:pPr>
            <a:r>
              <a:rPr lang="cs" dirty="0"/>
              <a:t>    </a:t>
            </a:r>
            <a:r>
              <a:rPr lang="cs" dirty="0">
                <a:solidFill>
                  <a:srgbClr val="000000"/>
                </a:solidFill>
              </a:rPr>
              <a:t>K tomuto typu ještě patřila:</a:t>
            </a:r>
          </a:p>
          <a:p>
            <a:pPr algn="l">
              <a:spcBef>
                <a:spcPts val="0"/>
              </a:spcBef>
            </a:pPr>
            <a:endParaRPr dirty="0"/>
          </a:p>
          <a:p>
            <a:pPr marL="609585" indent="-457189" algn="l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cs" dirty="0">
                <a:solidFill>
                  <a:srgbClr val="000000"/>
                </a:solidFill>
              </a:rPr>
              <a:t>zájmena přivlastňovací (</a:t>
            </a:r>
            <a:r>
              <a:rPr lang="cs" i="1" dirty="0">
                <a:solidFill>
                  <a:srgbClr val="000000"/>
                </a:solidFill>
              </a:rPr>
              <a:t>moj</a:t>
            </a:r>
            <a:r>
              <a:rPr lang="cs" i="1" dirty="0">
                <a:solidFill>
                  <a:srgbClr val="000000"/>
                </a:solidFill>
                <a:highlight>
                  <a:srgbClr val="FFFFFF"/>
                </a:highlight>
              </a:rPr>
              <a:t>ь, moja, moje, vašь, vaša, </a:t>
            </a:r>
            <a:r>
              <a:rPr lang="cs" i="1" dirty="0" smtClean="0">
                <a:solidFill>
                  <a:srgbClr val="000000"/>
                </a:solidFill>
                <a:highlight>
                  <a:srgbClr val="FFFFFF"/>
                </a:highlight>
              </a:rPr>
              <a:t>vaše...)</a:t>
            </a:r>
            <a:endParaRPr lang="cs" i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algn="l">
              <a:spcBef>
                <a:spcPts val="0"/>
              </a:spcBef>
            </a:pPr>
            <a:endParaRPr i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609585" indent="-457189" algn="l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</a:rPr>
              <a:t>číslovky druhové ( </a:t>
            </a:r>
            <a:r>
              <a:rPr lang="cs" i="1" dirty="0" smtClean="0">
                <a:solidFill>
                  <a:srgbClr val="000000"/>
                </a:solidFill>
                <a:highlight>
                  <a:srgbClr val="FFFFFF"/>
                </a:highlight>
              </a:rPr>
              <a:t>obojь</a:t>
            </a:r>
            <a:r>
              <a:rPr lang="cs" dirty="0" smtClean="0">
                <a:solidFill>
                  <a:srgbClr val="000000"/>
                </a:solidFill>
                <a:highlight>
                  <a:srgbClr val="FFFFFF"/>
                </a:highlight>
              </a:rPr>
              <a:t>...)</a:t>
            </a:r>
            <a:endParaRPr lang="c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algn="l">
              <a:spcBef>
                <a:spcPts val="0"/>
              </a:spcBef>
            </a:pPr>
            <a:endParaRPr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609585" indent="-457189" algn="l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</a:rPr>
              <a:t>tázací zájmeno </a:t>
            </a:r>
            <a:r>
              <a:rPr lang="cs" i="1" dirty="0">
                <a:solidFill>
                  <a:srgbClr val="000000"/>
                </a:solidFill>
                <a:highlight>
                  <a:srgbClr val="FFFFFF"/>
                </a:highlight>
              </a:rPr>
              <a:t>čьjь</a:t>
            </a:r>
          </a:p>
          <a:p>
            <a:pPr algn="l">
              <a:spcBef>
                <a:spcPts val="0"/>
              </a:spcBef>
            </a:pPr>
            <a:endParaRPr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609585" indent="-457189" algn="l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cs" dirty="0">
                <a:solidFill>
                  <a:srgbClr val="000000"/>
                </a:solidFill>
                <a:highlight>
                  <a:srgbClr val="FFFFFF"/>
                </a:highlight>
              </a:rPr>
              <a:t>ukazovací zájmeno </a:t>
            </a:r>
            <a:r>
              <a:rPr lang="cs" i="1" dirty="0">
                <a:solidFill>
                  <a:srgbClr val="000000"/>
                </a:solidFill>
                <a:highlight>
                  <a:srgbClr val="FFFFFF"/>
                </a:highlight>
              </a:rPr>
              <a:t>sicь</a:t>
            </a:r>
            <a:endParaRPr lang="cs" i="1" dirty="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111336985"/>
      </p:ext>
    </p:extLst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subTitle" idx="1"/>
          </p:nvPr>
        </p:nvSpPr>
        <p:spPr>
          <a:xfrm>
            <a:off x="0" y="1"/>
            <a:ext cx="12192000" cy="6857999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 algn="l">
              <a:spcBef>
                <a:spcPts val="0"/>
              </a:spcBef>
            </a:pPr>
            <a:r>
              <a:rPr lang="cs" sz="3200" b="1" dirty="0">
                <a:solidFill>
                  <a:srgbClr val="FF0000"/>
                </a:solidFill>
              </a:rPr>
              <a:t>Skloňování složené </a:t>
            </a:r>
          </a:p>
          <a:p>
            <a:pPr algn="l">
              <a:spcBef>
                <a:spcPts val="0"/>
              </a:spcBef>
            </a:pPr>
            <a:endParaRPr dirty="0">
              <a:solidFill>
                <a:srgbClr val="000000"/>
              </a:solidFill>
            </a:endParaRP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" dirty="0" smtClean="0">
                <a:solidFill>
                  <a:srgbClr val="000000"/>
                </a:solidFill>
              </a:rPr>
              <a:t>složená </a:t>
            </a:r>
            <a:r>
              <a:rPr lang="cs" dirty="0">
                <a:solidFill>
                  <a:srgbClr val="000000"/>
                </a:solidFill>
              </a:rPr>
              <a:t>deklinace se vyskytuje hlavně u adjektiv</a:t>
            </a: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dirty="0">
              <a:solidFill>
                <a:srgbClr val="000000"/>
              </a:solidFill>
            </a:endParaRP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" dirty="0" smtClean="0">
                <a:solidFill>
                  <a:srgbClr val="000000"/>
                </a:solidFill>
              </a:rPr>
              <a:t>je </a:t>
            </a:r>
            <a:r>
              <a:rPr lang="cs" dirty="0">
                <a:solidFill>
                  <a:srgbClr val="000000"/>
                </a:solidFill>
              </a:rPr>
              <a:t>vývojově mladší než deklinace jmenná a </a:t>
            </a:r>
            <a:r>
              <a:rPr lang="cs" dirty="0">
                <a:solidFill>
                  <a:srgbClr val="000000"/>
                </a:solidFill>
              </a:rPr>
              <a:t>zájmenná</a:t>
            </a:r>
            <a:endParaRPr lang="cs" dirty="0">
              <a:solidFill>
                <a:srgbClr val="000000"/>
              </a:solidFill>
            </a:endParaRP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dirty="0">
              <a:solidFill>
                <a:srgbClr val="000000"/>
              </a:solidFill>
            </a:endParaRP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" dirty="0" smtClean="0">
                <a:solidFill>
                  <a:srgbClr val="000000"/>
                </a:solidFill>
              </a:rPr>
              <a:t>kromě </a:t>
            </a:r>
            <a:r>
              <a:rPr lang="cs" dirty="0">
                <a:solidFill>
                  <a:srgbClr val="000000"/>
                </a:solidFill>
              </a:rPr>
              <a:t>jazyků slovanských mají složené </a:t>
            </a:r>
            <a:r>
              <a:rPr lang="cs" dirty="0" smtClean="0">
                <a:solidFill>
                  <a:srgbClr val="000000"/>
                </a:solidFill>
              </a:rPr>
              <a:t>skloňování jazyky </a:t>
            </a:r>
            <a:r>
              <a:rPr lang="cs" dirty="0">
                <a:solidFill>
                  <a:srgbClr val="000000"/>
                </a:solidFill>
              </a:rPr>
              <a:t>baltské </a:t>
            </a:r>
            <a:r>
              <a:rPr lang="cs" dirty="0" smtClean="0">
                <a:solidFill>
                  <a:srgbClr val="000000"/>
                </a:solidFill>
              </a:rPr>
              <a:t>a </a:t>
            </a:r>
            <a:r>
              <a:rPr lang="cs" dirty="0">
                <a:solidFill>
                  <a:srgbClr val="000000"/>
                </a:solidFill>
              </a:rPr>
              <a:t>jazyky skupiny árské, které patří rovněž k </a:t>
            </a:r>
            <a:r>
              <a:rPr lang="cs" dirty="0">
                <a:solidFill>
                  <a:srgbClr val="000000"/>
                </a:solidFill>
              </a:rPr>
              <a:t>jazykům </a:t>
            </a:r>
            <a:r>
              <a:rPr lang="cs" dirty="0" smtClean="0">
                <a:solidFill>
                  <a:srgbClr val="000000"/>
                </a:solidFill>
              </a:rPr>
              <a:t>satemovým</a:t>
            </a:r>
            <a:endParaRPr lang="cs" dirty="0">
              <a:solidFill>
                <a:srgbClr val="000000"/>
              </a:solidFill>
            </a:endParaRPr>
          </a:p>
          <a:p>
            <a:pPr marL="495296" indent="-342900" algn="l"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cs" dirty="0">
              <a:solidFill>
                <a:srgbClr val="000000"/>
              </a:solidFill>
            </a:endParaRPr>
          </a:p>
          <a:p>
            <a:pPr marL="495296" indent="-342900" algn="l"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cs" dirty="0" smtClean="0">
                <a:solidFill>
                  <a:srgbClr val="000000"/>
                </a:solidFill>
              </a:rPr>
              <a:t>významem </a:t>
            </a:r>
            <a:r>
              <a:rPr lang="cs" dirty="0">
                <a:solidFill>
                  <a:srgbClr val="000000"/>
                </a:solidFill>
              </a:rPr>
              <a:t>a syntakticky se baltské a slovanské skloňování složené podobá řeckému adjektivu se členem, tj. se zájmenem ukazovacím v platnosti </a:t>
            </a:r>
            <a:r>
              <a:rPr lang="cs" dirty="0" smtClean="0">
                <a:solidFill>
                  <a:srgbClr val="000000"/>
                </a:solidFill>
              </a:rPr>
              <a:t>členu</a:t>
            </a:r>
          </a:p>
          <a:p>
            <a:pPr marL="152396" algn="l">
              <a:spcBef>
                <a:spcPts val="0"/>
              </a:spcBef>
              <a:buClr>
                <a:srgbClr val="000000"/>
              </a:buClr>
              <a:buSzPct val="100000"/>
            </a:pPr>
            <a:endParaRPr lang="cs" dirty="0">
              <a:solidFill>
                <a:srgbClr val="000000"/>
              </a:solidFill>
            </a:endParaRPr>
          </a:p>
          <a:p>
            <a:pPr marL="495296" indent="-342900" algn="l">
              <a:spcBef>
                <a:spcPts val="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cs" dirty="0" smtClean="0">
                <a:solidFill>
                  <a:srgbClr val="000000"/>
                </a:solidFill>
              </a:rPr>
              <a:t>i </a:t>
            </a:r>
            <a:r>
              <a:rPr lang="cs" dirty="0">
                <a:solidFill>
                  <a:srgbClr val="000000"/>
                </a:solidFill>
              </a:rPr>
              <a:t>v současném běžném mluveném jazyce je časté užívání ukazovacího zájmena “</a:t>
            </a:r>
            <a:r>
              <a:rPr lang="cs" dirty="0" smtClean="0">
                <a:solidFill>
                  <a:srgbClr val="000000"/>
                </a:solidFill>
              </a:rPr>
              <a:t>ten”, např</a:t>
            </a:r>
            <a:r>
              <a:rPr lang="cs" dirty="0">
                <a:solidFill>
                  <a:srgbClr val="000000"/>
                </a:solidFill>
              </a:rPr>
              <a:t>: </a:t>
            </a:r>
            <a:r>
              <a:rPr lang="cs" b="1" dirty="0">
                <a:solidFill>
                  <a:srgbClr val="000000"/>
                </a:solidFill>
              </a:rPr>
              <a:t>Ten</a:t>
            </a:r>
            <a:r>
              <a:rPr lang="cs" dirty="0">
                <a:solidFill>
                  <a:srgbClr val="000000"/>
                </a:solidFill>
              </a:rPr>
              <a:t> černý! </a:t>
            </a:r>
            <a:r>
              <a:rPr lang="cs" dirty="0">
                <a:solidFill>
                  <a:srgbClr val="000000"/>
                </a:solidFill>
              </a:rPr>
              <a:t>- Přejete si </a:t>
            </a:r>
            <a:r>
              <a:rPr lang="cs" b="1" dirty="0">
                <a:solidFill>
                  <a:srgbClr val="000000"/>
                </a:solidFill>
              </a:rPr>
              <a:t>ten</a:t>
            </a:r>
            <a:r>
              <a:rPr lang="cs" dirty="0">
                <a:solidFill>
                  <a:srgbClr val="000000"/>
                </a:solidFill>
              </a:rPr>
              <a:t> hnědý svetr? </a:t>
            </a:r>
            <a:r>
              <a:rPr lang="cs" dirty="0">
                <a:solidFill>
                  <a:srgbClr val="000000"/>
                </a:solidFill>
              </a:rPr>
              <a:t>- Dejte mi raději </a:t>
            </a:r>
            <a:r>
              <a:rPr lang="cs" b="1" dirty="0">
                <a:solidFill>
                  <a:srgbClr val="000000"/>
                </a:solidFill>
              </a:rPr>
              <a:t>ten</a:t>
            </a:r>
            <a:r>
              <a:rPr lang="cs" dirty="0">
                <a:solidFill>
                  <a:srgbClr val="000000"/>
                </a:solidFill>
              </a:rPr>
              <a:t> modrý</a:t>
            </a:r>
            <a:r>
              <a:rPr lang="cs" dirty="0" smtClean="0">
                <a:solidFill>
                  <a:srgbClr val="000000"/>
                </a:solidFill>
              </a:rPr>
              <a:t>. </a:t>
            </a:r>
            <a:endParaRPr lang="c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75480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2261</Words>
  <Application>Microsoft Office PowerPoint</Application>
  <PresentationFormat>Širokoúhlá obrazovka</PresentationFormat>
  <Paragraphs>693</Paragraphs>
  <Slides>43</Slides>
  <Notes>33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8" baseType="lpstr">
      <vt:lpstr>Arial</vt:lpstr>
      <vt:lpstr>Calibri</vt:lpstr>
      <vt:lpstr>Calibri Light</vt:lpstr>
      <vt:lpstr>Times New Roman</vt:lpstr>
      <vt:lpstr>Motiv Office</vt:lpstr>
      <vt:lpstr>Skloňování </vt:lpstr>
      <vt:lpstr>Skloňování adjektiv  přídavná jména měla ve stsl. ještě skloňování jmenné, ale starý indoevropský systém jmenné deklinace adjektiv už nebyl úplný  dobře byla zachována adjektiva o-/a-kmenová a jo-/ja-kmenová i adjektiva s kmenotvornou příponou -ьjo-/-ьja-. Z ostatních typů se zachovalo několik adjektiv i-kmenových, ale jen v ustrnulém nominativním tvaru  adjektiva o-/a-kmenová se skloňovala stejně jako substantiva dobrъ jako rabъ, dobra jako žena, dobro jako lěto  k tvrdým adjektivním o-/a-kmenům patřila také adjektiva s významem přivlastňovacím tvořená příponami -ovъ, ova, ovo a inъ, ina, ino, např. Isusovъ, Isusova, Isusovo, Mariinъ, Mariina, Mariino jo-kmenová adjektiva typu pěšъ, pěša, pěšě - patřila k nim též přivlastňovací adjektiva typu gospodiňъ, gospodinja, gospodinje (pánův) </vt:lpstr>
      <vt:lpstr>Stupňování adjektiv   komperativ se tvořil dvojím způsobem: kratší typ – sufix se připojoval přímo ke kmeni (-í, -´ší, -´še) delší typ - komparativní sufix se k adjektivnímu kmeni připojoval nepřímo (-ějí, -ější, -ějše), tento typ byl běžnejší než první   stupňovala se také adverbia původu adjektivního, komparativ se tvořil podle obojího typu: kratší : prežde (dříve), poslěžde (později) delší: dobrěje (lépe), pozděje (později)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Časování</vt:lpstr>
      <vt:lpstr>Prezentace aplikace PowerPoint</vt:lpstr>
      <vt:lpstr>Prezentace aplikace PowerPoint</vt:lpstr>
      <vt:lpstr>Prezentace aplikace PowerPoint</vt:lpstr>
      <vt:lpstr>Poznámky k tvoření jednotlivých slovesných tvarů - slovesnými tvary se vyjadřovaly stejné mluvnické kategorie jako dnes: 1) osoba   2) číslo   3) způsob   4) slovesný rod  - mluvnické kategorie se vyjadřovaly obdobně jako dosud – tvary jednoduchými a složenými </vt:lpstr>
      <vt:lpstr>Prezentace aplikace PowerPoint</vt:lpstr>
      <vt:lpstr>Prezentace aplikace PowerPoint</vt:lpstr>
      <vt:lpstr>b) koncovky indikativu prézenta sloves tematických</vt:lpstr>
      <vt:lpstr>Prezentace aplikace PowerPoint</vt:lpstr>
      <vt:lpstr>Prezentace aplikace PowerPoint</vt:lpstr>
      <vt:lpstr>Prezentace aplikace PowerPoint</vt:lpstr>
      <vt:lpstr>Jednoduché tvary minulého času</vt:lpstr>
      <vt:lpstr>Prezentace aplikace PowerPoint</vt:lpstr>
      <vt:lpstr>Prezentace aplikace PowerPoint</vt:lpstr>
      <vt:lpstr>Prezentace aplikace PowerPoint</vt:lpstr>
      <vt:lpstr>Imperfektum</vt:lpstr>
      <vt:lpstr>Prezentace aplikace PowerPoint</vt:lpstr>
      <vt:lpstr>Plusquamperfektum</vt:lpstr>
      <vt:lpstr>Budoucí čas - futurum I.</vt:lpstr>
      <vt:lpstr>Prezentace aplikace PowerPoint</vt:lpstr>
      <vt:lpstr>Kondicionál</vt:lpstr>
      <vt:lpstr>Prezentace aplikace PowerPoint</vt:lpstr>
      <vt:lpstr>JMENNÉ TVARY SLOVESNÉ </vt:lpstr>
      <vt:lpstr>1) infinitiv:  </vt:lpstr>
      <vt:lpstr>2) supinum:  </vt:lpstr>
      <vt:lpstr>3) participia: </vt:lpstr>
      <vt:lpstr>A) l-ové (=činné, minulé) – participium perfecti activi se tvoří příponami –lъ, -la, -lo, -li, -ly, -la, (-la, -lě, -lě pro duál), připínají k infinit. kmeni </vt:lpstr>
      <vt:lpstr>Prezentace aplikace PowerPoint</vt:lpstr>
      <vt:lpstr>Prezentace aplikace PowerPoint</vt:lpstr>
      <vt:lpstr>CHARAKTERISTIKA SLOVNÍ ZÁSOBY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Skloňování</dc:title>
  <dc:creator>Hana Svobodová</dc:creator>
  <cp:lastModifiedBy>Hana Svobodová</cp:lastModifiedBy>
  <cp:revision>12</cp:revision>
  <dcterms:created xsi:type="dcterms:W3CDTF">2016-05-18T13:36:38Z</dcterms:created>
  <dcterms:modified xsi:type="dcterms:W3CDTF">2016-05-18T14:36:30Z</dcterms:modified>
</cp:coreProperties>
</file>