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2C5B-124B-4C13-B530-82CAD62425CA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5C3-1386-43AE-BD48-6D3BB534A6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2C5B-124B-4C13-B530-82CAD62425CA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5C3-1386-43AE-BD48-6D3BB534A6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2C5B-124B-4C13-B530-82CAD62425CA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5C3-1386-43AE-BD48-6D3BB534A6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2C5B-124B-4C13-B530-82CAD62425CA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5C3-1386-43AE-BD48-6D3BB534A6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2C5B-124B-4C13-B530-82CAD62425CA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5C3-1386-43AE-BD48-6D3BB534A6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2C5B-124B-4C13-B530-82CAD62425CA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5C3-1386-43AE-BD48-6D3BB534A6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2C5B-124B-4C13-B530-82CAD62425CA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5C3-1386-43AE-BD48-6D3BB534A6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2C5B-124B-4C13-B530-82CAD62425CA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5C3-1386-43AE-BD48-6D3BB534A6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2C5B-124B-4C13-B530-82CAD62425CA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5C3-1386-43AE-BD48-6D3BB534A6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2C5B-124B-4C13-B530-82CAD62425CA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5C3-1386-43AE-BD48-6D3BB534A6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2C5B-124B-4C13-B530-82CAD62425CA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25C3-1386-43AE-BD48-6D3BB534A6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52C5B-124B-4C13-B530-82CAD62425CA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D25C3-1386-43AE-BD48-6D3BB534A65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Marketing 6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Nástroje propagace</a:t>
            </a:r>
            <a:endParaRPr lang="cs-CZ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Účinnost reklamy zvyšuje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Brzká identifikace značky (např. v televizi do 10ti vteřin)</a:t>
            </a:r>
          </a:p>
          <a:p>
            <a:r>
              <a:rPr lang="cs-CZ" dirty="0" smtClean="0"/>
              <a:t>Délka reklamy – delší jsou účinnější</a:t>
            </a:r>
          </a:p>
          <a:p>
            <a:r>
              <a:rPr lang="cs-CZ" dirty="0" smtClean="0"/>
              <a:t>Opakování</a:t>
            </a:r>
          </a:p>
          <a:p>
            <a:r>
              <a:rPr lang="cs-CZ" dirty="0" smtClean="0"/>
              <a:t>Logické souvislosti</a:t>
            </a:r>
          </a:p>
          <a:p>
            <a:r>
              <a:rPr lang="cs-CZ" dirty="0" smtClean="0"/>
              <a:t>Překvapivost</a:t>
            </a:r>
          </a:p>
          <a:p>
            <a:r>
              <a:rPr lang="cs-CZ" smtClean="0"/>
              <a:t>Emocionální prvky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Reklama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Funkce reklamy:</a:t>
            </a:r>
          </a:p>
          <a:p>
            <a:r>
              <a:rPr lang="cs-CZ" b="1" dirty="0" smtClean="0"/>
              <a:t>Informační </a:t>
            </a:r>
            <a:r>
              <a:rPr lang="cs-CZ" dirty="0" smtClean="0"/>
              <a:t>– nový produkt, nový způsob užívání, změna ceny, doplňkové služby</a:t>
            </a:r>
          </a:p>
          <a:p>
            <a:r>
              <a:rPr lang="cs-CZ" b="1" dirty="0" smtClean="0"/>
              <a:t>Přesvědčovací</a:t>
            </a:r>
            <a:r>
              <a:rPr lang="cs-CZ" dirty="0" smtClean="0"/>
              <a:t> – v prostředí významné konkurence, posílení image firmy v mysli zákazníka, tlak na okamžitý nákup</a:t>
            </a:r>
          </a:p>
          <a:p>
            <a:r>
              <a:rPr lang="cs-CZ" b="1" dirty="0" smtClean="0"/>
              <a:t>Upomínací </a:t>
            </a:r>
            <a:r>
              <a:rPr lang="cs-CZ" dirty="0" smtClean="0"/>
              <a:t>– ve fázi zralosti produktu, sezónní připomenutí, udržování stálého povědomí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Výběr médií propagace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Jaká média propagace využít?</a:t>
            </a:r>
          </a:p>
          <a:p>
            <a:r>
              <a:rPr lang="cs-CZ" dirty="0" smtClean="0"/>
              <a:t>Jací nositelé (konkrétní reprezentanti) propagace budou nejúčinnější?</a:t>
            </a:r>
          </a:p>
          <a:p>
            <a:r>
              <a:rPr lang="cs-CZ" dirty="0" smtClean="0"/>
              <a:t>Jaký počet reklam do každého média v průběhu kampaně zařadit?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Vlastnosti média propagace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51522" y="1214865"/>
          <a:ext cx="8301606" cy="5526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3601"/>
                <a:gridCol w="1383601"/>
                <a:gridCol w="1383601"/>
                <a:gridCol w="1383601"/>
                <a:gridCol w="1383601"/>
                <a:gridCol w="1383601"/>
              </a:tblGrid>
              <a:tr h="65887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Rozhlas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Časopisy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Noviny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Bilboardy</a:t>
                      </a:r>
                      <a:endParaRPr lang="cs-CZ" dirty="0"/>
                    </a:p>
                  </a:txBody>
                  <a:tcPr/>
                </a:tc>
              </a:tr>
              <a:tr h="658872">
                <a:tc>
                  <a:txBody>
                    <a:bodyPr/>
                    <a:lstStyle/>
                    <a:p>
                      <a:r>
                        <a:rPr lang="cs-CZ" dirty="0" smtClean="0"/>
                        <a:t>naléhavost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Velmi vysoká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Vysoká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Nízká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Nízká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Velmi vysoká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658872">
                <a:tc>
                  <a:txBody>
                    <a:bodyPr/>
                    <a:lstStyle/>
                    <a:p>
                      <a:r>
                        <a:rPr lang="cs-CZ" dirty="0" smtClean="0"/>
                        <a:t>názornost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Velmi vysoká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Nízká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Střední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Střední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Střední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658872">
                <a:tc>
                  <a:txBody>
                    <a:bodyPr/>
                    <a:lstStyle/>
                    <a:p>
                      <a:r>
                        <a:rPr lang="cs-CZ" dirty="0" smtClean="0"/>
                        <a:t>Identifikace balení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Dobrá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Nízká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Velmi vysoká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Dobrá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Dobrá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658872">
                <a:tc>
                  <a:txBody>
                    <a:bodyPr/>
                    <a:lstStyle/>
                    <a:p>
                      <a:r>
                        <a:rPr lang="cs-CZ" dirty="0" smtClean="0"/>
                        <a:t>Rychlost odezvy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Vysoká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Velmi vysoká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Střední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Velmi vysoká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Vysoká</a:t>
                      </a:r>
                      <a:endParaRPr lang="cs-CZ" dirty="0"/>
                    </a:p>
                  </a:txBody>
                  <a:tcPr/>
                </a:tc>
              </a:tr>
              <a:tr h="658872">
                <a:tc>
                  <a:txBody>
                    <a:bodyPr/>
                    <a:lstStyle/>
                    <a:p>
                      <a:r>
                        <a:rPr lang="cs-CZ" dirty="0" smtClean="0"/>
                        <a:t>náklady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/>
                        <a:t>střední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Velmi nízké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Střední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Nízké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Střední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658872">
                <a:tc>
                  <a:txBody>
                    <a:bodyPr/>
                    <a:lstStyle/>
                    <a:p>
                      <a:r>
                        <a:rPr lang="cs-CZ" dirty="0" smtClean="0"/>
                        <a:t>Výrobní náklady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Vysoké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Velmi nízké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Střední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Střední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Střední</a:t>
                      </a:r>
                      <a:endParaRPr lang="cs-CZ" dirty="0"/>
                    </a:p>
                  </a:txBody>
                  <a:tcPr/>
                </a:tc>
              </a:tr>
              <a:tr h="716488">
                <a:tc>
                  <a:txBody>
                    <a:bodyPr/>
                    <a:lstStyle/>
                    <a:p>
                      <a:r>
                        <a:rPr lang="cs-CZ" dirty="0" smtClean="0"/>
                        <a:t>Penetrace hlavních trhů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Velmi vysoká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Velmi vysoká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Střední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Velmi vysoká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Vysoká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Hodnocení účinnosti reklamy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Měření komunikačního účinku – testování odezvy</a:t>
            </a:r>
          </a:p>
          <a:p>
            <a:r>
              <a:rPr lang="cs-CZ" dirty="0" smtClean="0"/>
              <a:t>Předběžné testování </a:t>
            </a:r>
          </a:p>
          <a:p>
            <a:r>
              <a:rPr lang="cs-CZ" dirty="0" smtClean="0"/>
              <a:t>Měření odezvy v psychice zákazníka</a:t>
            </a:r>
          </a:p>
          <a:p>
            <a:r>
              <a:rPr lang="cs-CZ" dirty="0" smtClean="0"/>
              <a:t>Následné testování</a:t>
            </a:r>
          </a:p>
          <a:p>
            <a:r>
              <a:rPr lang="cs-CZ" dirty="0" smtClean="0"/>
              <a:t>Odraz reklamy na tržbách z prodeje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Doporučení marketingových odborníků pro psaní účinných reklam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Titulek</a:t>
            </a:r>
          </a:p>
          <a:p>
            <a:r>
              <a:rPr lang="cs-CZ" dirty="0" smtClean="0"/>
              <a:t>Ilustrace</a:t>
            </a:r>
          </a:p>
          <a:p>
            <a:r>
              <a:rPr lang="cs-CZ" dirty="0" smtClean="0"/>
              <a:t>Text reklamy</a:t>
            </a:r>
          </a:p>
          <a:p>
            <a:r>
              <a:rPr lang="cs-CZ" dirty="0" smtClean="0"/>
              <a:t>Logo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Titulek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Příslib výhody, kterou produkt přinese</a:t>
            </a:r>
          </a:p>
          <a:p>
            <a:r>
              <a:rPr lang="cs-CZ" dirty="0" smtClean="0"/>
              <a:t>Poukazovat na novost</a:t>
            </a:r>
          </a:p>
          <a:p>
            <a:r>
              <a:rPr lang="cs-CZ" dirty="0" smtClean="0"/>
              <a:t>Podstatná informace</a:t>
            </a:r>
          </a:p>
          <a:p>
            <a:r>
              <a:rPr lang="cs-CZ" dirty="0" smtClean="0"/>
              <a:t>Název propagovaného produktu</a:t>
            </a:r>
          </a:p>
          <a:p>
            <a:r>
              <a:rPr lang="cs-CZ" dirty="0" smtClean="0"/>
              <a:t>Konkrétní</a:t>
            </a:r>
          </a:p>
          <a:p>
            <a:r>
              <a:rPr lang="cs-CZ" dirty="0" smtClean="0"/>
              <a:t>Výhodná jsou emocionální slova</a:t>
            </a:r>
          </a:p>
          <a:p>
            <a:r>
              <a:rPr lang="cs-CZ" dirty="0" smtClean="0"/>
              <a:t>Stručný (do 15 slov)</a:t>
            </a:r>
          </a:p>
          <a:p>
            <a:r>
              <a:rPr lang="cs-CZ" dirty="0" smtClean="0"/>
              <a:t>Bez dvojsmyslu</a:t>
            </a:r>
          </a:p>
          <a:p>
            <a:r>
              <a:rPr lang="cs-CZ" dirty="0" smtClean="0"/>
              <a:t>Nezakončovat tečkou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Ilustrace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Nápaditá, vzbudit zvědavost</a:t>
            </a:r>
          </a:p>
          <a:p>
            <a:r>
              <a:rPr lang="cs-CZ" dirty="0" smtClean="0"/>
              <a:t>Balení</a:t>
            </a:r>
          </a:p>
          <a:p>
            <a:r>
              <a:rPr lang="cs-CZ" dirty="0" smtClean="0"/>
              <a:t>Fotky účinnější než kresby</a:t>
            </a:r>
          </a:p>
          <a:p>
            <a:r>
              <a:rPr lang="cs-CZ" dirty="0" smtClean="0"/>
              <a:t>Jednoduchá, naznačit užitek</a:t>
            </a:r>
          </a:p>
          <a:p>
            <a:r>
              <a:rPr lang="cs-CZ" dirty="0" smtClean="0"/>
              <a:t>Účinné jsou fotky dětí, zvířat, sexuální náměty</a:t>
            </a:r>
          </a:p>
          <a:p>
            <a:r>
              <a:rPr lang="cs-CZ" dirty="0" smtClean="0"/>
              <a:t>Mluvčím reklamy známá osobnost – stejného pohlaví jako cílový zákazník</a:t>
            </a:r>
          </a:p>
          <a:p>
            <a:r>
              <a:rPr lang="cs-CZ" dirty="0" smtClean="0"/>
              <a:t>Barvy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Text reklamy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Neužívat inverzní způsob(bílé na černém)</a:t>
            </a:r>
          </a:p>
          <a:p>
            <a:r>
              <a:rPr lang="cs-CZ" dirty="0" smtClean="0"/>
              <a:t>Neužívat složitá slova</a:t>
            </a:r>
          </a:p>
          <a:p>
            <a:r>
              <a:rPr lang="cs-CZ" dirty="0" smtClean="0"/>
              <a:t>Spisovný jazyk – ne však strojený či akademický</a:t>
            </a:r>
          </a:p>
          <a:p>
            <a:r>
              <a:rPr lang="cs-CZ" dirty="0" smtClean="0"/>
              <a:t>Forma příběhu</a:t>
            </a:r>
          </a:p>
          <a:p>
            <a:r>
              <a:rPr lang="cs-CZ" dirty="0" smtClean="0"/>
              <a:t>Svědectví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297</Words>
  <Application>Microsoft Office PowerPoint</Application>
  <PresentationFormat>Předvádění na obrazovce (4:3)</PresentationFormat>
  <Paragraphs>101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sady Office</vt:lpstr>
      <vt:lpstr>Marketing 6</vt:lpstr>
      <vt:lpstr>Reklama</vt:lpstr>
      <vt:lpstr>Výběr médií propagace</vt:lpstr>
      <vt:lpstr>Vlastnosti média propagace</vt:lpstr>
      <vt:lpstr>Hodnocení účinnosti reklamy</vt:lpstr>
      <vt:lpstr>Doporučení marketingových odborníků pro psaní účinných reklam</vt:lpstr>
      <vt:lpstr>Titulek</vt:lpstr>
      <vt:lpstr>Ilustrace</vt:lpstr>
      <vt:lpstr>Text reklamy</vt:lpstr>
      <vt:lpstr>Účinnost reklamy zvyšuje</vt:lpstr>
    </vt:vector>
  </TitlesOfParts>
  <Company>Pedagogická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6</dc:title>
  <dc:creator>Javorova Barbora</dc:creator>
  <cp:lastModifiedBy>bjavorova</cp:lastModifiedBy>
  <cp:revision>7</cp:revision>
  <dcterms:created xsi:type="dcterms:W3CDTF">2011-12-12T10:49:49Z</dcterms:created>
  <dcterms:modified xsi:type="dcterms:W3CDTF">2018-09-27T14:19:04Z</dcterms:modified>
</cp:coreProperties>
</file>