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7" r:id="rId3"/>
    <p:sldId id="318" r:id="rId4"/>
    <p:sldId id="315" r:id="rId5"/>
    <p:sldId id="316" r:id="rId6"/>
    <p:sldId id="313" r:id="rId7"/>
    <p:sldId id="31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ic.peter@gmail.com" userId="fc3ce95ceeb2cb71" providerId="LiveId" clId="{912EFBC1-91E0-4F5B-BAE9-886E60D38A43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Orientace </a:t>
            </a:r>
            <a:br>
              <a:rPr lang="cs-CZ" sz="4000" b="1" dirty="0">
                <a:latin typeface="Trebuchet MS" panose="020B0603020202020204" pitchFamily="34" charset="0"/>
              </a:rPr>
            </a:br>
            <a:r>
              <a:rPr lang="cs-CZ" sz="4000" b="1" dirty="0">
                <a:latin typeface="Trebuchet MS" panose="020B0603020202020204" pitchFamily="34" charset="0"/>
              </a:rPr>
              <a:t>v tržním hospodářství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2018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8371"/>
            <a:ext cx="1849478" cy="22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828092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625404" y="6336885"/>
            <a:ext cx="2133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83768" y="1208372"/>
            <a:ext cx="6275236" cy="2244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Katedra fyziky, chemie a odborného </a:t>
            </a:r>
            <a:r>
              <a:rPr lang="cs-CZ" sz="2000" i="1" dirty="0" smtClean="0">
                <a:latin typeface="Trebuchet MS" panose="020B0603020202020204" pitchFamily="34" charset="0"/>
              </a:rPr>
              <a:t>vzdělávání</a:t>
            </a:r>
          </a:p>
          <a:p>
            <a:pPr algn="l"/>
            <a:r>
              <a:rPr lang="cs-CZ" sz="2000" i="1" dirty="0" smtClean="0">
                <a:latin typeface="Trebuchet MS" panose="020B0603020202020204" pitchFamily="34" charset="0"/>
              </a:rPr>
              <a:t>Pedagogická fakulta Masarykovy univerzity</a:t>
            </a:r>
            <a:endParaRPr lang="cs-CZ" sz="2000" i="1" dirty="0">
              <a:latin typeface="Trebuchet MS" panose="020B0603020202020204" pitchFamily="34" charset="0"/>
            </a:endParaRP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500" i="1" dirty="0" smtClean="0">
                <a:latin typeface="Trebuchet MS" panose="020B0603020202020204" pitchFamily="34" charset="0"/>
              </a:rPr>
              <a:t>marinic@ped.muni.cz</a:t>
            </a:r>
            <a:endParaRPr lang="cs-CZ" sz="25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08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898593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>
                <a:latin typeface="Trebuchet MS" panose="020B0603020202020204" pitchFamily="34" charset="0"/>
              </a:rPr>
              <a:t>Cílem předmětu je poskytnout přehled poznatků z oblasti ekonomiky. Studenti se seznámí s nástroji řízení a metodami v nákupním a prodejním procesu a v procesu řízení zásob včetně metod ekonomického hodnocení daných procesů a významem logistiky v obchodních činnostech. Obsah je zaměřen na základní pojmy v ekonomii, rozvíjení schopnosti pochopit ekonomickou problematiku v souvislosti s politickými, sociálními a etickými aspekty</a:t>
            </a:r>
            <a:r>
              <a:rPr lang="cs-CZ" sz="1500" dirty="0" smtClean="0">
                <a:latin typeface="Trebuchet MS" panose="020B0603020202020204" pitchFamily="34" charset="0"/>
              </a:rPr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b="1" dirty="0">
                <a:latin typeface="Trebuchet MS" panose="020B0603020202020204" pitchFamily="34" charset="0"/>
              </a:rPr>
              <a:t>Vědomosti: </a:t>
            </a:r>
            <a:r>
              <a:rPr lang="cs-CZ" sz="1500" dirty="0">
                <a:latin typeface="Trebuchet MS" panose="020B0603020202020204" pitchFamily="34" charset="0"/>
              </a:rPr>
              <a:t>Náklady; tržní systém; poptávka a nabídka; HDP; spotřeba; úspory; investice</a:t>
            </a:r>
            <a:r>
              <a:rPr lang="cs-CZ" sz="1500" dirty="0" smtClean="0">
                <a:latin typeface="Trebuchet MS" panose="020B0603020202020204" pitchFamily="34" charset="0"/>
              </a:rPr>
              <a:t>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b="1" dirty="0" smtClean="0">
                <a:latin typeface="Trebuchet MS" panose="020B0603020202020204" pitchFamily="34" charset="0"/>
              </a:rPr>
              <a:t>Dovednosti</a:t>
            </a:r>
            <a:r>
              <a:rPr lang="cs-CZ" sz="1500" b="1" dirty="0">
                <a:latin typeface="Trebuchet MS" panose="020B0603020202020204" pitchFamily="34" charset="0"/>
              </a:rPr>
              <a:t>: </a:t>
            </a:r>
            <a:r>
              <a:rPr lang="cs-CZ" sz="1500" dirty="0">
                <a:latin typeface="Trebuchet MS" panose="020B0603020202020204" pitchFamily="34" charset="0"/>
              </a:rPr>
              <a:t>Pochopení ekonomické problematiky v souvislosti s politickými, sociálními a etickými aspekty</a:t>
            </a:r>
            <a:r>
              <a:rPr lang="cs-CZ" sz="1500" dirty="0" smtClean="0">
                <a:latin typeface="Trebuchet MS" panose="020B0603020202020204" pitchFamily="34" charset="0"/>
              </a:rPr>
              <a:t>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b="1" dirty="0" smtClean="0">
                <a:latin typeface="Trebuchet MS" panose="020B0603020202020204" pitchFamily="34" charset="0"/>
              </a:rPr>
              <a:t>Postoje</a:t>
            </a:r>
            <a:r>
              <a:rPr lang="cs-CZ" sz="1500" b="1" dirty="0">
                <a:latin typeface="Trebuchet MS" panose="020B0603020202020204" pitchFamily="34" charset="0"/>
              </a:rPr>
              <a:t>: </a:t>
            </a:r>
            <a:r>
              <a:rPr lang="cs-CZ" sz="1500" dirty="0">
                <a:latin typeface="Trebuchet MS" panose="020B0603020202020204" pitchFamily="34" charset="0"/>
              </a:rPr>
              <a:t>Studium ekonomie studentům umožní osvojení ekonomického způsobu myšlení a uvažování.</a:t>
            </a: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>
                <a:latin typeface="Trebuchet MS" panose="020B0603020202020204" pitchFamily="34" charset="0"/>
              </a:rPr>
              <a:t>Adekvátně </a:t>
            </a:r>
            <a:r>
              <a:rPr lang="cs-CZ" sz="1500" dirty="0" smtClean="0">
                <a:latin typeface="Trebuchet MS" panose="020B0603020202020204" pitchFamily="34" charset="0"/>
              </a:rPr>
              <a:t>užívat </a:t>
            </a:r>
            <a:r>
              <a:rPr lang="cs-CZ" sz="1500" dirty="0">
                <a:latin typeface="Trebuchet MS" panose="020B0603020202020204" pitchFamily="34" charset="0"/>
              </a:rPr>
              <a:t>pojmy z </a:t>
            </a:r>
            <a:r>
              <a:rPr lang="cs-CZ" sz="1500" dirty="0" smtClean="0">
                <a:latin typeface="Trebuchet MS" panose="020B0603020202020204" pitchFamily="34" charset="0"/>
              </a:rPr>
              <a:t>ekonomiky.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 smtClean="0">
                <a:latin typeface="Trebuchet MS" panose="020B0603020202020204" pitchFamily="34" charset="0"/>
              </a:rPr>
              <a:t>Aplikovat výpočet náklady </a:t>
            </a:r>
            <a:r>
              <a:rPr lang="cs-CZ" sz="1500" dirty="0">
                <a:latin typeface="Trebuchet MS" panose="020B0603020202020204" pitchFamily="34" charset="0"/>
              </a:rPr>
              <a:t>různých druhů</a:t>
            </a:r>
            <a:r>
              <a:rPr lang="cs-CZ" sz="1500" dirty="0" smtClean="0">
                <a:latin typeface="Trebuchet MS" panose="020B0603020202020204" pitchFamily="34" charset="0"/>
              </a:rPr>
              <a:t>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 smtClean="0">
                <a:latin typeface="Trebuchet MS" panose="020B0603020202020204" pitchFamily="34" charset="0"/>
              </a:rPr>
              <a:t>Porozumět hlavním </a:t>
            </a:r>
            <a:r>
              <a:rPr lang="cs-CZ" sz="1500" dirty="0">
                <a:latin typeface="Trebuchet MS" panose="020B0603020202020204" pitchFamily="34" charset="0"/>
              </a:rPr>
              <a:t>zákonitostem a problémům moderních systémů </a:t>
            </a:r>
            <a:r>
              <a:rPr lang="cs-CZ" sz="1500" dirty="0" smtClean="0">
                <a:latin typeface="Trebuchet MS" panose="020B0603020202020204" pitchFamily="34" charset="0"/>
              </a:rPr>
              <a:t>ekonomiky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 smtClean="0">
                <a:latin typeface="Trebuchet MS" panose="020B0603020202020204" pitchFamily="34" charset="0"/>
              </a:rPr>
              <a:t>Orientovat se v mikroekonomické a makroekonomické </a:t>
            </a:r>
            <a:r>
              <a:rPr lang="cs-CZ" sz="1500" dirty="0">
                <a:latin typeface="Trebuchet MS" panose="020B0603020202020204" pitchFamily="34" charset="0"/>
              </a:rPr>
              <a:t>teorii.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Orientace v tržním hospodářství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2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Harmonogram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06. 10.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Y1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7207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Témata 1 </a:t>
            </a: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07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Témata 2 až 4</a:t>
            </a: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27. 10.</a:t>
            </a: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Y1 </a:t>
            </a:r>
          </a:p>
          <a:p>
            <a:pPr marL="7207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Témata 5 a 6</a:t>
            </a: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10. 11.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Y1 </a:t>
            </a:r>
          </a:p>
          <a:p>
            <a:pPr marL="7207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Témata 7 a 8</a:t>
            </a: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08.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12.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15:00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16:50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Y1 </a:t>
            </a:r>
          </a:p>
          <a:p>
            <a:pPr marL="7207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Témata 9 a 10</a:t>
            </a: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15.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12.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Y1 </a:t>
            </a:r>
          </a:p>
          <a:p>
            <a:pPr marL="7207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Témata 11 a 12</a:t>
            </a:r>
            <a:b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Orientace v tržním hospodářství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59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Přehled témat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1) 	Ekonomický způsob myšlení. Příjmy a náklady.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2) 	Náklady: fixní, variabilní, celkové, průměrné, mezní; náklady </a:t>
            </a:r>
            <a:r>
              <a:rPr lang="cs-CZ" sz="1600" dirty="0" smtClean="0">
                <a:latin typeface="Trebuchet MS" panose="020B0603020202020204" pitchFamily="34" charset="0"/>
              </a:rPr>
              <a:t>obětované příležitosti</a:t>
            </a:r>
            <a:r>
              <a:rPr lang="cs-CZ" sz="1600" dirty="0">
                <a:latin typeface="Trebuchet MS" panose="020B0603020202020204" pitchFamily="34" charset="0"/>
              </a:rPr>
              <a:t>, utopené náklady.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3) 	Tržní systém. Nabídková a poptávková křivka. Tržní rovnováha. Posuny křivek.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4) 	Elasticita poptávky a nabídky. Křížová elasticita. Cenová a příjmová elasticita.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5) 	Teorie lidského kapitálu. Rozdíly ve mzdě </a:t>
            </a:r>
            <a:r>
              <a:rPr lang="cs-CZ" sz="1600" dirty="0" smtClean="0">
                <a:latin typeface="Trebuchet MS" panose="020B0603020202020204" pitchFamily="34" charset="0"/>
              </a:rPr>
              <a:t/>
            </a:r>
            <a:br>
              <a:rPr lang="cs-CZ" sz="1600" dirty="0" smtClean="0">
                <a:latin typeface="Trebuchet MS" panose="020B0603020202020204" pitchFamily="34" charset="0"/>
              </a:rPr>
            </a:br>
            <a:r>
              <a:rPr lang="cs-CZ" sz="1600" dirty="0" smtClean="0">
                <a:latin typeface="Trebuchet MS" panose="020B0603020202020204" pitchFamily="34" charset="0"/>
              </a:rPr>
              <a:t>(</a:t>
            </a:r>
            <a:r>
              <a:rPr lang="cs-CZ" sz="1600" dirty="0">
                <a:latin typeface="Trebuchet MS" panose="020B0603020202020204" pitchFamily="34" charset="0"/>
              </a:rPr>
              <a:t>muži a ženy, menšiny, </a:t>
            </a:r>
            <a:r>
              <a:rPr lang="cs-CZ" sz="1600" dirty="0" smtClean="0">
                <a:latin typeface="Trebuchet MS" panose="020B0603020202020204" pitchFamily="34" charset="0"/>
              </a:rPr>
              <a:t>minimální mzda</a:t>
            </a:r>
            <a:r>
              <a:rPr lang="cs-CZ" sz="1600" dirty="0">
                <a:latin typeface="Trebuchet MS" panose="020B0603020202020204" pitchFamily="34" charset="0"/>
              </a:rPr>
              <a:t>, životní minimum).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6) 	Nezaměstnanost: frikční, strukturální a cyklická.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7) 	Inflace (měrná, pádivá, hyperinflace), měření inflace.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8) 	Spotřeba, úspory a investice. Soukromé a veřejné úspory.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9) 	Ekonomický růst a ekonomický cyklus. Hrubý domácí a hrubý národní produkt.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10) </a:t>
            </a:r>
            <a:r>
              <a:rPr lang="cs-CZ" sz="1600" dirty="0" smtClean="0">
                <a:latin typeface="Trebuchet MS" panose="020B0603020202020204" pitchFamily="34" charset="0"/>
              </a:rPr>
              <a:t>	Finanční </a:t>
            </a:r>
            <a:r>
              <a:rPr lang="cs-CZ" sz="1600" dirty="0">
                <a:latin typeface="Trebuchet MS" panose="020B0603020202020204" pitchFamily="34" charset="0"/>
              </a:rPr>
              <a:t>systém. Bankovní systém. Banka centrální a obchodní. Akcie a dluhopisy.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11</a:t>
            </a:r>
            <a:r>
              <a:rPr lang="cs-CZ" sz="1600" dirty="0" smtClean="0">
                <a:latin typeface="Trebuchet MS" panose="020B0603020202020204" pitchFamily="34" charset="0"/>
              </a:rPr>
              <a:t>)	Mezinárodní </a:t>
            </a:r>
            <a:r>
              <a:rPr lang="cs-CZ" sz="1600" dirty="0">
                <a:latin typeface="Trebuchet MS" panose="020B0603020202020204" pitchFamily="34" charset="0"/>
              </a:rPr>
              <a:t>obchod. Ochranářská politika. Proces tvorby státního </a:t>
            </a:r>
            <a:r>
              <a:rPr lang="cs-CZ" sz="1600" dirty="0" smtClean="0">
                <a:latin typeface="Trebuchet MS" panose="020B0603020202020204" pitchFamily="34" charset="0"/>
              </a:rPr>
              <a:t>rozpočtu. </a:t>
            </a:r>
            <a:br>
              <a:rPr lang="cs-CZ" sz="1600" dirty="0" smtClean="0">
                <a:latin typeface="Trebuchet MS" panose="020B0603020202020204" pitchFamily="34" charset="0"/>
              </a:rPr>
            </a:br>
            <a:r>
              <a:rPr lang="cs-CZ" sz="1600" dirty="0" smtClean="0">
                <a:latin typeface="Trebuchet MS" panose="020B0603020202020204" pitchFamily="34" charset="0"/>
              </a:rPr>
              <a:t>Evropská </a:t>
            </a:r>
            <a:r>
              <a:rPr lang="cs-CZ" sz="1600" dirty="0">
                <a:latin typeface="Trebuchet MS" panose="020B0603020202020204" pitchFamily="34" charset="0"/>
              </a:rPr>
              <a:t>Unie</a:t>
            </a:r>
          </a:p>
          <a:p>
            <a:pPr marL="350838" indent="-350838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12) </a:t>
            </a:r>
            <a:r>
              <a:rPr lang="cs-CZ" sz="1600" dirty="0" smtClean="0">
                <a:latin typeface="Trebuchet MS" panose="020B0603020202020204" pitchFamily="34" charset="0"/>
              </a:rPr>
              <a:t>	Národní </a:t>
            </a:r>
            <a:r>
              <a:rPr lang="cs-CZ" sz="1600" dirty="0">
                <a:latin typeface="Trebuchet MS" panose="020B0603020202020204" pitchFamily="34" charset="0"/>
              </a:rPr>
              <a:t>hospodářství a hospodářský proces (koloběh hodnot v </a:t>
            </a:r>
            <a:r>
              <a:rPr lang="cs-CZ" sz="1600" dirty="0" smtClean="0">
                <a:latin typeface="Trebuchet MS" panose="020B0603020202020204" pitchFamily="34" charset="0"/>
              </a:rPr>
              <a:t>národním hospodářství) </a:t>
            </a:r>
            <a:r>
              <a:rPr lang="cs-CZ" sz="1600" dirty="0">
                <a:latin typeface="Trebuchet MS" panose="020B0603020202020204" pitchFamily="34" charset="0"/>
              </a:rPr>
              <a:t>Nástroje státu k ovlivňování ekonomického vývoje (právní, </a:t>
            </a:r>
            <a:r>
              <a:rPr lang="cs-CZ" sz="1600" dirty="0" smtClean="0">
                <a:latin typeface="Trebuchet MS" panose="020B0603020202020204" pitchFamily="34" charset="0"/>
              </a:rPr>
              <a:t>fiskální</a:t>
            </a:r>
            <a:r>
              <a:rPr lang="cs-CZ" sz="1600" dirty="0">
                <a:latin typeface="Trebuchet MS" panose="020B0603020202020204" pitchFamily="34" charset="0"/>
              </a:rPr>
              <a:t>, monetární)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Orientace v tržním hospodářství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4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Ukončení předmětu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15D49E4-BB4B-4F11-A46E-0A38495E6D8D}"/>
              </a:ext>
            </a:extLst>
          </p:cNvPr>
          <p:cNvSpPr txBox="1">
            <a:spLocks/>
          </p:cNvSpPr>
          <p:nvPr/>
        </p:nvSpPr>
        <p:spPr>
          <a:xfrm>
            <a:off x="360000" y="1800000"/>
            <a:ext cx="8460000" cy="504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která zahrnuje: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dva průběžné testy (2 x 25 bodů = 50 bodů) </a:t>
            </a:r>
            <a:r>
              <a:rPr lang="cs-CZ" sz="2000" b="1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- povinně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seminární práce (10 bodů) </a:t>
            </a:r>
            <a:r>
              <a:rPr lang="cs-CZ" sz="2000" b="1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- nepovinně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Hodnocení vychází z dosažených bodů dle tabulky: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xmlns="" id="{7F09AC53-496E-42B9-ABE2-B1C847F7F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715571"/>
              </p:ext>
            </p:extLst>
          </p:nvPr>
        </p:nvGraphicFramePr>
        <p:xfrm>
          <a:off x="867153" y="3789040"/>
          <a:ext cx="5040560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730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</a:rPr>
                        <a:t>Bodové hodnocení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Hodnocení předmětu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50 - 45 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 - výborně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44 - 40 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 - velmi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39 - 35 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C -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34 - 30 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D - uspokojivě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29 - 25 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E - 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24 a méně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 - nevyhovující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Orientace v tržním hospodářství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5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Ukončení předmětu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165C16EA-C160-44CA-91A2-F9397A752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Průběžné testy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: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forma (přes IS) v období </a:t>
            </a:r>
            <a:r>
              <a:rPr lang="cs-CZ" sz="2000" b="1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01.10.2018 </a:t>
            </a:r>
            <a:r>
              <a:rPr lang="cs-CZ" sz="2000" b="1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b="1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31.12.2018</a:t>
            </a:r>
            <a:endParaRPr lang="cs-CZ" sz="2000" b="1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25 otázek (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a|b|c|d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 - jedna až všechny správné odpovědi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správně zodpovězená otázka: 1 bod; jinak 0 bodů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Seminární práce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: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vědecké práce/článku na vybrané téma z přehledu témat 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struktura: anotace, úvod, metodologie, teorie, aplikace, závěr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rozsah: 3 až 5 stran A4 (cca 1500 až 2000 slov), alespoň 3 zdroje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Orientace v tržním hospodářství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00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310</Words>
  <Application>Microsoft Office PowerPoint</Application>
  <PresentationFormat>Předvádění na obrazovce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Orientace  v tržním hospodářství</vt:lpstr>
      <vt:lpstr>Prezentace aplikace PowerPoint</vt:lpstr>
      <vt:lpstr>Charakteristika předmětu</vt:lpstr>
      <vt:lpstr>Harmonogram předmětu</vt:lpstr>
      <vt:lpstr>Přehled témat</vt:lpstr>
      <vt:lpstr>Ukončení předmětu</vt:lpstr>
      <vt:lpstr>Ukončení předmětu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46</cp:revision>
  <dcterms:created xsi:type="dcterms:W3CDTF">2016-09-26T09:14:21Z</dcterms:created>
  <dcterms:modified xsi:type="dcterms:W3CDTF">2018-10-01T06:06:03Z</dcterms:modified>
</cp:coreProperties>
</file>