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68" r:id="rId4"/>
    <p:sldId id="269" r:id="rId5"/>
    <p:sldId id="259" r:id="rId6"/>
    <p:sldId id="260" r:id="rId7"/>
    <p:sldId id="270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CC00"/>
    <a:srgbClr val="99FFCC"/>
    <a:srgbClr val="FF99FF"/>
    <a:srgbClr val="FF66FF"/>
    <a:srgbClr val="0000FF"/>
    <a:srgbClr val="66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09" autoAdjust="0"/>
    <p:restoredTop sz="94660"/>
  </p:normalViewPr>
  <p:slideViewPr>
    <p:cSldViewPr>
      <p:cViewPr varScale="1">
        <p:scale>
          <a:sx n="64" d="100"/>
          <a:sy n="64" d="100"/>
        </p:scale>
        <p:origin x="-7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27940-7877-4713-9576-719DE9680128}" type="datetimeFigureOut">
              <a:rPr lang="cs-CZ" smtClean="0"/>
              <a:pPr/>
              <a:t>18.10.2014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31FE3-48ED-403E-8EF9-CD36F14CDF3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9842EB-C275-43D0-A08D-2CD6AE23E834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18.10.2014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18.10.2014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z/url?sa=i&amp;rct=j&amp;q=&amp;esrc=s&amp;frm=1&amp;source=images&amp;cd=&amp;cad=rja&amp;docid=MT-nCXGB82gV3M&amp;tbnid=OJX9yn9waw7QIM:&amp;ved=0CAUQjRw&amp;url=http://www.infovek.sk/predmety/biologia/diplomky/biologia_bunky/peptidova_vazba.htm&amp;ei=CnBJUo7MK4SJtQbK2oCIBg&amp;bvm=bv.53217764,d.Yms&amp;psig=AFQjCNFksyJMRJeOhJdtRQfcQsAMue8sAA&amp;ust=1380630802562017" TargetMode="External"/><Relationship Id="rId3" Type="http://schemas.openxmlformats.org/officeDocument/2006/relationships/audio" Target="../media/audio2.wav"/><Relationship Id="rId7" Type="http://schemas.openxmlformats.org/officeDocument/2006/relationships/image" Target="../media/image2.gif"/><Relationship Id="rId12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4.png"/><Relationship Id="rId5" Type="http://schemas.openxmlformats.org/officeDocument/2006/relationships/audio" Target="../media/audio4.wav"/><Relationship Id="rId10" Type="http://schemas.openxmlformats.org/officeDocument/2006/relationships/hyperlink" Target="http://www.google.cz/url?sa=i&amp;rct=j&amp;q=&amp;esrc=s&amp;frm=1&amp;source=images&amp;cd=&amp;cad=rja&amp;docid=H4p7muaOHeWeeM&amp;tbnid=-VjuijQ8I6oBRM:&amp;ved=0CAUQjRw&amp;url=http://www.oskole.sk/?id_cat=5&amp;clanok=2467&amp;ei=u3BJUofZJoHKtAaUzIGYBw&amp;bvm=bv.53217764,d.Yms&amp;psig=AFQjCNFksyJMRJeOhJdtRQfcQsAMue8sAA&amp;ust=1380630802562017" TargetMode="External"/><Relationship Id="rId4" Type="http://schemas.openxmlformats.org/officeDocument/2006/relationships/audio" Target="../media/audio3.wav"/><Relationship Id="rId9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ttp://www.google.cz/url?sa=i&amp;rct=j&amp;q=&amp;esrc=s&amp;frm=1&amp;source=images&amp;cd=&amp;cad=rja&amp;docid=H4p7muaOHeWeeM&amp;tbnid=-VjuijQ8I6oBRM:&amp;ved=&amp;url=http://www.aldebaran.cz/bulletin/2010_16_enc.php&amp;ei=rHhJUq3wJ4PUtAbMioC4Bw&amp;bvm=bv.53217764,d.Yms&amp;psig=AFQjCNFksyJMRJeOhJdtRQfcQsAMue8sAA&amp;ust=1380630802562017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6"/>
          <p:cNvSpPr>
            <a:spLocks noGrp="1"/>
          </p:cNvSpPr>
          <p:nvPr>
            <p:ph type="ctrTitle"/>
          </p:nvPr>
        </p:nvSpPr>
        <p:spPr>
          <a:xfrm>
            <a:off x="571500" y="1785938"/>
            <a:ext cx="7772400" cy="1470025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000" dirty="0" smtClean="0">
                <a:solidFill>
                  <a:schemeClr val="bg1"/>
                </a:solidFill>
              </a:rPr>
              <a:t/>
            </a:r>
            <a:br>
              <a:rPr lang="cs-CZ" sz="4000" dirty="0" smtClean="0">
                <a:solidFill>
                  <a:schemeClr val="bg1"/>
                </a:solidFill>
              </a:rPr>
            </a:br>
            <a:r>
              <a:rPr lang="cs-CZ" sz="4000" dirty="0" smtClean="0">
                <a:solidFill>
                  <a:schemeClr val="bg1"/>
                </a:solidFill>
              </a:rPr>
              <a:t>Bílkoviny (proteiny)</a:t>
            </a:r>
            <a:endParaRPr lang="cs-CZ" sz="4800" dirty="0" smtClean="0">
              <a:solidFill>
                <a:schemeClr val="bg1"/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323528" y="836712"/>
            <a:ext cx="88204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Pokuste se o definici proteinů svými vlastními slovy:</a:t>
            </a:r>
          </a:p>
        </p:txBody>
      </p:sp>
      <p:sp>
        <p:nvSpPr>
          <p:cNvPr id="9" name="TextovéPole 8"/>
          <p:cNvSpPr txBox="1">
            <a:spLocks noChangeArrowheads="1"/>
          </p:cNvSpPr>
          <p:nvPr/>
        </p:nvSpPr>
        <p:spPr bwMode="auto">
          <a:xfrm>
            <a:off x="179512" y="1340768"/>
            <a:ext cx="886606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7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Bílkoviny jsou </a:t>
            </a:r>
            <a:r>
              <a:rPr lang="cs-CZ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organické, polymerní, makromolekulární látky,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jejichž základními stavebními jednotkami jsou </a:t>
            </a:r>
            <a:r>
              <a:rPr lang="cs-C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aminokyseliny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vzájemně spojené tzv. </a:t>
            </a:r>
            <a:r>
              <a:rPr lang="cs-C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peptidickými vazbami.  </a:t>
            </a:r>
            <a:endParaRPr lang="cs-CZ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http://www.infovek.sk/predmety/biologia/diplomky/biologia_bunky/Obrazky%20diplomovky/vznik_peptidovej_vazby.gif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9512" y="3573016"/>
            <a:ext cx="4104456" cy="1656184"/>
          </a:xfrm>
          <a:prstGeom prst="rect">
            <a:avLst/>
          </a:prstGeom>
          <a:noFill/>
        </p:spPr>
      </p:pic>
      <p:pic>
        <p:nvPicPr>
          <p:cNvPr id="11268" name="Picture 4" descr="http://www.oskole.sk/userfiles/image/novy/obrazky%20OSKOLE/image006.png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436096" y="3501008"/>
            <a:ext cx="3456384" cy="1728192"/>
          </a:xfrm>
          <a:prstGeom prst="rect">
            <a:avLst/>
          </a:prstGeom>
          <a:noFill/>
        </p:spPr>
      </p:pic>
      <p:sp>
        <p:nvSpPr>
          <p:cNvPr id="15" name="TextovéPole 14"/>
          <p:cNvSpPr txBox="1"/>
          <p:nvPr/>
        </p:nvSpPr>
        <p:spPr>
          <a:xfrm>
            <a:off x="107504" y="551723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aminokyselina 1 </a:t>
            </a:r>
            <a:endParaRPr lang="cs-CZ" b="1" dirty="0">
              <a:solidFill>
                <a:srgbClr val="66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2483768" y="551723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aminokyselina 2 </a:t>
            </a:r>
            <a:endParaRPr lang="cs-CZ" b="1" dirty="0">
              <a:solidFill>
                <a:srgbClr val="66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2051720" y="551723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4644008" y="5445224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endParaRPr lang="cs-C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5436096" y="5445224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dipeptid</a:t>
            </a:r>
            <a:r>
              <a:rPr lang="cs-CZ" b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s peptidovou vazbou </a:t>
            </a:r>
            <a:endParaRPr lang="cs-CZ" b="1" dirty="0">
              <a:solidFill>
                <a:srgbClr val="66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323528" y="2852936"/>
            <a:ext cx="89728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Vyjádřete chemickou rovnicí vznik peptidické vazby: </a:t>
            </a:r>
          </a:p>
        </p:txBody>
      </p:sp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99992" y="4149080"/>
            <a:ext cx="72008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ovéPole 20"/>
          <p:cNvSpPr txBox="1"/>
          <p:nvPr/>
        </p:nvSpPr>
        <p:spPr>
          <a:xfrm>
            <a:off x="323528" y="6309320"/>
            <a:ext cx="7632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Symbolem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 R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– je ve vzorcích značen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uhlovodíkový zbytek. </a:t>
            </a:r>
            <a:endParaRPr lang="cs-CZ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16" grpId="0"/>
      <p:bldP spid="17" grpId="0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www.aldebaran.cz/bulletin/2010_16/dipeptid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24744"/>
            <a:ext cx="9144000" cy="5616624"/>
          </a:xfrm>
          <a:prstGeom prst="rect">
            <a:avLst/>
          </a:prstGeom>
          <a:noFill/>
        </p:spPr>
      </p:pic>
      <p:sp>
        <p:nvSpPr>
          <p:cNvPr id="22" name="TextovéPole 21"/>
          <p:cNvSpPr txBox="1"/>
          <p:nvPr/>
        </p:nvSpPr>
        <p:spPr>
          <a:xfrm>
            <a:off x="251520" y="332656"/>
            <a:ext cx="88924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Obrázek 1.: </a:t>
            </a:r>
            <a:r>
              <a:rPr lang="cs-CZ" sz="26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Reakce aminokyselin a vznik peptidické vazby: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323528" y="836712"/>
            <a:ext cx="88204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Vysvětlete funkci proteinů v živém organismu: </a:t>
            </a:r>
          </a:p>
        </p:txBody>
      </p:sp>
      <p:sp>
        <p:nvSpPr>
          <p:cNvPr id="9" name="TextovéPole 8"/>
          <p:cNvSpPr txBox="1">
            <a:spLocks noChangeArrowheads="1"/>
          </p:cNvSpPr>
          <p:nvPr/>
        </p:nvSpPr>
        <p:spPr bwMode="auto">
          <a:xfrm>
            <a:off x="179512" y="1340768"/>
            <a:ext cx="89644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Bílkoviny jsou </a:t>
            </a:r>
            <a:r>
              <a:rPr lang="cs-C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hlavním stavebním materiálem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živých organismů (</a:t>
            </a:r>
            <a:r>
              <a:rPr lang="cs-CZ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kůže, svaly, kosti, vlasy, chlupy, nehty, buněčné struktury a membrány). </a:t>
            </a:r>
            <a:endParaRPr lang="cs-CZ" sz="24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ovéPole 13"/>
          <p:cNvSpPr txBox="1">
            <a:spLocks noChangeArrowheads="1"/>
          </p:cNvSpPr>
          <p:nvPr/>
        </p:nvSpPr>
        <p:spPr bwMode="auto">
          <a:xfrm>
            <a:off x="179513" y="2564904"/>
            <a:ext cx="885698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Bílkoviny jsou </a:t>
            </a:r>
            <a:r>
              <a:rPr lang="cs-CZ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základem molekul všech </a:t>
            </a:r>
            <a:r>
              <a:rPr lang="cs-C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enzymů a hormonů,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které řídí všechny biochemické reakce životních dějů.</a:t>
            </a:r>
            <a:endParaRPr lang="cs-CZ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ovéPole 22"/>
          <p:cNvSpPr txBox="1">
            <a:spLocks noChangeArrowheads="1"/>
          </p:cNvSpPr>
          <p:nvPr/>
        </p:nvSpPr>
        <p:spPr bwMode="auto">
          <a:xfrm>
            <a:off x="179513" y="3573016"/>
            <a:ext cx="900938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Bílkoviny mají v organismu </a:t>
            </a:r>
            <a:r>
              <a:rPr lang="cs-CZ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rozhodující imunitní úlohu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jakožto </a:t>
            </a:r>
            <a:r>
              <a:rPr lang="cs-C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protilátky a receptory. </a:t>
            </a:r>
            <a:endParaRPr lang="cs-CZ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ovéPole 23"/>
          <p:cNvSpPr txBox="1">
            <a:spLocks noChangeArrowheads="1"/>
          </p:cNvSpPr>
          <p:nvPr/>
        </p:nvSpPr>
        <p:spPr bwMode="auto">
          <a:xfrm>
            <a:off x="179513" y="4509120"/>
            <a:ext cx="89644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Bílkoviny mají v organismu </a:t>
            </a:r>
            <a:r>
              <a:rPr lang="cs-C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transportní funkci,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jakožto přenašeče různých látek.</a:t>
            </a:r>
            <a:endParaRPr lang="cs-CZ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ovéPole 24"/>
          <p:cNvSpPr txBox="1">
            <a:spLocks noChangeArrowheads="1"/>
          </p:cNvSpPr>
          <p:nvPr/>
        </p:nvSpPr>
        <p:spPr bwMode="auto">
          <a:xfrm>
            <a:off x="179513" y="5445224"/>
            <a:ext cx="89644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Bílkoviny si na rozdíl od sacharidů a lipidů organismus </a:t>
            </a:r>
            <a:r>
              <a:rPr lang="cs-CZ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neukládá do zásoby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a proto </a:t>
            </a:r>
            <a:r>
              <a:rPr lang="cs-C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je nutno je neustále dodávat v potravě. </a:t>
            </a:r>
            <a:endParaRPr lang="cs-CZ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23" grpId="0"/>
      <p:bldP spid="24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ovéPole 9"/>
          <p:cNvSpPr txBox="1"/>
          <p:nvPr/>
        </p:nvSpPr>
        <p:spPr>
          <a:xfrm>
            <a:off x="251520" y="908720"/>
            <a:ext cx="8892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Nakreslete schéma základního rozdělení proteinů dle jejich</a:t>
            </a:r>
          </a:p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funkce v organismu:  </a:t>
            </a:r>
          </a:p>
        </p:txBody>
      </p:sp>
      <p:sp>
        <p:nvSpPr>
          <p:cNvPr id="11" name="TextovéPole 10"/>
          <p:cNvSpPr txBox="1">
            <a:spLocks noChangeArrowheads="1"/>
          </p:cNvSpPr>
          <p:nvPr/>
        </p:nvSpPr>
        <p:spPr bwMode="auto">
          <a:xfrm>
            <a:off x="1691680" y="2132856"/>
            <a:ext cx="5616624" cy="461665"/>
          </a:xfrm>
          <a:prstGeom prst="rect">
            <a:avLst/>
          </a:prstGeom>
          <a:solidFill>
            <a:srgbClr val="FF66FF"/>
          </a:solidFill>
          <a:ln>
            <a:solidFill>
              <a:srgbClr val="FF0000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PROTEINY </a:t>
            </a:r>
            <a:endParaRPr lang="cs-CZ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ovéPole 12"/>
          <p:cNvSpPr txBox="1">
            <a:spLocks noChangeArrowheads="1"/>
          </p:cNvSpPr>
          <p:nvPr/>
        </p:nvSpPr>
        <p:spPr bwMode="auto">
          <a:xfrm>
            <a:off x="395536" y="3429000"/>
            <a:ext cx="3312368" cy="400110"/>
          </a:xfrm>
          <a:prstGeom prst="rect">
            <a:avLst/>
          </a:prstGeom>
          <a:solidFill>
            <a:srgbClr val="FF99FF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STRUKTURNÍ</a:t>
            </a:r>
            <a:endParaRPr lang="cs-CZ" sz="20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ovéPole 14"/>
          <p:cNvSpPr txBox="1">
            <a:spLocks noChangeArrowheads="1"/>
          </p:cNvSpPr>
          <p:nvPr/>
        </p:nvSpPr>
        <p:spPr bwMode="auto">
          <a:xfrm flipH="1">
            <a:off x="5364088" y="3429000"/>
            <a:ext cx="3456384" cy="400110"/>
          </a:xfrm>
          <a:prstGeom prst="rect">
            <a:avLst/>
          </a:prstGeom>
          <a:solidFill>
            <a:srgbClr val="FF99FF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REGULAČNÍ</a:t>
            </a:r>
            <a:endParaRPr lang="cs-CZ" sz="20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Přímá spojovací šipka 18"/>
          <p:cNvCxnSpPr/>
          <p:nvPr/>
        </p:nvCxnSpPr>
        <p:spPr>
          <a:xfrm flipH="1">
            <a:off x="2267744" y="2708920"/>
            <a:ext cx="1728192" cy="576064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Přímá spojovací šipka 23"/>
          <p:cNvCxnSpPr/>
          <p:nvPr/>
        </p:nvCxnSpPr>
        <p:spPr>
          <a:xfrm>
            <a:off x="4788024" y="2708920"/>
            <a:ext cx="1872208" cy="576064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TextovéPole 24"/>
          <p:cNvSpPr txBox="1"/>
          <p:nvPr/>
        </p:nvSpPr>
        <p:spPr>
          <a:xfrm>
            <a:off x="395536" y="4221088"/>
            <a:ext cx="3312368" cy="923330"/>
          </a:xfrm>
          <a:prstGeom prst="rect">
            <a:avLst/>
          </a:prstGeom>
          <a:solidFill>
            <a:srgbClr val="99FFCC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Tvoří těla organismů, kde mají </a:t>
            </a:r>
            <a:r>
              <a:rPr lang="cs-CZ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stavebí</a:t>
            </a:r>
            <a:r>
              <a:rPr lang="cs-C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funkci (kolagen, elastin, keratin, hemoglobin…).</a:t>
            </a:r>
            <a:endParaRPr lang="cs-CZ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5364088" y="4149080"/>
            <a:ext cx="3528392" cy="1200329"/>
          </a:xfrm>
          <a:prstGeom prst="rect">
            <a:avLst/>
          </a:prstGeom>
          <a:solidFill>
            <a:srgbClr val="99FFCC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Enzymy</a:t>
            </a:r>
            <a:r>
              <a:rPr lang="cs-CZ" b="1" dirty="0" smtClean="0">
                <a:solidFill>
                  <a:srgbClr val="0000FF"/>
                </a:solidFill>
              </a:rPr>
              <a:t> – jako biokatalyzátory urychlují průběh biochemických reakcí životních dějů.</a:t>
            </a:r>
            <a:endParaRPr lang="cs-CZ" b="1" dirty="0">
              <a:solidFill>
                <a:srgbClr val="0000FF"/>
              </a:solidFill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5364088" y="5733256"/>
            <a:ext cx="3600400" cy="646331"/>
          </a:xfrm>
          <a:prstGeom prst="rect">
            <a:avLst/>
          </a:prstGeom>
          <a:solidFill>
            <a:srgbClr val="99FFCC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Hormony </a:t>
            </a:r>
            <a:r>
              <a:rPr lang="cs-CZ" b="1" dirty="0" smtClean="0">
                <a:solidFill>
                  <a:srgbClr val="0000FF"/>
                </a:solidFill>
              </a:rPr>
              <a:t>– řídí a usměrňují průběh všech </a:t>
            </a:r>
            <a:r>
              <a:rPr lang="cs-CZ" b="1" dirty="0" err="1" smtClean="0">
                <a:solidFill>
                  <a:srgbClr val="0000FF"/>
                </a:solidFill>
              </a:rPr>
              <a:t>živorních</a:t>
            </a:r>
            <a:r>
              <a:rPr lang="cs-CZ" b="1" dirty="0" smtClean="0">
                <a:solidFill>
                  <a:srgbClr val="0000FF"/>
                </a:solidFill>
              </a:rPr>
              <a:t> dějů.  </a:t>
            </a:r>
            <a:endParaRPr lang="cs-CZ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25" grpId="0" animBg="1"/>
      <p:bldP spid="26" grpId="0" animBg="1"/>
      <p:bldP spid="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850" y="765175"/>
            <a:ext cx="8362950" cy="5903913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3528" y="764704"/>
            <a:ext cx="882047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Vysvětlete co jsou to enzymy a jakou mají v organismu</a:t>
            </a:r>
          </a:p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funkci a význam:</a:t>
            </a:r>
          </a:p>
        </p:txBody>
      </p:sp>
      <p:sp>
        <p:nvSpPr>
          <p:cNvPr id="15" name="TextovéPole 14"/>
          <p:cNvSpPr txBox="1">
            <a:spLocks noChangeArrowheads="1"/>
          </p:cNvSpPr>
          <p:nvPr/>
        </p:nvSpPr>
        <p:spPr bwMode="auto">
          <a:xfrm>
            <a:off x="179512" y="1700808"/>
            <a:ext cx="879336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Enzymy jsou regulační bílkoviny, které v těle </a:t>
            </a:r>
            <a:r>
              <a:rPr lang="cs-CZ" sz="2400" b="1" i="1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urychlují průběh biochemických reakcí,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zajišťujících životní děje.  </a:t>
            </a:r>
            <a:endParaRPr lang="cs-CZ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ovéPole 15"/>
          <p:cNvSpPr txBox="1">
            <a:spLocks noChangeArrowheads="1"/>
          </p:cNvSpPr>
          <p:nvPr/>
        </p:nvSpPr>
        <p:spPr bwMode="auto">
          <a:xfrm>
            <a:off x="179512" y="2708920"/>
            <a:ext cx="894576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Říkáme jim </a:t>
            </a:r>
            <a:r>
              <a:rPr lang="cs-CZ" sz="2400" b="1" i="1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biokatalyzátory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(„přírodní urychlovače“) chemických reakcí. </a:t>
            </a:r>
            <a:endParaRPr lang="cs-CZ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ovéPole 16"/>
          <p:cNvSpPr txBox="1">
            <a:spLocks noChangeArrowheads="1"/>
          </p:cNvSpPr>
          <p:nvPr/>
        </p:nvSpPr>
        <p:spPr bwMode="auto">
          <a:xfrm>
            <a:off x="179513" y="3645024"/>
            <a:ext cx="896448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Urychlují biochemické reakce v organismu tak, </a:t>
            </a:r>
            <a:r>
              <a:rPr lang="cs-CZ" sz="2400" b="1" i="1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aby na sebe mohly navazovat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a vytvářet tzv. </a:t>
            </a:r>
            <a:r>
              <a:rPr lang="cs-CZ" sz="2400" b="1" i="1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metabolické dráhy,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které jsou podstatou životních dějů. </a:t>
            </a:r>
            <a:endParaRPr lang="cs-CZ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ovéPole 17"/>
          <p:cNvSpPr txBox="1">
            <a:spLocks noChangeArrowheads="1"/>
          </p:cNvSpPr>
          <p:nvPr/>
        </p:nvSpPr>
        <p:spPr bwMode="auto">
          <a:xfrm>
            <a:off x="251521" y="5445224"/>
            <a:ext cx="87849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Ptyalin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ve slinách – štěpí škrob na jednodušší sacharidy.</a:t>
            </a:r>
            <a:endParaRPr lang="cs-CZ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323528" y="4941168"/>
            <a:ext cx="88204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Vyjmenujte enzymy o kterých jste se učili v přírodopise 8:</a:t>
            </a:r>
          </a:p>
        </p:txBody>
      </p:sp>
      <p:sp>
        <p:nvSpPr>
          <p:cNvPr id="11" name="TextovéPole 10"/>
          <p:cNvSpPr txBox="1">
            <a:spLocks noChangeArrowheads="1"/>
          </p:cNvSpPr>
          <p:nvPr/>
        </p:nvSpPr>
        <p:spPr bwMode="auto">
          <a:xfrm>
            <a:off x="251520" y="6309320"/>
            <a:ext cx="89373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Trypsin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v pankreatické šťávě  – štěpí peptidické vazby bílkovin.</a:t>
            </a:r>
            <a:endParaRPr lang="cs-CZ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ovéPole 11"/>
          <p:cNvSpPr txBox="1">
            <a:spLocks noChangeArrowheads="1"/>
          </p:cNvSpPr>
          <p:nvPr/>
        </p:nvSpPr>
        <p:spPr bwMode="auto">
          <a:xfrm>
            <a:off x="251520" y="5877272"/>
            <a:ext cx="90897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Pepsin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v žaludeční šťávě  – štěpí bílkoviny obsažené v potravě. </a:t>
            </a:r>
            <a:endParaRPr lang="cs-CZ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850" y="765175"/>
            <a:ext cx="8362950" cy="5903913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3528" y="764704"/>
            <a:ext cx="882047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Vysvětlete co jsou to hormony a jakou mají v organismu</a:t>
            </a:r>
          </a:p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funkci a význam:</a:t>
            </a:r>
          </a:p>
        </p:txBody>
      </p:sp>
      <p:sp>
        <p:nvSpPr>
          <p:cNvPr id="15" name="TextovéPole 14"/>
          <p:cNvSpPr txBox="1">
            <a:spLocks noChangeArrowheads="1"/>
          </p:cNvSpPr>
          <p:nvPr/>
        </p:nvSpPr>
        <p:spPr bwMode="auto">
          <a:xfrm>
            <a:off x="179512" y="1700808"/>
            <a:ext cx="89644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Hormony jsou dalším typem regulačních bílkovin, které v buňkách </a:t>
            </a:r>
            <a:r>
              <a:rPr lang="cs-CZ" sz="2400" b="1" i="1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regulují biochemické procesy a tím se podílí na řízení celého organismu. </a:t>
            </a:r>
            <a:endParaRPr lang="cs-CZ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ovéPole 15"/>
          <p:cNvSpPr txBox="1">
            <a:spLocks noChangeArrowheads="1"/>
          </p:cNvSpPr>
          <p:nvPr/>
        </p:nvSpPr>
        <p:spPr bwMode="auto">
          <a:xfrm>
            <a:off x="179512" y="2924944"/>
            <a:ext cx="894576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Tvoří se ve specializovaných žlázách </a:t>
            </a:r>
            <a:r>
              <a:rPr lang="cs-CZ" sz="2400" b="1" i="1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(žlázy s vnitřní sekrecí)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nebo tkáních a vylučují se </a:t>
            </a:r>
            <a:r>
              <a:rPr lang="cs-C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do krve,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která je pak roznáší k cílovým orgánům, jejichž funkci usměrňují a řídí. </a:t>
            </a:r>
            <a:endParaRPr lang="cs-CZ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ovéPole 17"/>
          <p:cNvSpPr txBox="1">
            <a:spLocks noChangeArrowheads="1"/>
          </p:cNvSpPr>
          <p:nvPr/>
        </p:nvSpPr>
        <p:spPr bwMode="auto">
          <a:xfrm>
            <a:off x="251521" y="5301208"/>
            <a:ext cx="87849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Inzulin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(pankreas)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– řídí metabolismus sacharidů. </a:t>
            </a:r>
            <a:endParaRPr lang="cs-CZ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323528" y="4293096"/>
            <a:ext cx="75608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Uveďte příklady hormonů (a žláz, ve které se tvoří)</a:t>
            </a:r>
          </a:p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o kterých jste se učili v přírodopise 8:</a:t>
            </a:r>
          </a:p>
        </p:txBody>
      </p:sp>
      <p:sp>
        <p:nvSpPr>
          <p:cNvPr id="11" name="TextovéPole 10"/>
          <p:cNvSpPr txBox="1">
            <a:spLocks noChangeArrowheads="1"/>
          </p:cNvSpPr>
          <p:nvPr/>
        </p:nvSpPr>
        <p:spPr bwMode="auto">
          <a:xfrm>
            <a:off x="251520" y="6165304"/>
            <a:ext cx="89373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Adrenalin (nadledvinky) 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– je hormon stresové reakce organismu.</a:t>
            </a:r>
            <a:endParaRPr lang="cs-CZ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ovéPole 11"/>
          <p:cNvSpPr txBox="1">
            <a:spLocks noChangeArrowheads="1"/>
          </p:cNvSpPr>
          <p:nvPr/>
        </p:nvSpPr>
        <p:spPr bwMode="auto">
          <a:xfrm>
            <a:off x="251520" y="5733256"/>
            <a:ext cx="90897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Thyroxin</a:t>
            </a:r>
            <a:r>
              <a:rPr lang="cs-CZ" sz="24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(štítná žláza)  </a:t>
            </a:r>
            <a:r>
              <a:rPr lang="cs-CZ" sz="2400" b="1" i="1" smtClean="0">
                <a:latin typeface="Times New Roman" pitchFamily="18" charset="0"/>
                <a:cs typeface="Times New Roman" pitchFamily="18" charset="0"/>
              </a:rPr>
              <a:t>– </a:t>
            </a:r>
            <a:endParaRPr lang="cs-CZ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  <p:bldP spid="11" grpId="0"/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296</TotalTime>
  <Words>458</Words>
  <Application>Microsoft Office PowerPoint</Application>
  <PresentationFormat>Předvádění na obrazovce (4:3)</PresentationFormat>
  <Paragraphs>66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Tok</vt:lpstr>
      <vt:lpstr> Bílkoviny (proteiny)</vt:lpstr>
      <vt:lpstr>Snímek 2</vt:lpstr>
      <vt:lpstr>Snímek 3</vt:lpstr>
      <vt:lpstr>Snímek 4</vt:lpstr>
      <vt:lpstr>Snímek 5</vt:lpstr>
      <vt:lpstr>Snímek 6</vt:lpstr>
      <vt:lpstr>Snímek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Ptacek</dc:creator>
  <cp:lastModifiedBy>lektor</cp:lastModifiedBy>
  <cp:revision>16</cp:revision>
  <dcterms:created xsi:type="dcterms:W3CDTF">2013-09-24T08:47:35Z</dcterms:created>
  <dcterms:modified xsi:type="dcterms:W3CDTF">2014-10-18T10:28:49Z</dcterms:modified>
</cp:coreProperties>
</file>