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9" r:id="rId4"/>
    <p:sldId id="260" r:id="rId5"/>
    <p:sldId id="27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502" autoAdjust="0"/>
    <p:restoredTop sz="94660"/>
  </p:normalViewPr>
  <p:slideViewPr>
    <p:cSldViewPr>
      <p:cViewPr varScale="1">
        <p:scale>
          <a:sx n="102" d="100"/>
          <a:sy n="102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09BA248-E76E-4005-91E4-D9849AC035AD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F83197-E13E-4EFA-8702-05AD3D44EA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45EDF77-6B62-4C1F-8F7F-E5D05C457D35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B45E2-0C9A-4DE8-B912-C3F1145BD902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C0B17-C45C-4895-9371-4133E9F31B7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0A7A5-2141-460E-B2F4-6026D774DA7A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AE383-2A8E-42D9-B4CE-F793423B5E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0E4BF-2A75-465B-9EB8-C46179AA4EA5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1D66-77F4-42DB-84DB-0E60C22731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666BC-C7A9-4413-A65B-9C78F7746B33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81ED1-2406-4030-9351-4EB77832E1F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2C53C-7461-4CAB-8346-00AF55873DEC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0ECE8-440A-48F4-8E8B-22536619EA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2EE01-3557-44F2-B94B-F0DBDB653110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B1C11-32FC-4438-B8F0-E23DB4DC3A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B686A-940E-4CB1-B153-74F1B2DF17D7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321EE-3BF7-4417-BAB6-0F15FD11870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9D46D-192C-4DE1-8D2D-F04A656C0551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FB9F4-493F-47B3-B0F0-DF768EEE22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B3425-E8B7-4457-B11D-FFA0EA3B5CE2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51E34-288A-4BC2-80A6-5424936B318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2B8E2-570F-482D-BDA6-8C05B64F993D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5DD07-A468-43C5-8F6B-511B7D305D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úhlý trojúhelník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D9037-71E0-4ECA-8DEB-CB1EEAF00CDD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73DF1-994F-4CBF-9B05-64CAF3DAD3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30FADB-4519-4ED8-B42E-71C063754A60}" type="datetimeFigureOut">
              <a:rPr lang="cs-CZ"/>
              <a:pPr>
                <a:defRPr/>
              </a:pPr>
              <a:t>27.9.2014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8F211E6-1BF3-4BCA-9B39-BDC431B9A8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//upload.wikimedia.org/wikipedia/commons/2/2d/Chlorination_benzene.sv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6"/>
          <p:cNvSpPr>
            <a:spLocks noGrp="1"/>
          </p:cNvSpPr>
          <p:nvPr>
            <p:ph type="ctrTitle"/>
          </p:nvPr>
        </p:nvSpPr>
        <p:spPr>
          <a:xfrm>
            <a:off x="571500" y="1785938"/>
            <a:ext cx="7772400" cy="14700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bg1"/>
                </a:solidFill>
              </a:rPr>
              <a:t/>
            </a:r>
            <a:br>
              <a:rPr lang="cs-CZ" sz="4000" dirty="0" smtClean="0">
                <a:solidFill>
                  <a:schemeClr val="bg1"/>
                </a:solidFill>
              </a:rPr>
            </a:br>
            <a:r>
              <a:rPr lang="cs-CZ" sz="4000" dirty="0" smtClean="0">
                <a:solidFill>
                  <a:schemeClr val="bg1"/>
                </a:solidFill>
              </a:rPr>
              <a:t>Deriváty uhlovodíků</a:t>
            </a:r>
            <a:endParaRPr lang="cs-CZ" sz="4800" dirty="0" smtClean="0">
              <a:solidFill>
                <a:schemeClr val="bg1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250825" y="692150"/>
            <a:ext cx="8713788" cy="893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Vyhledejte ve slovníku cizích slov význam slova „derivát“ 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a vysvětlete význam pojmu uhlovodíkový derivát:</a:t>
            </a:r>
          </a:p>
        </p:txBody>
      </p:sp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388" y="2636838"/>
            <a:ext cx="8866187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Jako tzv.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uhlovodíkové deriváty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(deriváty uhlovodíků) označujeme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sloučeniny,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které z uhlovodíků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vznikají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při takových reakcích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, kdy je </a:t>
            </a:r>
            <a:r>
              <a:rPr lang="cs-CZ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některý z atomů vodíku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(na molekule uhlovodíku) </a:t>
            </a:r>
            <a:r>
              <a:rPr lang="cs-CZ" sz="24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nahrazen atomem jiného prvku.</a:t>
            </a:r>
            <a:endParaRPr lang="cs-CZ" sz="2400" b="1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Soubor:Chlorination benzen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005263"/>
            <a:ext cx="7848600" cy="251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>
            <a:spLocks noChangeArrowheads="1"/>
          </p:cNvSpPr>
          <p:nvPr/>
        </p:nvSpPr>
        <p:spPr bwMode="auto">
          <a:xfrm>
            <a:off x="179388" y="1700213"/>
            <a:ext cx="90185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Derivát  = sloučenina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odvozená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od základní molekuly látky; </a:t>
            </a:r>
            <a:r>
              <a:rPr lang="cs-CZ" sz="2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odvozenina.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 </a:t>
            </a:r>
            <a:endParaRPr lang="cs-CZ" sz="2400" b="1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23850" y="836613"/>
            <a:ext cx="8640763" cy="1292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!!! POZOR: u některých derivátů uhlovodíků může být atom vodíku na molekule uhlovodíků nahrazen celou skupinou atomů jiných prvků !!!</a:t>
            </a: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179388" y="4581525"/>
            <a:ext cx="8713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Vodíkový atom na molekule benzenu je nahrazen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nitroskupinou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(-NO</a:t>
            </a:r>
            <a:r>
              <a:rPr lang="cs-CZ" sz="2400" b="1" i="1" baseline="-25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kterou poskytuje kyselina dusičná (HNO</a:t>
            </a:r>
            <a:r>
              <a:rPr lang="cs-CZ" sz="2400" b="1" i="1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). </a:t>
            </a:r>
            <a:endParaRPr lang="cs-CZ" sz="2400" b="1" i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2181225"/>
            <a:ext cx="87852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ovéPole 8"/>
          <p:cNvSpPr txBox="1">
            <a:spLocks noChangeArrowheads="1"/>
          </p:cNvSpPr>
          <p:nvPr/>
        </p:nvSpPr>
        <p:spPr bwMode="auto">
          <a:xfrm>
            <a:off x="179388" y="5589588"/>
            <a:ext cx="90090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 Kyselina sírová (H</a:t>
            </a:r>
            <a:r>
              <a:rPr lang="cs-CZ" sz="2400" b="1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cs-CZ" sz="2400" b="1" i="1" baseline="-25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) v reakci vystupuje jako </a:t>
            </a:r>
            <a:r>
              <a:rPr lang="cs-CZ" sz="2400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katalyzátorová složka</a:t>
            </a:r>
            <a:r>
              <a:rPr lang="cs-CZ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nitrační směsi.  </a:t>
            </a:r>
            <a:endParaRPr lang="cs-CZ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ovéPole 14"/>
          <p:cNvSpPr txBox="1"/>
          <p:nvPr/>
        </p:nvSpPr>
        <p:spPr>
          <a:xfrm>
            <a:off x="250825" y="908050"/>
            <a:ext cx="8785225" cy="4937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? Jak a podle čeho rozlišujeme deriváty uhlovodíků ? </a:t>
            </a:r>
          </a:p>
        </p:txBody>
      </p:sp>
      <p:sp>
        <p:nvSpPr>
          <p:cNvPr id="11" name="TextovéPole 10"/>
          <p:cNvSpPr txBox="1">
            <a:spLocks noChangeArrowheads="1"/>
          </p:cNvSpPr>
          <p:nvPr/>
        </p:nvSpPr>
        <p:spPr bwMode="auto">
          <a:xfrm>
            <a:off x="179388" y="1484313"/>
            <a:ext cx="8874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Deriváty uhlovodíků systematicky rozdělujeme podle toho, </a:t>
            </a:r>
            <a:r>
              <a:rPr lang="cs-CZ" sz="24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kterými atomy (nebo skupinami atomů) je atom vodíku v molekule uhlovodíku nahrazen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do tří základních skupin:</a:t>
            </a:r>
            <a:endParaRPr lang="cs-CZ" sz="2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9" name="TextovéPole 18"/>
          <p:cNvSpPr txBox="1">
            <a:spLocks noChangeArrowheads="1"/>
          </p:cNvSpPr>
          <p:nvPr/>
        </p:nvSpPr>
        <p:spPr bwMode="auto">
          <a:xfrm>
            <a:off x="179388" y="3213100"/>
            <a:ext cx="6192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Halogenové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deriváty uhlovodíků       </a:t>
            </a:r>
            <a:r>
              <a:rPr lang="cs-CZ" sz="2400" b="1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cs-CZ" sz="2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" name="TextovéPole 12"/>
          <p:cNvSpPr txBox="1">
            <a:spLocks noChangeArrowheads="1"/>
          </p:cNvSpPr>
          <p:nvPr/>
        </p:nvSpPr>
        <p:spPr bwMode="auto">
          <a:xfrm>
            <a:off x="179388" y="4365625"/>
            <a:ext cx="66960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Dusíkaté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deriváty uhlovodíků            </a:t>
            </a:r>
            <a:r>
              <a:rPr lang="cs-CZ" sz="2400" b="1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        </a:t>
            </a:r>
            <a:endParaRPr lang="cs-CZ" sz="2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" name="TextovéPole 13"/>
          <p:cNvSpPr txBox="1">
            <a:spLocks noChangeArrowheads="1"/>
          </p:cNvSpPr>
          <p:nvPr/>
        </p:nvSpPr>
        <p:spPr bwMode="auto">
          <a:xfrm>
            <a:off x="179388" y="5589588"/>
            <a:ext cx="6121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Kyslíkaté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deriváty uhlovodíků            </a:t>
            </a:r>
            <a:r>
              <a:rPr lang="cs-CZ" sz="2400" b="1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cs-CZ" sz="2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2492375"/>
            <a:ext cx="1366837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850" y="3573463"/>
            <a:ext cx="136683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56325" y="5057775"/>
            <a:ext cx="13811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9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>
            <a:spLocks noChangeArrowheads="1"/>
          </p:cNvSpPr>
          <p:nvPr/>
        </p:nvSpPr>
        <p:spPr bwMode="auto">
          <a:xfrm>
            <a:off x="179388" y="2205038"/>
            <a:ext cx="85947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0000FF"/>
              </a:buClr>
              <a:buFont typeface="Calibri" pitchFamily="34" charset="0"/>
              <a:buAutoNum type="arabicParenR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Z tzv.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UHLOVODÍKOVÉHO ZBYTKU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– což je část molekuly uhlovodíku, která zůstane </a:t>
            </a:r>
            <a:r>
              <a:rPr lang="cs-CZ" sz="24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po odtržení jednoho atomu vodíku.  </a:t>
            </a:r>
            <a:endParaRPr lang="cs-CZ" sz="2400" b="1" i="1">
              <a:solidFill>
                <a:srgbClr val="CC00CC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50825" y="908050"/>
            <a:ext cx="8785225" cy="8937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Popište z kterých základních částí se skládá molekula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2600" b="1" dirty="0">
                <a:solidFill>
                  <a:schemeClr val="accent5">
                    <a:lumMod val="50000"/>
                  </a:schemeClr>
                </a:solidFill>
                <a:latin typeface="Times New Roman"/>
                <a:cs typeface="Times New Roman"/>
              </a:rPr>
              <a:t>každého uhlovodíkového derivátu:   </a:t>
            </a:r>
          </a:p>
        </p:txBody>
      </p:sp>
      <p:sp>
        <p:nvSpPr>
          <p:cNvPr id="10" name="TextovéPole 9"/>
          <p:cNvSpPr txBox="1">
            <a:spLocks noChangeArrowheads="1"/>
          </p:cNvSpPr>
          <p:nvPr/>
        </p:nvSpPr>
        <p:spPr bwMode="auto">
          <a:xfrm>
            <a:off x="179388" y="3213100"/>
            <a:ext cx="8747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Název uhlovodíkového zbytku nese koncovku 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–yl.</a:t>
            </a:r>
            <a:endParaRPr lang="cs-CZ" sz="24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2" name="TextovéPole 11"/>
          <p:cNvSpPr txBox="1">
            <a:spLocks noChangeArrowheads="1"/>
          </p:cNvSpPr>
          <p:nvPr/>
        </p:nvSpPr>
        <p:spPr bwMode="auto">
          <a:xfrm>
            <a:off x="179388" y="4221163"/>
            <a:ext cx="8747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0000FF"/>
              </a:buClr>
              <a:buFont typeface="Calibri" pitchFamily="34" charset="0"/>
              <a:buAutoNum type="arabicParenR" startAt="2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Z tzv.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CHARAKTERISTICKÉ SKUPINY 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- což je atom nebo skupina atomů, </a:t>
            </a:r>
            <a:r>
              <a:rPr lang="cs-CZ" sz="2400" b="1" i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které nahrazují odtržený atom vodíku 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v molekule uhlovodíku.  </a:t>
            </a:r>
            <a:endParaRPr lang="cs-CZ" sz="2400" b="1" i="1">
              <a:solidFill>
                <a:srgbClr val="C00000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auto">
          <a:xfrm>
            <a:off x="179388" y="5589588"/>
            <a:ext cx="84248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Clr>
                <a:srgbClr val="0000FF"/>
              </a:buClr>
              <a:buFont typeface="Wingdings" pitchFamily="2" charset="2"/>
              <a:buChar char="Ø"/>
            </a:pP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Charakteristická skupina pak </a:t>
            </a:r>
            <a:r>
              <a:rPr lang="cs-CZ" sz="24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určuje chemické vlastnosti derivátu uhlovodíku.</a:t>
            </a:r>
            <a:r>
              <a:rPr lang="cs-CZ" sz="2400" b="1" i="1">
                <a:latin typeface="Times New Roman" pitchFamily="18" charset="0"/>
                <a:cs typeface="Times New Roman" pitchFamily="18" charset="0"/>
              </a:rPr>
              <a:t> </a:t>
            </a:r>
            <a:endParaRPr lang="cs-CZ" sz="2400" b="1" i="1">
              <a:solidFill>
                <a:srgbClr val="0000FF"/>
              </a:solidFill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16113"/>
            <a:ext cx="8964613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ovéPole 9"/>
          <p:cNvSpPr txBox="1"/>
          <p:nvPr/>
        </p:nvSpPr>
        <p:spPr>
          <a:xfrm>
            <a:off x="250825" y="765175"/>
            <a:ext cx="87852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74320" indent="-274320" algn="ctr" fontAlgn="auto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cs-CZ" sz="3200" b="1" dirty="0">
                <a:solidFill>
                  <a:srgbClr val="CC00CC"/>
                </a:solidFill>
                <a:latin typeface="Times New Roman"/>
                <a:cs typeface="Times New Roman"/>
              </a:rPr>
              <a:t>Mechanismus vzniku uhlovodíkového zbytku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254</Words>
  <Application>Microsoft Office PowerPoint</Application>
  <PresentationFormat>Předvádění na obrazovce (4:3)</PresentationFormat>
  <Paragraphs>21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Tok</vt:lpstr>
      <vt:lpstr> Deriváty uhlovodíků</vt:lpstr>
      <vt:lpstr>Snímek 2</vt:lpstr>
      <vt:lpstr>Snímek 3</vt:lpstr>
      <vt:lpstr>Snímek 4</vt:lpstr>
      <vt:lpstr>Snímek 5</vt:lpstr>
      <vt:lpstr>Snímek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Areny</dc:title>
  <dc:creator>Ptacek</dc:creator>
  <cp:lastModifiedBy>Ptacek</cp:lastModifiedBy>
  <cp:revision>13</cp:revision>
  <dcterms:created xsi:type="dcterms:W3CDTF">2013-08-27T11:53:14Z</dcterms:created>
  <dcterms:modified xsi:type="dcterms:W3CDTF">2014-09-27T11:04:06Z</dcterms:modified>
</cp:coreProperties>
</file>