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72" r:id="rId5"/>
    <p:sldId id="273" r:id="rId6"/>
    <p:sldId id="275" r:id="rId7"/>
    <p:sldId id="274" r:id="rId8"/>
    <p:sldId id="27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3300"/>
    <a:srgbClr val="008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2D5EC-CE74-4723-836B-99985FF5AAB2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B43A3-1A14-4524-8CF7-D395625F7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9842EB-C275-43D0-A08D-2CD6AE23E83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16.10.2014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z/url?sa=i&amp;rct=j&amp;q=&amp;esrc=s&amp;frm=1&amp;source=images&amp;cd=&amp;cad=rja&amp;docid=h2gZdFGkiQ1HtM&amp;tbnid=8Ze_Lhc8rTD1tM:&amp;ved=0CAUQjRw&amp;url=http://www.noze-cz.cz/virtualni-museum/nozirske-vyrobky/noze-velrybarske/&amp;ei=rVVAUp37MMzCswbCroDQAg&amp;psig=AFQjCNFhl5jcSw4-lI_wgUZ_cf1m5iHXrg&amp;ust=138003421431307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google.cz/url?sa=i&amp;rct=j&amp;q=&amp;esrc=s&amp;frm=1&amp;source=images&amp;cd=&amp;cad=rja&amp;docid=VUD-uJT1Fa0roM&amp;tbnid=yg_XTJ2Yal7rhM:&amp;ved=0CAUQjRw&amp;url=http://www.popularni-fyzika.cz/pokus/voda-olej-led/&amp;ei=FEhBUtikF4batAaLpoGoBA&amp;psig=AFQjCNE_Gr3DIpIEFefOFtcZmtO80ZxLIA&amp;ust=138009637495116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6"/>
          <p:cNvSpPr>
            <a:spLocks noGrp="1"/>
          </p:cNvSpPr>
          <p:nvPr>
            <p:ph type="ctrTitle"/>
          </p:nvPr>
        </p:nvSpPr>
        <p:spPr>
          <a:xfrm>
            <a:off x="571500" y="1785938"/>
            <a:ext cx="7772400" cy="14700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bg1"/>
                </a:solidFill>
              </a:rPr>
              <a:t/>
            </a:r>
            <a:br>
              <a:rPr lang="cs-CZ" sz="4000" dirty="0" smtClean="0">
                <a:solidFill>
                  <a:schemeClr val="bg1"/>
                </a:solidFill>
              </a:rPr>
            </a:br>
            <a:r>
              <a:rPr lang="cs-CZ" sz="4000" dirty="0" smtClean="0">
                <a:solidFill>
                  <a:schemeClr val="bg1"/>
                </a:solidFill>
              </a:rPr>
              <a:t>Tuky (lipidy)</a:t>
            </a:r>
            <a:endParaRPr lang="cs-CZ" sz="4800" dirty="0" smtClean="0">
              <a:solidFill>
                <a:schemeClr val="bg1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836712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Definujte pojem Lipidy: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179512" y="1340768"/>
            <a:ext cx="8866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Lipidy jsou estery vyšších (tzv. mastných) karboxylových kyselin a glycerolu.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179513" y="2780928"/>
            <a:ext cx="8784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Lipidy jsou produkovány rostlinnými i živočišnými organismy.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3528" y="2276872"/>
            <a:ext cx="89728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Kde v přírodě se lipidy vyskytují ? 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23528" y="3429000"/>
            <a:ext cx="6192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Vysvětlete význam lipidů v přírodě ?</a:t>
            </a: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179513" y="3933056"/>
            <a:ext cx="87129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U rostlin mají lipidy především funkci zásobních látek jako součást semen a plodů olejnatých rostlin (řepka, slunečnice, len, olivy, podzemnice…).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79513" y="5301208"/>
            <a:ext cx="8964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Pro živočichy jsou lipidy energeticky nejbohatší živinou, plní rovněž zásobní funkci, dále tepelně izolační funkci a funkci rozpouštědla některých, pro život nezbytných  látek (např. vitaminů).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251520" y="980728"/>
            <a:ext cx="8892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Napište schéma systematického rozdělení lipidů:  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691680" y="1844824"/>
            <a:ext cx="5616624" cy="461665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LIPIDY </a:t>
            </a:r>
            <a:endParaRPr lang="cs-CZ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395536" y="3429000"/>
            <a:ext cx="3312368" cy="40011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DLE SKUPENSTVÍ </a:t>
            </a:r>
            <a:endParaRPr lang="cs-CZ" sz="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 flipH="1">
            <a:off x="5364088" y="3429000"/>
            <a:ext cx="3456384" cy="40011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DLE PŮVODU</a:t>
            </a:r>
            <a:endParaRPr lang="cs-CZ" sz="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Přímá spojovací šipka 18"/>
          <p:cNvCxnSpPr/>
          <p:nvPr/>
        </p:nvCxnSpPr>
        <p:spPr>
          <a:xfrm flipH="1">
            <a:off x="3275856" y="2420888"/>
            <a:ext cx="936104" cy="93610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>
            <a:off x="4788024" y="2420888"/>
            <a:ext cx="936104" cy="93610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51520" y="4941168"/>
            <a:ext cx="151216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pevné tuky </a:t>
            </a:r>
            <a:endParaRPr lang="cs-CZ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932040" y="4941168"/>
            <a:ext cx="18722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00FF"/>
                </a:solidFill>
              </a:rPr>
              <a:t>rostlinné</a:t>
            </a:r>
            <a:endParaRPr lang="cs-CZ" b="1" dirty="0">
              <a:solidFill>
                <a:srgbClr val="0000FF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7164288" y="4941168"/>
            <a:ext cx="18722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00FF"/>
                </a:solidFill>
              </a:rPr>
              <a:t>živočišné</a:t>
            </a:r>
            <a:endParaRPr lang="cs-CZ" b="1" dirty="0">
              <a:solidFill>
                <a:srgbClr val="0000FF"/>
              </a:solidFill>
            </a:endParaRPr>
          </a:p>
        </p:txBody>
      </p:sp>
      <p:cxnSp>
        <p:nvCxnSpPr>
          <p:cNvPr id="27" name="Přímá spojovací šipka 26"/>
          <p:cNvCxnSpPr/>
          <p:nvPr/>
        </p:nvCxnSpPr>
        <p:spPr>
          <a:xfrm flipH="1">
            <a:off x="6156176" y="4005064"/>
            <a:ext cx="720080" cy="86409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>
            <a:off x="7092280" y="4005064"/>
            <a:ext cx="792088" cy="86409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23728" y="4941168"/>
            <a:ext cx="151216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kapalné oleje </a:t>
            </a:r>
            <a:endParaRPr lang="cs-CZ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Přímá spojovací šipka 20"/>
          <p:cNvCxnSpPr/>
          <p:nvPr/>
        </p:nvCxnSpPr>
        <p:spPr>
          <a:xfrm flipH="1">
            <a:off x="1043608" y="4005064"/>
            <a:ext cx="720080" cy="86409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/>
          <p:nvPr/>
        </p:nvCxnSpPr>
        <p:spPr>
          <a:xfrm>
            <a:off x="1907704" y="4005064"/>
            <a:ext cx="792088" cy="86409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25" grpId="0" animBg="1"/>
      <p:bldP spid="26" grpId="0" animBg="1"/>
      <p:bldP spid="32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836712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Vysvětlete rozdíl mezi pevnými tuky a oleji: 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179513" y="1340768"/>
            <a:ext cx="86409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Za běžné teploty mají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tuky pevné skupenství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zatímco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oleje mají skupenství kapalné. </a:t>
            </a:r>
            <a:endParaRPr lang="cs-CZ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79512" y="2276872"/>
            <a:ext cx="879336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Rozdíl ve skupenství pevných tuků a olejů závisí na tom, zda v jejich molekulách převládají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nasycené či nenasycené karboxylové kyseliny.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ovéPole 15"/>
          <p:cNvSpPr txBox="1">
            <a:spLocks noChangeArrowheads="1"/>
          </p:cNvSpPr>
          <p:nvPr/>
        </p:nvSpPr>
        <p:spPr bwMode="auto">
          <a:xfrm>
            <a:off x="179512" y="3501008"/>
            <a:ext cx="89457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 tucích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převládají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nasycené mastné kyseliny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(kyselina palmitová, kyselina stearová aj.).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179513" y="4509120"/>
            <a:ext cx="89644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 olejích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naopak převládají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nenasycené mastné kyseliny </a:t>
            </a:r>
          </a:p>
          <a:p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(např. kyselina olejová aj.).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251521" y="5373216"/>
            <a:ext cx="87849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Obecně platí, že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tuky jsou živočišného původu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zatímco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oleje rostlinného původu.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I když v obou skupinách existují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vyjímky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(např. rybí olej nebo kakaový tuk).  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908720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Uveďte příklady živočišných tuků a rostlinných olejů: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79512" y="1556792"/>
            <a:ext cx="87933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Živočišnými tuky jsou např.: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máslo, sádlo, lůj.</a:t>
            </a:r>
            <a:endParaRPr lang="cs-CZ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179513" y="4365104"/>
            <a:ext cx="89644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Rostlinné oleje se získávají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lisováním plodů nebo semen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popřípadě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extrakcí (vyluhováním) vhodným rozpouštědlem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 rozdrceného rostlinného materiálu.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179512" y="5661248"/>
            <a:ext cx="88569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Živočišné tuky se získávají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z podkožních vrstev </a:t>
            </a:r>
            <a:r>
              <a:rPr lang="cs-CZ" sz="24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vyšvařením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lisováním nebo extrakcí vhodným rozpouštědlem. </a:t>
            </a:r>
            <a:endParaRPr lang="cs-CZ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179513" y="2204864"/>
            <a:ext cx="86409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Nejznámější rostlinné oleje: </a:t>
            </a:r>
            <a:r>
              <a:rPr lang="cs-C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olivový , slunečnicový, řepkový, lněný…</a:t>
            </a:r>
            <a:endParaRPr lang="cs-CZ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23528" y="3356992"/>
            <a:ext cx="81369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Popište postup získávání rostlinných a živočišných tuků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z přírodního materiálu: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 descr="data:image/jpeg;base64,/9j/4AAQSkZJRgABAQAAAQABAAD/2wCEAAkGBhQSERQTExQWFRUWGBgXGRYYFhcYGBwYGhgeGBgYHxgcHCgeHBkjGxgXIC8gJCcpLCwsGB4yNTAqNSYrLCkBCQoKBQUFDQUFDSkYEhgpKSkpKSkpKSkpKSkpKSkpKSkpKSkpKSkpKSkpKSkpKSkpKSkpKSkpKSkpKSkpKSkpKf/AABEIAK4BIgMBIgACEQEDEQH/xAAbAAAABwEAAAAAAAAAAAAAAAAAAQIDBAUGB//EAEQQAAIBAwIDBgMFBgIKAQUAAAECEQADIRIxBAVBBhMiUWFxMoGRFKGxwfAHI0JS0eFi8RUkM0NTcoKSotLDFjSTsuL/xAAUAQEAAAAAAAAAAAAAAAAAAAAA/8QAFBEBAAAAAAAAAAAAAAAAAAAAAP/aAAwDAQACEQMRAD8A7RNHSaMUCgaOk0YNAoUKIGjoBQoUKAwKOhQoBQoUKAUKFCgFChQoBQoUKAUKFCgic1vhLTsW0BROr2I/HaOs1me0Xau4l4JYKgAAkss6mP8ADnYARPqTWi57ZZuHuaDDBdSyJEr4hI65FckucazadQggAHw6T5+IY8QkgmBtmd6DrnJ+P7+xbu4GpQSAZg9RPvU2ub9i+f8AdXRbJ/d3Gg+jn4W9JMA+4rpEUAihR0IoE0KOKEUBUKOKKgFChQoAaKjoaaAqI0dCgTFHR0KBrVSgaYDUoNQPUJpAalCgUKMUmhNAuaE0maE0CxR0maE0CqFJmjmgOhQFCaAUKE0JoBQoTQmgFChNJuXQoliAB1JAH1NAxzL/AGNwf4H/AP1Nco7ZWHHFPc0touLbZGjwn92Jg9SDv/et3zrtjwy27gTibfeaDp0/vMxjaV3xnA61ya/zG7cVO8uPcKLpBYzicgZgD+lAscVpVpxg/hM/Lf5V3HlfFm7YtXCIL20cjyLKCR99cQ5chuEyJ0gtpifhMyR1XaR1BrrnI+0tm5athnt27mkarc6dLRBUT0B29IoL2iJrFdvu0b2zas2LgVj43Kk6tI+AA7Qxkn/lHQ0vsz2za7cSzeUS2FuDEtBMFdgSAcjr0oNlqoaqh3+cWEuLae9bW4/w22dFdvZSZNS4oD1UU0UUIoDmi1UKFAJoUKFAKFCimgOhRTQoIAuUoPWfAvcN8M3rPVf94nnt8S+o+YqenNkNlrynUirqOnJ9FjeSYHzoLMXKWHrlT9ouMuMCt26HYmEtrpUCJgD+KIPxDYbmtXyHtlbZAnEOLVwHTNxlUOdgdUBQ5P8ADg7RNBrA9KD1HDUsGgeDUc1B/wBI2xc7nWO8069H8WkzB/8AFsb+E+VStVA6Go5pkNR66ByaE1A5hza3YE3GiZ0qAzOxGSFRQWYxmFBgZrL8Z27ZyVtW3tLkB3FvvCfMWyTpA/xL1oNxqpi9zC2hhnUHyLCfpXNrvPXb47/EEnzuKi+2m2q461WHiFBMHPWSD8s7+4oOqXOf2h1J9h/eoPE9rAPhtmPMn78VzpOYj+UR5jB+RFGOblZyCPWDj1FBvrXa/wDnQR5q3T2I/OpdntD3p02dGrp3j6Z9lWS3tIrnSc3QjfSen6/Knl5kmC0epEQfl5+u9B0HjLbhdd7iSijcWlVAScRqbU+dgFIJPmapOK4bvG0qndJltV3Ve4hsj4Q7EWtxktr/AMK71WWecguhd9eiQpYwyhoB0k+EtAiT4gCwmDFTuMtNdttBDg4gCFIP8B+U/wApBAyJJoBwvZPhuIU62uXVR4gMijVAnKLqIz1Y0u9+zvg2BAW4nqt4n7nkUOVcBdVIV+6MnwqqMHhO7RiGJgQLZiRlPUzP4azeCgvd8Ska9Kq4ONgpBYE+Qb2oMpxX7NrtrxcPe7wfyv4HjaNQ8J3PlVVZ5k/DN3PFq9p86SRNthO0xI+n9a6dYvEiZVskGJBx/hPUe9J4vhbd5ClxFuJsVYT/AHBoMDdvyJMR0BUMKaLiZXSjDIe34GB/mEYkexq34r9nirLcJfez17u5Ny15wDOoD61nOaWL3DkC+mgmQHGUY+QYYn0wfSgh8bylwGa0Q7N42Lx3rFfGp1NOogjBBnau42XJUE7wCdt4ztjeuHHmHUR6wOv5VpuyXbNrTi3cJa0TGd09R5r5j59KDp00JqM986lUAtMkkHAWPi9ZMAAe/SnddA5QpvVRa6BwmhNI1URagcmimm9dEXoHaFM66OgpRdadh9/9awXbnmCd7b7pkyCX0GQXmFLDKltzjrk5q67b83NpFsqfFdksQdrSwDnzYsB7BvesVcYac/h9KC05PzX9141kIcQssFIMmBmOk+VOcu5paDi/3KXrq3AELMU0q+CIMqW3IYg5AArPcPeIMqdJG0dKmfaVaZhGOdQ+EkdSOh9RQdm4O53ttXUiGAI/oazP/wBeL9pNg2W0KzIbwIYFgdJHdfGPFqHnCzEGqzs/25s8Jw3d3lu6kLGFXWCrMSDrJyZJ6/jWf5xz63dv3LyqUS4QQrAagyqA2FJ3Imgl3+0N5773luaXmBCpACawiwymfjaScnUdtq1/B9tUK2+9Btm5EHQxQnAJ1dBqMennXN/tWptSiA+5mdTTDNnboIHl61q7/BHieE4ZLYW01vxTo1AlvihQywCQSc/Kg1vG8+W1c7tomJbGFEE5z/KGY+QE52qt7Qdr34cMFsXGIAi61txYyAcuJmNoOmDMms7zXs49681zvb2q6oD6VDLjHxFgFkASIO3qa03Bcay2wtwnWCUZpLbQNRaBqn2E+XSgwL82uXrhuFtT3IUsCoET4UyYVAchcDqcyTE4viiDBLgjDBpBBBIgjBGcQa6LxPZ7heIB76wjFpHeIvdsB08awfkaznPf2bXPD9nua9lK3mAcKBA8YgNpAiCAYxMACgyVzj56fTen9ZKkiBO49KZ4jlLWnZH+JRlSNLDyOk5Egg+Wd6bW9GB8/wBfMUCmcyR0Hr0jb1ozenzFMX70ZGQ28e/5dPnTL3f5Zn6Gfwigm9fL9eVBbhHwn+hqCOI9vUH9dKWLv66ZoJo4x132+o+nSrDl/O2UyrlSMxOD0+RAJxVVZuzTi2xMrgjp0NB0DlfapHVVbwFd/EY+nQfd7VJZh3nfBGKlbaAo4VVGos7tkSoDJJDNASAsgmueLxIOJgjYzkH+lTOG55etnwtpJwY6+TRtPv8AWg6pa4yVDBtU+QJnyz1+W9NXeIJGPC2xIWRMzGd/YifUVnuR9rUueDTpuZYrJbX/ABMyZ3mSV3Gfle3OYFcG03iMIyuhnboYIImYzQGlxyYJTG0ExtnfA3BmjucOlxGt3V1Ix0lSMEGTnyIM56RVF2k5ivCob7KWcaRbEiS7K0xMEDBB6GQMTIqLXahkuNfvIwtIjNpQkDxFQVIJw/jVtREaREBpJCNz3sM1sv3DF4hhbPx92f41P8QU4YRK7zDADM2eJj1GPY/MdDjPUGtrd7RWuLNp1QApqiXIujWFHghQR0MgyNO0Eis52i4DQ3e2wbiO51JHi1wWIOgSC0N4lESZhfEAGu5D2bXjFW7c4i8LbAFrFu49vVeQd2bjOp1adKpCKQoMnrVrzLh+KTinXhB/ttN1r3EMz2LZB7soiDxuzBRKSFXB6xVLyjnKcF3aks9ko7rAGoS06WWcuqMQQP4kYT0rX8w5ovd2rqhnV4KlYBIA1CdRHlEbg70Ced8Lcu8LftjTL2bqAgt8TWyBHX4j7561Qfs37KJwPDRae5cNwAvrYBAwkEogB0EyOpJgScVoObc17jg3vEExbmBG7YHp/ED8jVf2RZktJauZdFE7/wAWQJ6+XyoLxrz/AMo+rf0pluOYfwEfX/1qZqoaqCvPM/T7/wC1IPNf8P8A5f2qyMU2banoPpQQf9Kf4fv/ALUKnd0v8o+lCgyXb7s499Vv2RL21IdOrW51Sv8AiUljHUMeoFcrbiz9MD2/yru68WJ2iMkF7e3/AHYri3M+V/Z7tyzk6GKgn+UGVM+qkGaCHwrYGOpp1n6UzcaIIz+EdaYe9QW/K7i3AbdxlAAlA0iTBLAMNiAPnNSE5RcvFEsgXohlAZdZtsFIYpMr+ulDsPwtt+LHfWBdsorszMDotuINskbOSRAUzG8CBXQ+OvpxLWybJLW2DI+zgzMyMwYyDIPWaDJ8J2L4kW0DIiEEzN1T4WI6KDJBB2NbHgeTC3bS2W1ECCxEeZws+vU0s3LgYkwZ2GFOPfc/T2qXwhkSCARusdcEzn1oFry8FYJIjyYg/PP9ajjlVlvEACQSZ6RJBGIA+/2qwI9QPl0/zpl3Gok9PU/qaBmxwwEaYH3fIH9fKn2QYBOSesycUmxdLbhomI3+Z8h+FFxV+3ZGq46opMS5UAsdlEnxExsKCBzrklvilCXAYWdFwQLiHHwmNjmQfCYyMyOZc65Dd4W5pc6lJOm4J0sBn/pIByvSTuDJ6n/9Q8Its3PtFpEGJOrROcQQJzIx7VSnmXCcet6wl9HmWGksCpAARoYK3hbqJxInJoOZO/pHp5HP3YqKAVbpB/Otvwv7L+IIVnuKpIWVCs0SDqG+ThYGAZOR1ynNeWvZdluqVYAGGA1QTvgn+/0oGkG56rkTn5e1JtnYgY6j1/pSRc64xAPz2M9P7b0qywP0A389qB22IO+Pz8vf+gp4XcCot9xO+djnYicx+dP8Bwz3bZuD/ZgwbpxbWOrNsM46yWAigdunVkbikC/ED6H8opzg2sPcW1bd7t15ju0/dwPiYu7pCgHOMR7Tbr2Gv3CACiscw5Yx/wBKK0wc/EB64oKD7QSQsEkkAaZ1apGnSRnVMRHWtfyntYdVgcXKXF1JrIHiS4oh3g+HKqCf4vihcksNwtqyuhP3hB0u/wARZf411dBB2AkgERmTS9pL2oKwj5Rkbx+P/bQaDtpwCXbthotqygIOJe5c0KwZtNkoCy6XkEELPgJMjeq4zhbp4M2haZiy6luFl+NQTcRDrgqf3zAqokECTOD7M8Rcv8O/B3HUK4Y2XIANt0h1JbqgYKc5ADAYNPcJxtzwXFkK4ODsrDdJMTBDCRM7+4Zjk3Di4jOLqotoA6zIIUkeNhB8OYgGTjBmtZyriXZCjjSzoDKyAcBrbgkTB/dsJGxqFzblacRdZrbBDc0qxCqoGkkwwXJaDpOc6R5VAfjr1i9ouMHhAusDDqhhcwJYAgZyAoHQUF2nPE7y0HOlARJjUNLKJ1L/ABBSFYDoU3yanXO3v+s2OEFu44LJa1M6RquMNLTGVUmJkYIETWK4m4xFxgB+6AZs4UXLotoT/wB4gf4WJxSr9vu+K4AWv3TNfVBd1S2DZKSnUK5JnqLkdKDrH7ReXq/KrquSBbFtvCSNRVgNAP8AimB7isj+zftPcucQnAW7I7q0pZ7xZmICEjYQBqOlRJbzzsLb9qvOgnChGS6r3Lts2gQmkPbcXCWIJJCgAacSSI9M9+x20wPFshuCVsrNtFYyGukgqwj2+YoOws4G/wDegrg1jebWb11YW9xyjDR9l4cjEf4QQZzvUflh4tASLt5xiBd4dQRAg/72aDdsIpGoVm253xOJtSNsrB+oJpNrnl0ZNkhgNlOoHPTAM+4oNP8AMfUUVZxeeMRPduJzlc0KCoPO7csLjK3/ACWlT/ykk/XFZDtNxmu+9wEurxA2hVUACDvAG9R9BJOfPP8AeKt7PZS5fQNbddSuoGB3ekgh5eZJgzAG4zFBl1tvcYIqMzMdKoNyfIZ9K1XLf2fNvxDCf+HbLBek6rsA46hAB/irT8o7NW7A213AdRuFQNx4tI/gSCRA89zU64dwARmI3kdPYH2oI9rldtFCs3hTZEGlV84XYe+TVha4y0AQMAfPB26fjVNxcgEElff67edRLV3PibE+Y3A8utBo145ZC6VJycmTAwDgdZiPem0vqrNpLKxKyAZRcEwFOwMGR/y1B4bi5XABg+cdevt5ZmnuBtK7Fn8RMmNoB8+vQwKC2W8MlgBJGd5nEk7Dbzp1J2989Bvj7h9KjC3qgGCNIgAgwYIJx8XTbyqZwN4mQw3mIBgREZPWDP1oGbvFIrAEknYBRMTu5kgaQOpPnArmXaTml7iLtpNIctqNq2hKtoIlXLsRE2gxJEaYeQDg7+4hus73IQBm0OTqFsIpBZ1PhyoYjVIGJFV/IbHCArdtwe6Z2V2Oq4WZYJMZMq50qsAahAxQYXk/Kb3GXH0WE3OpcWsKImdIIwwBJElt56N8X2d4yzc8Vq4rqYW+GU2y0SsNILrpMEkeYOK65f4q62p7SW1YiCbh0tuCAQokYYsFLA5GBNVvGcNbugNfe4tySqkNat6iJH8JeQfmYO1BP7JohsFcksxLqWLHUABJZjqMqF+UTWC7bcBcu8c6yotgMAHMwY71mDE+ERJIMBQAMVtLvJNKmPAr6WYs5Jd8AKwEMR8IIEBoAOJqvufs3sG2/e3r2kZAe5FsMdzAABUnST5xkmBAcuuczFpClp3KsfH4mtq4GwKoQWUDYMZEtAmoV7mQYnSoVcmFAxkiAYnaJ32p/m3BpbDDvrdzxmGthgpAJyA2dO/iyDsCdzWW+KQeZzuRHoY/8fpQWt7mrsAGIZQFEFE6EEGYmZAGreJB3qTzDma8RZFtjc0AhyocFO8WQQUKkKAgJWMbk6iSaphcxjE+cD9bUvl3Cu2twvhtlCSIYgtqjwfEV8JkgEDrQazkHajgeHVY4d+9ga7zaHJbrswIXEBIiJzOSOe9vTem1w+pUOXuMAGfzAGownpuY6CsLxVgqemw2Ijz6elK4XV4QJd2wAFliScAAbkzQaPhOZhEI3nf6Z+7r7VA43mCwNRgD39MfrzqJf5RxI4k8GttrvEAKxtWwTp1IrZbYRqgmYkHNa/lnYg8Jbbi+KUXblvOhW8KSwXUBsSs6ixOADA8wreE5TcAW65KMcWbfkSDqdv+VSTHnp86u+YMgCBQFRdICARASQvtgifkaq+O5oWuF2xI0qFnSgwdIB+87n6AV45mSW6yT+M7e1BdW7SrqYMy7EOBIAORJmCJ896rub9oLxItXBackAaiPiC/xEzOvYT5edTOynOELsrhWRkKkOQF+NYnpp3+o9xV9sr9uxeYW9LCfAMkCVUmWHxAEmDjyzE0Ejj+C18K3Doqtcdlvq2m33pHhRreo5CALgSCST0GUcktte4zhbLBlKudQEq0aVDq8mQulCDjZiMjNVnKzddi5uAloySQAAIEATAHtWr5Xde3cW6zozJhX7vvYB3BkhojGM+VA9+2GzJ4Ni7HN06cEAwmfgnMHcnbAETT37H7KrZ4kKxDm4jMsEgKUIU6tiSdeOkDzqP2x5m/F2LYW06srS64cfD8S6TLIc/EoI61Y/sxaOHcD+cmdpxEkR02oNo6XJkOfmSaauve6BG65uEf/GaRxV1irBGCtGGKFwDO+kwDietRX4W6eJF4cRdFuAG4fQrWzAIkEjUrEmSw3iglp3pGVtg+jav/AIxR21u/xLa9Dqb8NIAoG6Oo+cGm73GhQTDGAT4QWOB/L19utAvvLv8Aw7f/AORv/WirP2+0TwJuCYz/AKneXPXHeY9qFA7yrskiqDeHePgmSdAJ6ACMiJkitA7Agq0wBEe/kR7Vyd/2qcWt1SyKqA5QA6mUiTDEAHYZHQ71peVftRs3lXvUa0Tud0UnYzJMY3jrmg2tx5AkAD8t/wAqYvEgg7nGMQB5k+w+VR+C5ulwLDKQR06g+Ub1I04K52GfMRt7igicYoIBjURjJ2k7gdfaqvircQAcjwjAgH39do6VcXWlvLUpnzkb/OKquZ8J3lpXnTouWbsYmLbq++wAgknyoJHA3wWZE8gT6Zz+verVLRGRmQBHUwxBjA+pxVYnDpZvIxLEEaQTp2IlTPQY39fWrmxcG+wHr9BuZ896CXw6kKOnQCR5k4+mBvg1FvcTpLMz4OAII3BmB8gZ8pqi592vt2NQU2i4jd1IVtPhLZ1DrgCT99Yfmna17x0scZEqoX5LknTIGNRxv5UF32h5mOLGhrr2+DttN9kUnWTARD5pMkzg7mYq+7A8+4Ak2eEt6Con4RJUHTq1ySRMDfdthIrnXC8cdLIxbu2/gkhZ3BI6j0+fpVz2d55w/BqzW7em4UYeFrnjOrUFZixCrJ/gA2g70HTeN5f9pRrYv3EMqD3TC24EwQxC6hIldhHTNVHMOynCWkeLdnvHKtqck3WZHVgGvMxYy6r1GJ8qxHHdqJdzhlGm4ghlggjDKCAW1EydoQQMmaPiedm6xa6AznvDLsdKglXUok+FlAbYnUHIiQTQdh5cty0bajQtpUZmAj+LxBwd4kMIAiG6CKznabn1tkuKNLCQupmvlXJAgZnxaTEr5HIqH2Tt3eKsMReyhXSJKiHMAaAwByvUz0gVN7Tdnk+zo16+wuKII8Ni0YJMRLQc4Go7DpQcs5vwoLyCq5mAuxOCoyZAwA2Jzgb1A+yDwiXhRiGxO5wAImp3F8UhBjXJCxJUZBySAsGQBtHnUP7SAG6efy/KfxoFooAHiYiG/mnqBMnO4z6+lLa4EliTJB2JDYMiIzv0qOH2I6n5/FgT51MvDG/z+smaCDxl1y8YjBkMrAnqNS4Ht51Y8g5XxL3Efhu8DBgO9SUCTg+M+EkgkaRMzB3qVy3g1uaSV3hcEqAGEHc43mtrwfFjhrKqCrAXDbLBp1AM0lcxpgKJGNqDYck4e3ZUkkm5cYNdumA9y4M6mZQAFAEBQAoA2p27YTiUuWjteVrTAxjWpWf/AC+6sfwp+0XNCi4RLMwAkEQAiwMAbjqJzTvMueW0ukoSgtjY+GWHi6HAkL9KDlfEc2JUHMlRPTMZ++ar05kwGrUVIyGHRgZDfUCot29k5mIE+2JqPefGNzQW3CcYW1LJMqZ89wxMdTgn3pXEcUeIuFyTGcdFjYR+utROSWizsx9B8yZ/AffVyeCVmmIyfEMf5/OgTY4hsAGB6Gptjjgu5B9Dmnk7K3HTVavAejov4qPyqBe7K8Ys/uw/qjAyPZiDQXnAdpVRgZ28iQfkfP2racl7R2LzFlaLrYYnGrfJExrzBbc4k1xzibRtkC4rWz/iVlH4VO4HhzP7u4rFYMqZAnpJjaM+1B3BrpyZOBnIx9Ky/aDtpYtMgVBfJ8Rk+HTkYaCC0jbO9W/A8YDbQjPhUz7gU5d4nVuZ8pz69fSgy47dKGH+qoAfWD9SkVPbtrj/AO2uwdiAQp9vBn3FWPEW0YEMqsDvIHtVZxvIrVwRAWBAIEmBtBn8Z3oIw7YznuWz6r/6UKJezZAAHE3Y9j/7UdBhubcAytbspdt3dRLEWnN8LA0s/gLMFAHp8O0CaicRy5rZMPbcCMqwO8R1IO65BIzE1o+M42xpa3aSwtrKuqa0BaQChclmcjebigYwgqq47mL2w1jVba041Du0GgaoDBVa2oW4Co8WkEbjckhedjOY2Fs/Z2Zla6W1C2hW4BpkXVuzCwJDMY0iBBroPA3z/s3uLddDAZSNT248AYqINyIyBkjpNcO4XjEt3UYAAAFCBuwCkEmcSZ+4CrfknHWw2gm5qa29nvC3QQUUACVDkBSJIJbOJoOvnmAB1ANpzq1LBDqzIRByG8Ox/wA0XuMNomBMqQvQEyNI1HAMTg71leyXbLU9nhrqhgwFtbhPUWyFDBo8ZgLMxBA8q0lwKbr8OVIBTvEIBIKKQtwGRi4jsudmVl2IYUB8BzFWvXLMMty1GDn92y+C4rEQVOQQJhkI6ih2i5ZxDcDcSxdc3lXUGB8bhfE6AgCCwmCIMwOtGeBXvrd7TBRXXUDHhcMGSNyusAwYAKyIJM3fDcZpM9F3AyYBzge1BwA8VIkQZgk+c5EneYNI+0sxEmDAA2GBAHSOg+lL57woscRxNr/h3riHECA5KkDy0kVAcnVOCMAET88HNBbWuJyW2JAgR9Tkk0u7fkAExVcr4HmPeIOaLibkLP6/X9KCYOYFQDOB65/Uz9Kj37wYzvEgz9aqLnGySAetOLxI3mg0Ccc6o9tXYKw0sFZhIwQDHkRM03x3M711NN26zIpBCkz6TnrioH2oRA3PlQu3sjy/yigXxD+FY6/2xP1qOl/8II6TMUhOLnBERMeWOv30wt6PnOIgZIn86Cb9oRQBk/B6+Q6dN/rR3uY7CJ339oiRiq1ruRvKxG2YAGR8qZBOrxYEGTB232xt+VB0PljOND6SFIRukMBE74yPupV7iEEgEG3qJUDMAmQs9CBA9h0rP8y5pbUqhuPdCAISSQJCgY3GjGIGw2mmON7WKsraAYCAHMiYGTp6A+RzgUHSOR9pksSTnUAJkAKPcwBG4yOu84x3bTtBaCNZsvrJZiXBxoYyPEME+cHERWO4nnNx9zAPQbfPzqKn6iaBV27Pt+fr50qza1ECVE4GoxTZ++jB6/reg0vBWtC6F23nz9f7Vc8t5d3jCfgxP4xVNyHiBdMFC5AzLaVxgzj51seDvEKBoUR0XYfMiSaC24QBQY/E/d6VIF4VVfaQNyB6Uffz5iglX+HVz4hI6ggEfSotvs9wwYMLYGMgFgCZ3Ofu2yaA4j1pYv0FqLwiABHkI/Ci73b0+VVf2k9KL7TQWjcRTR4qq48TSDxFBbDiPWhVX9pHnQoJfNuGdi1mxyy6qwQA95eHt4iNSfCq+HA1BmkxAknAc25V4jdd+FtElj3dlmvQTGGa2XVesBnx5VP4zjmtteUtbLJeKabLMcgAXLtt2LNOkMrCIIKkyFrOcya5eK940qFIt7BAurMAAALOrYSTM0ELiScQSVEjUDjr7dI6Vb8Fytzw44gHKsQVBGsBY8cDIAPp06zVLZtjvEF6dAZdcROmcxJGSNverflnaBzdHiGguW04XG0HoABmPegvOT8i+2G5fS6tru3R2AAnVOsMs+ZUjMiRtFdLudruBbRHEK90NCW1Oq4WcgMkYUEwAS0KukHpXKrHe2zdu8O/7stqIU6ZVX8j0BJp3s9eRO/u92Cz4UkDUpLanMxiRKxnBxsZDpXNOf2rihrILW1cE3WUrb1Bg3doDBc6gskDSI3M1PtcX4mScjaDnwxq99xj3rnnHc1a5pVm8CwoVceEATj+aBuTmKdtccyXg4bzGoHdTOlgT8tx54oM/wDtAvEcwuuQJuKjEDYsbayw9GMt6EkVmbnMWXwiMHBO9XXbLjdfE6mzCgEe7MYA6DxSPes1fTb9b+vnQTxzSQNSz0kHofzo7l6E8UNnHtVdZYSATA3859KXxF3U20DoBQJ1ZpRbH302d80GfyoJPD3vGImM4Jz+FP370kekmN/KoXDmDJ9fvpxSSfPp5UDwbcj9GiY/hFMsCd/70kWzGS3t5/qaAa/FtPSlaydxJPTyA/vmkrYEidQHUxNW7cstaS63tQAEgIxIJ8zED3mgpbhx98+9Nn9f51cpdFsqFto8EnXpILYwdXQelOvdsuvjtMrGPGhHlnwkCaCiNAfrNPXLY1HSZHqNP3SYomtEfP0H9aBAEHaf1vSqV9nbyJ9s5pIoNP2QYhLmJ8Q95jr6ZH31oxxGIJj0rN9nli1MZLGfPEAfr1NThx66oUgsDBx9RNBbJxsGAIxuetKHEz61XC5Rm97/AEoLFuI/yG/tSO/JXEoT5gEj5TBqD3/63pDXxBnaD06eXn9KCxXiiB4m92iB+OKMcZIwZ9Rmao1e2qFABpI6TPTr8ts05w9wD4Y0nPWZ+f4TQWp40SFnJmBOcb0luJj19PxqCLnqTHmZOfWm7bED4ifcgmgtV4oR1+n9qOoK3Wjcj/q//mhQO2OL4viLVyzw6lbFsw7TCr4vCnefFp06QLQJOlQIhau+X/sqUhjc4gMdLgEWfDPR9RuSQGYsQQMRt0l82vKdNjh0VbCmEVTCjICkKDkmGJYy2fI1WWuYOQbJBNtZkgkAwfCSJHQRHXE0Fb2u7Amzw1q5bvd+AQmoW0CwZ0jWGJjBABn3FYzg7LWritdDi2GBYpvHoYP6BrpvFcazW14cHw+EjSCSPECDp2gQYHrPWmeN7GB9KlyQ4DiLUEZOvLEQAATHX2oKD/SwKWWhe7KtbONIYjOuNj4jJPqT1pk8fbttpPhI/wB2g2PkZ2OfupfabhrU27TzYNlHt2wp7wFlJKtcOwNwxsTpkGIM1ScmPi2JJPxEb5z/ANVBZvznW2gJp3JlpaNxMAeKPXY1c8fxKlbbjAKge2Mz7Gay3H8KUuG4Nx8Q6kHr7xUTi+bSAo2A/HpQI5rxQe47DYmB0wIA6+n31XgEmnFtFjsTnA/W9WvDdmbjCW8I9iTHt+dBSn2pzhLZJ8ILGOgmPU1eWeH4a0YZWukHIWJ3gwcgEERJFSuOuagQoNq0D4LfhYxt4tIAZ4O/mTFBmxZZm2+kn8KeHARAmauOG5c7DA0r57f2G8VMtcBpYwR4cGB90mJO4j0oKb/QpCyxztA6e/nTK8GxmMdNvlV1xvDPqMgmPmPSSuMj8DUc2oxH69KCJfsiTKggCIOoARscGmVtCck5j9TVhHpv55ojazkf0oIQ4eekeo/On1Edeu3THX1pw2wJ/QomWPn6SaBpfKIpjib0YnM+/wChtUg+f6/pTbWdz+XmKCLa4cdZqRaA1BQVWepwBjr+utGgOBMdf1NOqOuN6BJsENAeQDGoTB9RO9RLtrS06ZG8dInM/LNTmikFZPQ/02oCZibYVVHlMicz6zv9KkcptspJYEYgZHn5TTYtgeWwyB61IssRjpkDpj+tBOFylLcP6/WKii58/wAzsOlKDDEkzHljAoH1vT0ztvBjzotZyc7+WCNozTD3CMZHlnFI1kdTJ6E/0NA5qONQBH0Pt91Oo4zBz5HP0ORUB+MjyGciJNH38+nXpQTGdlOD85J+hpq5xfQj8j8/I1FN0+Uj6Upj6z6HM0E5eIwMD6j+tCo6RA8S7ev9KFBL4/tGmRqAyQFwYE+Q3JjJ8wKb4XtKzNgQpXRlZJTHw+uBVInLDpZmIhQTA3M+sVP4HlLeGSvwlhk+cGgubfObdtw1wugkw2nUJ6T1H5VN5n23uXEFuyMADS0EbBgTOGA8XU9PKqy9wYa04OScAdIzk9ZHSq7kLujOJGxXH0NA5zCxeuXE+0eAHwljGoyc9cnPtBqYy2kiIUgnw6iThRkGIEzHv6U/f5O18IUYJoIEmS3imCOkgCpfLezhfSxaZWSWJbrvEb42mgXw3JFv2l0XIJDFi66UBxoGonUSQTkLpEDNY3nHL/s3EPaYKxR4lDqU+gaMgbTHSupcN2caYUrkzJJnEg4AA296yHbzlAS+bluIYwJORsTsNp1AekUFdyriFSO8CW/JdOq4d/4RsdssR7Va3OMN46VPdWzvAl3+n5Yqr4PhTIC6dTGJzO3nE1peUdndLElzIkkjPlttQQLHIFiLasx8lIJGwBbJAj1OasT2bs2Ye7dPhzpUMYIMAk9BMZOkdY83L3B3AukFYJiJYDy8z/D5RnpUvhuTW1dd3YAkBz4MeKdMETI3IJoIp4VmhkW4EDAzpIUQQ2WIAMnqMdKcHLbbPg6WEktAuAfDOCOu+2PSrS5x4KmRBA1E/EPYAxP3VCu2RcdVKiDBkeEySApO465iKCLzcIy6Rd1DJiZBPmFB8Gwx6VmrnDnPX8qvrnAhu+MBQsaYYnpBkEdT61EtcKXVjAwNRJZjt6bE0FQ1o/PrtFIKQZzHp/Sr0cIqBWbJZvEAoiIxud9unnVdd4QzGJIoK1lB3ANN3iTv91S34Qz0pq5wh3B+/wAvlQRFUHYZo2T/AC/LyqQeFPSP18qbu8P8xGxoGTb84o129fvoHhjjb0yacWwfT76Boecb9aMx1miNonaIoxanc0C1uCQcj129jTpuTvvTAtnef19KBBHt7mgeL+3y/XSk3HPQ4pH2Y7j8TGcfjRd2RAxJ+k/SgkDicSMneIHSie4ckjP0B8+tNBG2x16/nFOC0Y3+/wA/SgbuNIjOfc/o/wB6bUnb7/7VIbhzAiB0/WKQlpgd/vNA0W9cUqaW9o+QkDf9CmSh2MedBMRsDbb1oqVbsNA8XQUVB/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3796" name="AutoShape 4" descr="data:image/jpeg;base64,/9j/4AAQSkZJRgABAQAAAQABAAD/2wCEAAkGBhQSERQTExQWFRUWGBgXGRYYFhcYGBwYGhgeGBgYHxgcHCgeHBkjGxgXIC8gJCcpLCwsGB4yNTAqNSYrLCkBCQoKBQUFDQUFDSkYEhgpKSkpKSkpKSkpKSkpKSkpKSkpKSkpKSkpKSkpKSkpKSkpKSkpKSkpKSkpKSkpKSkpKf/AABEIAK4BIgMBIgACEQEDEQH/xAAbAAAABwEAAAAAAAAAAAAAAAAAAQIDBAUGB//EAEQQAAIBAwIDBgMFBgIKAQUAAAECEQADIRIxBAVBBhMiUWFxMoGRFKGxwfAHI0JS0eFi8RUkM0NTcoKSotLDFjSTsuL/xAAUAQEAAAAAAAAAAAAAAAAAAAAA/8QAFBEBAAAAAAAAAAAAAAAAAAAAAP/aAAwDAQACEQMRAD8A7RNHSaMUCgaOk0YNAoUKIGjoBQoUKAwKOhQoBQoUKAUKFCgFChQoBQoUKAUKFCgic1vhLTsW0BROr2I/HaOs1me0Xau4l4JYKgAAkss6mP8ADnYARPqTWi57ZZuHuaDDBdSyJEr4hI65FckucazadQggAHw6T5+IY8QkgmBtmd6DrnJ+P7+xbu4GpQSAZg9RPvU2ub9i+f8AdXRbJ/d3Gg+jn4W9JMA+4rpEUAihR0IoE0KOKEUBUKOKKgFChQoAaKjoaaAqI0dCgTFHR0KBrVSgaYDUoNQPUJpAalCgUKMUmhNAuaE0maE0CxR0maE0CqFJmjmgOhQFCaAUKE0JoBQoTQmgFChNJuXQoliAB1JAH1NAxzL/AGNwf4H/AP1Nco7ZWHHFPc0touLbZGjwn92Jg9SDv/et3zrtjwy27gTibfeaDp0/vMxjaV3xnA61ya/zG7cVO8uPcKLpBYzicgZgD+lAscVpVpxg/hM/Lf5V3HlfFm7YtXCIL20cjyLKCR99cQ5chuEyJ0gtpifhMyR1XaR1BrrnI+0tm5athnt27mkarc6dLRBUT0B29IoL2iJrFdvu0b2zas2LgVj43Kk6tI+AA7Qxkn/lHQ0vsz2za7cSzeUS2FuDEtBMFdgSAcjr0oNlqoaqh3+cWEuLae9bW4/w22dFdvZSZNS4oD1UU0UUIoDmi1UKFAJoUKFAKFCimgOhRTQoIAuUoPWfAvcN8M3rPVf94nnt8S+o+YqenNkNlrynUirqOnJ9FjeSYHzoLMXKWHrlT9ouMuMCt26HYmEtrpUCJgD+KIPxDYbmtXyHtlbZAnEOLVwHTNxlUOdgdUBQ5P8ADg7RNBrA9KD1HDUsGgeDUc1B/wBI2xc7nWO8069H8WkzB/8AFsb+E+VStVA6Go5pkNR66ByaE1A5hza3YE3GiZ0qAzOxGSFRQWYxmFBgZrL8Z27ZyVtW3tLkB3FvvCfMWyTpA/xL1oNxqpi9zC2hhnUHyLCfpXNrvPXb47/EEnzuKi+2m2q461WHiFBMHPWSD8s7+4oOqXOf2h1J9h/eoPE9rAPhtmPMn78VzpOYj+UR5jB+RFGOblZyCPWDj1FBvrXa/wDnQR5q3T2I/OpdntD3p02dGrp3j6Z9lWS3tIrnSc3QjfSen6/Knl5kmC0epEQfl5+u9B0HjLbhdd7iSijcWlVAScRqbU+dgFIJPmapOK4bvG0qndJltV3Ve4hsj4Q7EWtxktr/AMK71WWecguhd9eiQpYwyhoB0k+EtAiT4gCwmDFTuMtNdttBDg4gCFIP8B+U/wApBAyJJoBwvZPhuIU62uXVR4gMijVAnKLqIz1Y0u9+zvg2BAW4nqt4n7nkUOVcBdVIV+6MnwqqMHhO7RiGJgQLZiRlPUzP4azeCgvd8Ska9Kq4ONgpBYE+Qb2oMpxX7NrtrxcPe7wfyv4HjaNQ8J3PlVVZ5k/DN3PFq9p86SRNthO0xI+n9a6dYvEiZVskGJBx/hPUe9J4vhbd5ClxFuJsVYT/AHBoMDdvyJMR0BUMKaLiZXSjDIe34GB/mEYkexq34r9nirLcJfez17u5Ny15wDOoD61nOaWL3DkC+mgmQHGUY+QYYn0wfSgh8bylwGa0Q7N42Lx3rFfGp1NOogjBBnau42XJUE7wCdt4ztjeuHHmHUR6wOv5VpuyXbNrTi3cJa0TGd09R5r5j59KDp00JqM986lUAtMkkHAWPi9ZMAAe/SnddA5QpvVRa6BwmhNI1URagcmimm9dEXoHaFM66OgpRdadh9/9awXbnmCd7b7pkyCX0GQXmFLDKltzjrk5q67b83NpFsqfFdksQdrSwDnzYsB7BvesVcYac/h9KC05PzX9141kIcQssFIMmBmOk+VOcu5paDi/3KXrq3AELMU0q+CIMqW3IYg5AArPcPeIMqdJG0dKmfaVaZhGOdQ+EkdSOh9RQdm4O53ttXUiGAI/oazP/wBeL9pNg2W0KzIbwIYFgdJHdfGPFqHnCzEGqzs/25s8Jw3d3lu6kLGFXWCrMSDrJyZJ6/jWf5xz63dv3LyqUS4QQrAagyqA2FJ3Imgl3+0N5773luaXmBCpACawiwymfjaScnUdtq1/B9tUK2+9Btm5EHQxQnAJ1dBqMennXN/tWptSiA+5mdTTDNnboIHl61q7/BHieE4ZLYW01vxTo1AlvihQywCQSc/Kg1vG8+W1c7tomJbGFEE5z/KGY+QE52qt7Qdr34cMFsXGIAi61txYyAcuJmNoOmDMms7zXs49681zvb2q6oD6VDLjHxFgFkASIO3qa03Bcay2wtwnWCUZpLbQNRaBqn2E+XSgwL82uXrhuFtT3IUsCoET4UyYVAchcDqcyTE4viiDBLgjDBpBBBIgjBGcQa6LxPZ7heIB76wjFpHeIvdsB08awfkaznPf2bXPD9nua9lK3mAcKBA8YgNpAiCAYxMACgyVzj56fTen9ZKkiBO49KZ4jlLWnZH+JRlSNLDyOk5Egg+Wd6bW9GB8/wBfMUCmcyR0Hr0jb1ozenzFMX70ZGQ28e/5dPnTL3f5Zn6Gfwigm9fL9eVBbhHwn+hqCOI9vUH9dKWLv66ZoJo4x132+o+nSrDl/O2UyrlSMxOD0+RAJxVVZuzTi2xMrgjp0NB0DlfapHVVbwFd/EY+nQfd7VJZh3nfBGKlbaAo4VVGos7tkSoDJJDNASAsgmueLxIOJgjYzkH+lTOG55etnwtpJwY6+TRtPv8AWg6pa4yVDBtU+QJnyz1+W9NXeIJGPC2xIWRMzGd/YifUVnuR9rUueDTpuZYrJbX/ABMyZ3mSV3Gfle3OYFcG03iMIyuhnboYIImYzQGlxyYJTG0ExtnfA3BmjucOlxGt3V1Ix0lSMEGTnyIM56RVF2k5ivCob7KWcaRbEiS7K0xMEDBB6GQMTIqLXahkuNfvIwtIjNpQkDxFQVIJw/jVtREaREBpJCNz3sM1sv3DF4hhbPx92f41P8QU4YRK7zDADM2eJj1GPY/MdDjPUGtrd7RWuLNp1QApqiXIujWFHghQR0MgyNO0Eis52i4DQ3e2wbiO51JHi1wWIOgSC0N4lESZhfEAGu5D2bXjFW7c4i8LbAFrFu49vVeQd2bjOp1adKpCKQoMnrVrzLh+KTinXhB/ttN1r3EMz2LZB7soiDxuzBRKSFXB6xVLyjnKcF3aks9ko7rAGoS06WWcuqMQQP4kYT0rX8w5ovd2rqhnV4KlYBIA1CdRHlEbg70Ced8Lcu8LftjTL2bqAgt8TWyBHX4j7561Qfs37KJwPDRae5cNwAvrYBAwkEogB0EyOpJgScVoObc17jg3vEExbmBG7YHp/ED8jVf2RZktJauZdFE7/wAWQJ6+XyoLxrz/AMo+rf0pluOYfwEfX/1qZqoaqCvPM/T7/wC1IPNf8P8A5f2qyMU2banoPpQQf9Kf4fv/ALUKnd0v8o+lCgyXb7s499Vv2RL21IdOrW51Sv8AiUljHUMeoFcrbiz9MD2/yru68WJ2iMkF7e3/AHYri3M+V/Z7tyzk6GKgn+UGVM+qkGaCHwrYGOpp1n6UzcaIIz+EdaYe9QW/K7i3AbdxlAAlA0iTBLAMNiAPnNSE5RcvFEsgXohlAZdZtsFIYpMr+ulDsPwtt+LHfWBdsorszMDotuINskbOSRAUzG8CBXQ+OvpxLWybJLW2DI+zgzMyMwYyDIPWaDJ8J2L4kW0DIiEEzN1T4WI6KDJBB2NbHgeTC3bS2W1ECCxEeZws+vU0s3LgYkwZ2GFOPfc/T2qXwhkSCARusdcEzn1oFry8FYJIjyYg/PP9ajjlVlvEACQSZ6RJBGIA+/2qwI9QPl0/zpl3Gok9PU/qaBmxwwEaYH3fIH9fKn2QYBOSesycUmxdLbhomI3+Z8h+FFxV+3ZGq46opMS5UAsdlEnxExsKCBzrklvilCXAYWdFwQLiHHwmNjmQfCYyMyOZc65Dd4W5pc6lJOm4J0sBn/pIByvSTuDJ6n/9Q8Its3PtFpEGJOrROcQQJzIx7VSnmXCcet6wl9HmWGksCpAARoYK3hbqJxInJoOZO/pHp5HP3YqKAVbpB/Otvwv7L+IIVnuKpIWVCs0SDqG+ThYGAZOR1ynNeWvZdluqVYAGGA1QTvgn+/0oGkG56rkTn5e1JtnYgY6j1/pSRc64xAPz2M9P7b0qywP0A389qB22IO+Pz8vf+gp4XcCot9xO+djnYicx+dP8Bwz3bZuD/ZgwbpxbWOrNsM46yWAigdunVkbikC/ED6H8opzg2sPcW1bd7t15ju0/dwPiYu7pCgHOMR7Tbr2Gv3CACiscw5Yx/wBKK0wc/EB64oKD7QSQsEkkAaZ1apGnSRnVMRHWtfyntYdVgcXKXF1JrIHiS4oh3g+HKqCf4vihcksNwtqyuhP3hB0u/wARZf411dBB2AkgERmTS9pL2oKwj5Rkbx+P/bQaDtpwCXbthotqygIOJe5c0KwZtNkoCy6XkEELPgJMjeq4zhbp4M2haZiy6luFl+NQTcRDrgqf3zAqokECTOD7M8Rcv8O/B3HUK4Y2XIANt0h1JbqgYKc5ADAYNPcJxtzwXFkK4ODsrDdJMTBDCRM7+4Zjk3Di4jOLqotoA6zIIUkeNhB8OYgGTjBmtZyriXZCjjSzoDKyAcBrbgkTB/dsJGxqFzblacRdZrbBDc0qxCqoGkkwwXJaDpOc6R5VAfjr1i9ouMHhAusDDqhhcwJYAgZyAoHQUF2nPE7y0HOlARJjUNLKJ1L/ABBSFYDoU3yanXO3v+s2OEFu44LJa1M6RquMNLTGVUmJkYIETWK4m4xFxgB+6AZs4UXLotoT/wB4gf4WJxSr9vu+K4AWv3TNfVBd1S2DZKSnUK5JnqLkdKDrH7ReXq/KrquSBbFtvCSNRVgNAP8AimB7isj+zftPcucQnAW7I7q0pZ7xZmICEjYQBqOlRJbzzsLb9qvOgnChGS6r3Lts2gQmkPbcXCWIJJCgAacSSI9M9+x20wPFshuCVsrNtFYyGukgqwj2+YoOws4G/wDegrg1jebWb11YW9xyjDR9l4cjEf4QQZzvUflh4tASLt5xiBd4dQRAg/72aDdsIpGoVm253xOJtSNsrB+oJpNrnl0ZNkhgNlOoHPTAM+4oNP8AMfUUVZxeeMRPduJzlc0KCoPO7csLjK3/ACWlT/ykk/XFZDtNxmu+9wEurxA2hVUACDvAG9R9BJOfPP8AeKt7PZS5fQNbddSuoGB3ekgh5eZJgzAG4zFBl1tvcYIqMzMdKoNyfIZ9K1XLf2fNvxDCf+HbLBek6rsA46hAB/irT8o7NW7A213AdRuFQNx4tI/gSCRA89zU64dwARmI3kdPYH2oI9rldtFCs3hTZEGlV84XYe+TVha4y0AQMAfPB26fjVNxcgEElff67edRLV3PibE+Y3A8utBo145ZC6VJycmTAwDgdZiPem0vqrNpLKxKyAZRcEwFOwMGR/y1B4bi5XABg+cdevt5ZmnuBtK7Fn8RMmNoB8+vQwKC2W8MlgBJGd5nEk7Dbzp1J2989Bvj7h9KjC3qgGCNIgAgwYIJx8XTbyqZwN4mQw3mIBgREZPWDP1oGbvFIrAEknYBRMTu5kgaQOpPnArmXaTml7iLtpNIctqNq2hKtoIlXLsRE2gxJEaYeQDg7+4hus73IQBm0OTqFsIpBZ1PhyoYjVIGJFV/IbHCArdtwe6Z2V2Oq4WZYJMZMq50qsAahAxQYXk/Kb3GXH0WE3OpcWsKImdIIwwBJElt56N8X2d4yzc8Vq4rqYW+GU2y0SsNILrpMEkeYOK65f4q62p7SW1YiCbh0tuCAQokYYsFLA5GBNVvGcNbugNfe4tySqkNat6iJH8JeQfmYO1BP7JohsFcksxLqWLHUABJZjqMqF+UTWC7bcBcu8c6yotgMAHMwY71mDE+ERJIMBQAMVtLvJNKmPAr6WYs5Jd8AKwEMR8IIEBoAOJqvufs3sG2/e3r2kZAe5FsMdzAABUnST5xkmBAcuuczFpClp3KsfH4mtq4GwKoQWUDYMZEtAmoV7mQYnSoVcmFAxkiAYnaJ32p/m3BpbDDvrdzxmGthgpAJyA2dO/iyDsCdzWW+KQeZzuRHoY/8fpQWt7mrsAGIZQFEFE6EEGYmZAGreJB3qTzDma8RZFtjc0AhyocFO8WQQUKkKAgJWMbk6iSaphcxjE+cD9bUvl3Cu2twvhtlCSIYgtqjwfEV8JkgEDrQazkHajgeHVY4d+9ga7zaHJbrswIXEBIiJzOSOe9vTem1w+pUOXuMAGfzAGownpuY6CsLxVgqemw2Ijz6elK4XV4QJd2wAFliScAAbkzQaPhOZhEI3nf6Z+7r7VA43mCwNRgD39MfrzqJf5RxI4k8GttrvEAKxtWwTp1IrZbYRqgmYkHNa/lnYg8Jbbi+KUXblvOhW8KSwXUBsSs6ixOADA8wreE5TcAW65KMcWbfkSDqdv+VSTHnp86u+YMgCBQFRdICARASQvtgifkaq+O5oWuF2xI0qFnSgwdIB+87n6AV45mSW6yT+M7e1BdW7SrqYMy7EOBIAORJmCJ896rub9oLxItXBackAaiPiC/xEzOvYT5edTOynOELsrhWRkKkOQF+NYnpp3+o9xV9sr9uxeYW9LCfAMkCVUmWHxAEmDjyzE0Ejj+C18K3Doqtcdlvq2m33pHhRreo5CALgSCST0GUcktte4zhbLBlKudQEq0aVDq8mQulCDjZiMjNVnKzddi5uAloySQAAIEATAHtWr5Xde3cW6zozJhX7vvYB3BkhojGM+VA9+2GzJ4Ni7HN06cEAwmfgnMHcnbAETT37H7KrZ4kKxDm4jMsEgKUIU6tiSdeOkDzqP2x5m/F2LYW06srS64cfD8S6TLIc/EoI61Y/sxaOHcD+cmdpxEkR02oNo6XJkOfmSaauve6BG65uEf/GaRxV1irBGCtGGKFwDO+kwDietRX4W6eJF4cRdFuAG4fQrWzAIkEjUrEmSw3iglp3pGVtg+jav/AIxR21u/xLa9Dqb8NIAoG6Oo+cGm73GhQTDGAT4QWOB/L19utAvvLv8Aw7f/AORv/WirP2+0TwJuCYz/AKneXPXHeY9qFA7yrskiqDeHePgmSdAJ6ACMiJkitA7Agq0wBEe/kR7Vyd/2qcWt1SyKqA5QA6mUiTDEAHYZHQ71peVftRs3lXvUa0Tud0UnYzJMY3jrmg2tx5AkAD8t/wAqYvEgg7nGMQB5k+w+VR+C5ulwLDKQR06g+Ub1I04K52GfMRt7igicYoIBjURjJ2k7gdfaqvircQAcjwjAgH39do6VcXWlvLUpnzkb/OKquZ8J3lpXnTouWbsYmLbq++wAgknyoJHA3wWZE8gT6Zz+verVLRGRmQBHUwxBjA+pxVYnDpZvIxLEEaQTp2IlTPQY39fWrmxcG+wHr9BuZ896CXw6kKOnQCR5k4+mBvg1FvcTpLMz4OAII3BmB8gZ8pqi592vt2NQU2i4jd1IVtPhLZ1DrgCT99Yfmna17x0scZEqoX5LknTIGNRxv5UF32h5mOLGhrr2+DttN9kUnWTARD5pMkzg7mYq+7A8+4Ak2eEt6Con4RJUHTq1ySRMDfdthIrnXC8cdLIxbu2/gkhZ3BI6j0+fpVz2d55w/BqzW7em4UYeFrnjOrUFZixCrJ/gA2g70HTeN5f9pRrYv3EMqD3TC24EwQxC6hIldhHTNVHMOynCWkeLdnvHKtqck3WZHVgGvMxYy6r1GJ8qxHHdqJdzhlGm4ghlggjDKCAW1EydoQQMmaPiedm6xa6AznvDLsdKglXUok+FlAbYnUHIiQTQdh5cty0bajQtpUZmAj+LxBwd4kMIAiG6CKznabn1tkuKNLCQupmvlXJAgZnxaTEr5HIqH2Tt3eKsMReyhXSJKiHMAaAwByvUz0gVN7Tdnk+zo16+wuKII8Ni0YJMRLQc4Go7DpQcs5vwoLyCq5mAuxOCoyZAwA2Jzgb1A+yDwiXhRiGxO5wAImp3F8UhBjXJCxJUZBySAsGQBtHnUP7SAG6efy/KfxoFooAHiYiG/mnqBMnO4z6+lLa4EliTJB2JDYMiIzv0qOH2I6n5/FgT51MvDG/z+smaCDxl1y8YjBkMrAnqNS4Ht51Y8g5XxL3Efhu8DBgO9SUCTg+M+EkgkaRMzB3qVy3g1uaSV3hcEqAGEHc43mtrwfFjhrKqCrAXDbLBp1AM0lcxpgKJGNqDYck4e3ZUkkm5cYNdumA9y4M6mZQAFAEBQAoA2p27YTiUuWjteVrTAxjWpWf/AC+6sfwp+0XNCi4RLMwAkEQAiwMAbjqJzTvMueW0ukoSgtjY+GWHi6HAkL9KDlfEc2JUHMlRPTMZ++ar05kwGrUVIyGHRgZDfUCot29k5mIE+2JqPefGNzQW3CcYW1LJMqZ89wxMdTgn3pXEcUeIuFyTGcdFjYR+utROSWizsx9B8yZ/AffVyeCVmmIyfEMf5/OgTY4hsAGB6Gptjjgu5B9Dmnk7K3HTVavAejov4qPyqBe7K8Ys/uw/qjAyPZiDQXnAdpVRgZ28iQfkfP2racl7R2LzFlaLrYYnGrfJExrzBbc4k1xzibRtkC4rWz/iVlH4VO4HhzP7u4rFYMqZAnpJjaM+1B3BrpyZOBnIx9Ky/aDtpYtMgVBfJ8Rk+HTkYaCC0jbO9W/A8YDbQjPhUz7gU5d4nVuZ8pz69fSgy47dKGH+qoAfWD9SkVPbtrj/AO2uwdiAQp9vBn3FWPEW0YEMqsDvIHtVZxvIrVwRAWBAIEmBtBn8Z3oIw7YznuWz6r/6UKJezZAAHE3Y9j/7UdBhubcAytbspdt3dRLEWnN8LA0s/gLMFAHp8O0CaicRy5rZMPbcCMqwO8R1IO65BIzE1o+M42xpa3aSwtrKuqa0BaQChclmcjebigYwgqq47mL2w1jVba041Du0GgaoDBVa2oW4Co8WkEbjckhedjOY2Fs/Z2Zla6W1C2hW4BpkXVuzCwJDMY0iBBroPA3z/s3uLddDAZSNT248AYqINyIyBkjpNcO4XjEt3UYAAAFCBuwCkEmcSZ+4CrfknHWw2gm5qa29nvC3QQUUACVDkBSJIJbOJoOvnmAB1ANpzq1LBDqzIRByG8Ox/wA0XuMNomBMqQvQEyNI1HAMTg71leyXbLU9nhrqhgwFtbhPUWyFDBo8ZgLMxBA8q0lwKbr8OVIBTvEIBIKKQtwGRi4jsudmVl2IYUB8BzFWvXLMMty1GDn92y+C4rEQVOQQJhkI6ih2i5ZxDcDcSxdc3lXUGB8bhfE6AgCCwmCIMwOtGeBXvrd7TBRXXUDHhcMGSNyusAwYAKyIJM3fDcZpM9F3AyYBzge1BwA8VIkQZgk+c5EneYNI+0sxEmDAA2GBAHSOg+lL57woscRxNr/h3riHECA5KkDy0kVAcnVOCMAET88HNBbWuJyW2JAgR9Tkk0u7fkAExVcr4HmPeIOaLibkLP6/X9KCYOYFQDOB65/Uz9Kj37wYzvEgz9aqLnGySAetOLxI3mg0Ccc6o9tXYKw0sFZhIwQDHkRM03x3M711NN26zIpBCkz6TnrioH2oRA3PlQu3sjy/yigXxD+FY6/2xP1qOl/8II6TMUhOLnBERMeWOv30wt6PnOIgZIn86Cb9oRQBk/B6+Q6dN/rR3uY7CJ339oiRiq1ruRvKxG2YAGR8qZBOrxYEGTB232xt+VB0PljOND6SFIRukMBE74yPupV7iEEgEG3qJUDMAmQs9CBA9h0rP8y5pbUqhuPdCAISSQJCgY3GjGIGw2mmON7WKsraAYCAHMiYGTp6A+RzgUHSOR9pksSTnUAJkAKPcwBG4yOu84x3bTtBaCNZsvrJZiXBxoYyPEME+cHERWO4nnNx9zAPQbfPzqKn6iaBV27Pt+fr50qza1ECVE4GoxTZ++jB6/reg0vBWtC6F23nz9f7Vc8t5d3jCfgxP4xVNyHiBdMFC5AzLaVxgzj51seDvEKBoUR0XYfMiSaC24QBQY/E/d6VIF4VVfaQNyB6Uffz5iglX+HVz4hI6ggEfSotvs9wwYMLYGMgFgCZ3Ofu2yaA4j1pYv0FqLwiABHkI/Ci73b0+VVf2k9KL7TQWjcRTR4qq48TSDxFBbDiPWhVX9pHnQoJfNuGdi1mxyy6qwQA95eHt4iNSfCq+HA1BmkxAknAc25V4jdd+FtElj3dlmvQTGGa2XVesBnx5VP4zjmtteUtbLJeKabLMcgAXLtt2LNOkMrCIIKkyFrOcya5eK940qFIt7BAurMAAALOrYSTM0ELiScQSVEjUDjr7dI6Vb8Fytzw44gHKsQVBGsBY8cDIAPp06zVLZtjvEF6dAZdcROmcxJGSNverflnaBzdHiGguW04XG0HoABmPegvOT8i+2G5fS6tru3R2AAnVOsMs+ZUjMiRtFdLudruBbRHEK90NCW1Oq4WcgMkYUEwAS0KukHpXKrHe2zdu8O/7stqIU6ZVX8j0BJp3s9eRO/u92Cz4UkDUpLanMxiRKxnBxsZDpXNOf2rihrILW1cE3WUrb1Bg3doDBc6gskDSI3M1PtcX4mScjaDnwxq99xj3rnnHc1a5pVm8CwoVceEATj+aBuTmKdtccyXg4bzGoHdTOlgT8tx54oM/wDtAvEcwuuQJuKjEDYsbayw9GMt6EkVmbnMWXwiMHBO9XXbLjdfE6mzCgEe7MYA6DxSPes1fTb9b+vnQTxzSQNSz0kHofzo7l6E8UNnHtVdZYSATA3859KXxF3U20DoBQJ1ZpRbH302d80GfyoJPD3vGImM4Jz+FP370kekmN/KoXDmDJ9fvpxSSfPp5UDwbcj9GiY/hFMsCd/70kWzGS3t5/qaAa/FtPSlaydxJPTyA/vmkrYEidQHUxNW7cstaS63tQAEgIxIJ8zED3mgpbhx98+9Nn9f51cpdFsqFto8EnXpILYwdXQelOvdsuvjtMrGPGhHlnwkCaCiNAfrNPXLY1HSZHqNP3SYomtEfP0H9aBAEHaf1vSqV9nbyJ9s5pIoNP2QYhLmJ8Q95jr6ZH31oxxGIJj0rN9nli1MZLGfPEAfr1NThx66oUgsDBx9RNBbJxsGAIxuetKHEz61XC5Rm97/AEoLFuI/yG/tSO/JXEoT5gEj5TBqD3/63pDXxBnaD06eXn9KCxXiiB4m92iB+OKMcZIwZ9Rmao1e2qFABpI6TPTr8ts05w9wD4Y0nPWZ+f4TQWp40SFnJmBOcb0luJj19PxqCLnqTHmZOfWm7bED4ifcgmgtV4oR1+n9qOoK3Wjcj/q//mhQO2OL4viLVyzw6lbFsw7TCr4vCnefFp06QLQJOlQIhau+X/sqUhjc4gMdLgEWfDPR9RuSQGYsQQMRt0l82vKdNjh0VbCmEVTCjICkKDkmGJYy2fI1WWuYOQbJBNtZkgkAwfCSJHQRHXE0Fb2u7Amzw1q5bvd+AQmoW0CwZ0jWGJjBABn3FYzg7LWritdDi2GBYpvHoYP6BrpvFcazW14cHw+EjSCSPECDp2gQYHrPWmeN7GB9KlyQ4DiLUEZOvLEQAATHX2oKD/SwKWWhe7KtbONIYjOuNj4jJPqT1pk8fbttpPhI/wB2g2PkZ2OfupfabhrU27TzYNlHt2wp7wFlJKtcOwNwxsTpkGIM1ScmPi2JJPxEb5z/ANVBZvznW2gJp3JlpaNxMAeKPXY1c8fxKlbbjAKge2Mz7Gay3H8KUuG4Nx8Q6kHr7xUTi+bSAo2A/HpQI5rxQe47DYmB0wIA6+n31XgEmnFtFjsTnA/W9WvDdmbjCW8I9iTHt+dBSn2pzhLZJ8ILGOgmPU1eWeH4a0YZWukHIWJ3gwcgEERJFSuOuagQoNq0D4LfhYxt4tIAZ4O/mTFBmxZZm2+kn8KeHARAmauOG5c7DA0r57f2G8VMtcBpYwR4cGB90mJO4j0oKb/QpCyxztA6e/nTK8GxmMdNvlV1xvDPqMgmPmPSSuMj8DUc2oxH69KCJfsiTKggCIOoARscGmVtCck5j9TVhHpv55ojazkf0oIQ4eekeo/On1Edeu3THX1pw2wJ/QomWPn6SaBpfKIpjib0YnM+/wChtUg+f6/pTbWdz+XmKCLa4cdZqRaA1BQVWepwBjr+utGgOBMdf1NOqOuN6BJsENAeQDGoTB9RO9RLtrS06ZG8dInM/LNTmikFZPQ/02oCZibYVVHlMicz6zv9KkcptspJYEYgZHn5TTYtgeWwyB61IssRjpkDpj+tBOFylLcP6/WKii58/wAzsOlKDDEkzHljAoH1vT0ztvBjzotZyc7+WCNozTD3CMZHlnFI1kdTJ6E/0NA5qONQBH0Pt91Oo4zBz5HP0ORUB+MjyGciJNH38+nXpQTGdlOD85J+hpq5xfQj8j8/I1FN0+Uj6Upj6z6HM0E5eIwMD6j+tCo6RA8S7ev9KFBL4/tGmRqAyQFwYE+Q3JjJ8wKb4XtKzNgQpXRlZJTHw+uBVInLDpZmIhQTA3M+sVP4HlLeGSvwlhk+cGgubfObdtw1wugkw2nUJ6T1H5VN5n23uXEFuyMADS0EbBgTOGA8XU9PKqy9wYa04OScAdIzk9ZHSq7kLujOJGxXH0NA5zCxeuXE+0eAHwljGoyc9cnPtBqYy2kiIUgnw6iThRkGIEzHv6U/f5O18IUYJoIEmS3imCOkgCpfLezhfSxaZWSWJbrvEb42mgXw3JFv2l0XIJDFi66UBxoGonUSQTkLpEDNY3nHL/s3EPaYKxR4lDqU+gaMgbTHSupcN2caYUrkzJJnEg4AA296yHbzlAS+bluIYwJORsTsNp1AekUFdyriFSO8CW/JdOq4d/4RsdssR7Va3OMN46VPdWzvAl3+n5Yqr4PhTIC6dTGJzO3nE1peUdndLElzIkkjPlttQQLHIFiLasx8lIJGwBbJAj1OasT2bs2Ye7dPhzpUMYIMAk9BMZOkdY83L3B3AukFYJiJYDy8z/D5RnpUvhuTW1dd3YAkBz4MeKdMETI3IJoIp4VmhkW4EDAzpIUQQ2WIAMnqMdKcHLbbPg6WEktAuAfDOCOu+2PSrS5x4KmRBA1E/EPYAxP3VCu2RcdVKiDBkeEySApO465iKCLzcIy6Rd1DJiZBPmFB8Gwx6VmrnDnPX8qvrnAhu+MBQsaYYnpBkEdT61EtcKXVjAwNRJZjt6bE0FQ1o/PrtFIKQZzHp/Sr0cIqBWbJZvEAoiIxud9unnVdd4QzGJIoK1lB3ANN3iTv91S34Qz0pq5wh3B+/wAvlQRFUHYZo2T/AC/LyqQeFPSP18qbu8P8xGxoGTb84o129fvoHhjjb0yacWwfT76Boecb9aMx1miNonaIoxanc0C1uCQcj129jTpuTvvTAtnef19KBBHt7mgeL+3y/XSk3HPQ4pH2Y7j8TGcfjRd2RAxJ+k/SgkDicSMneIHSie4ckjP0B8+tNBG2x16/nFOC0Y3+/wA/SgbuNIjOfc/o/wB6bUnb7/7VIbhzAiB0/WKQlpgd/vNA0W9cUqaW9o+QkDf9CmSh2MedBMRsDbb1oqVbsNA8XQUVB/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3798" name="AutoShape 6" descr="data:image/jpeg;base64,/9j/4AAQSkZJRgABAQAAAQABAAD/2wCEAAkGBhQSERQTExQWFRUWGBgXGRYYFhcYGBwYGhgeGBgYHxgcHCgeHBkjGxgXIC8gJCcpLCwsGB4yNTAqNSYrLCkBCQoKBQUFDQUFDSkYEhgpKSkpKSkpKSkpKSkpKSkpKSkpKSkpKSkpKSkpKSkpKSkpKSkpKSkpKSkpKSkpKSkpKf/AABEIAK4BIgMBIgACEQEDEQH/xAAbAAAABwEAAAAAAAAAAAAAAAAAAQIDBAUGB//EAEQQAAIBAwIDBgMFBgIKAQUAAAECEQADIRIxBAVBBhMiUWFxMoGRFKGxwfAHI0JS0eFi8RUkM0NTcoKSotLDFjSTsuL/xAAUAQEAAAAAAAAAAAAAAAAAAAAA/8QAFBEBAAAAAAAAAAAAAAAAAAAAAP/aAAwDAQACEQMRAD8A7RNHSaMUCgaOk0YNAoUKIGjoBQoUKAwKOhQoBQoUKAUKFCgFChQoBQoUKAUKFCgic1vhLTsW0BROr2I/HaOs1me0Xau4l4JYKgAAkss6mP8ADnYARPqTWi57ZZuHuaDDBdSyJEr4hI65FckucazadQggAHw6T5+IY8QkgmBtmd6DrnJ+P7+xbu4GpQSAZg9RPvU2ub9i+f8AdXRbJ/d3Gg+jn4W9JMA+4rpEUAihR0IoE0KOKEUBUKOKKgFChQoAaKjoaaAqI0dCgTFHR0KBrVSgaYDUoNQPUJpAalCgUKMUmhNAuaE0maE0CxR0maE0CqFJmjmgOhQFCaAUKE0JoBQoTQmgFChNJuXQoliAB1JAH1NAxzL/AGNwf4H/AP1Nco7ZWHHFPc0touLbZGjwn92Jg9SDv/et3zrtjwy27gTibfeaDp0/vMxjaV3xnA61ya/zG7cVO8uPcKLpBYzicgZgD+lAscVpVpxg/hM/Lf5V3HlfFm7YtXCIL20cjyLKCR99cQ5chuEyJ0gtpifhMyR1XaR1BrrnI+0tm5athnt27mkarc6dLRBUT0B29IoL2iJrFdvu0b2zas2LgVj43Kk6tI+AA7Qxkn/lHQ0vsz2za7cSzeUS2FuDEtBMFdgSAcjr0oNlqoaqh3+cWEuLae9bW4/w22dFdvZSZNS4oD1UU0UUIoDmi1UKFAJoUKFAKFCimgOhRTQoIAuUoPWfAvcN8M3rPVf94nnt8S+o+YqenNkNlrynUirqOnJ9FjeSYHzoLMXKWHrlT9ouMuMCt26HYmEtrpUCJgD+KIPxDYbmtXyHtlbZAnEOLVwHTNxlUOdgdUBQ5P8ADg7RNBrA9KD1HDUsGgeDUc1B/wBI2xc7nWO8069H8WkzB/8AFsb+E+VStVA6Go5pkNR66ByaE1A5hza3YE3GiZ0qAzOxGSFRQWYxmFBgZrL8Z27ZyVtW3tLkB3FvvCfMWyTpA/xL1oNxqpi9zC2hhnUHyLCfpXNrvPXb47/EEnzuKi+2m2q461WHiFBMHPWSD8s7+4oOqXOf2h1J9h/eoPE9rAPhtmPMn78VzpOYj+UR5jB+RFGOblZyCPWDj1FBvrXa/wDnQR5q3T2I/OpdntD3p02dGrp3j6Z9lWS3tIrnSc3QjfSen6/Knl5kmC0epEQfl5+u9B0HjLbhdd7iSijcWlVAScRqbU+dgFIJPmapOK4bvG0qndJltV3Ve4hsj4Q7EWtxktr/AMK71WWecguhd9eiQpYwyhoB0k+EtAiT4gCwmDFTuMtNdttBDg4gCFIP8B+U/wApBAyJJoBwvZPhuIU62uXVR4gMijVAnKLqIz1Y0u9+zvg2BAW4nqt4n7nkUOVcBdVIV+6MnwqqMHhO7RiGJgQLZiRlPUzP4azeCgvd8Ska9Kq4ONgpBYE+Qb2oMpxX7NrtrxcPe7wfyv4HjaNQ8J3PlVVZ5k/DN3PFq9p86SRNthO0xI+n9a6dYvEiZVskGJBx/hPUe9J4vhbd5ClxFuJsVYT/AHBoMDdvyJMR0BUMKaLiZXSjDIe34GB/mEYkexq34r9nirLcJfez17u5Ny15wDOoD61nOaWL3DkC+mgmQHGUY+QYYn0wfSgh8bylwGa0Q7N42Lx3rFfGp1NOogjBBnau42XJUE7wCdt4ztjeuHHmHUR6wOv5VpuyXbNrTi3cJa0TGd09R5r5j59KDp00JqM986lUAtMkkHAWPi9ZMAAe/SnddA5QpvVRa6BwmhNI1URagcmimm9dEXoHaFM66OgpRdadh9/9awXbnmCd7b7pkyCX0GQXmFLDKltzjrk5q67b83NpFsqfFdksQdrSwDnzYsB7BvesVcYac/h9KC05PzX9141kIcQssFIMmBmOk+VOcu5paDi/3KXrq3AELMU0q+CIMqW3IYg5AArPcPeIMqdJG0dKmfaVaZhGOdQ+EkdSOh9RQdm4O53ttXUiGAI/oazP/wBeL9pNg2W0KzIbwIYFgdJHdfGPFqHnCzEGqzs/25s8Jw3d3lu6kLGFXWCrMSDrJyZJ6/jWf5xz63dv3LyqUS4QQrAagyqA2FJ3Imgl3+0N5773luaXmBCpACawiwymfjaScnUdtq1/B9tUK2+9Btm5EHQxQnAJ1dBqMennXN/tWptSiA+5mdTTDNnboIHl61q7/BHieE4ZLYW01vxTo1AlvihQywCQSc/Kg1vG8+W1c7tomJbGFEE5z/KGY+QE52qt7Qdr34cMFsXGIAi61txYyAcuJmNoOmDMms7zXs49681zvb2q6oD6VDLjHxFgFkASIO3qa03Bcay2wtwnWCUZpLbQNRaBqn2E+XSgwL82uXrhuFtT3IUsCoET4UyYVAchcDqcyTE4viiDBLgjDBpBBBIgjBGcQa6LxPZ7heIB76wjFpHeIvdsB08awfkaznPf2bXPD9nua9lK3mAcKBA8YgNpAiCAYxMACgyVzj56fTen9ZKkiBO49KZ4jlLWnZH+JRlSNLDyOk5Egg+Wd6bW9GB8/wBfMUCmcyR0Hr0jb1ozenzFMX70ZGQ28e/5dPnTL3f5Zn6Gfwigm9fL9eVBbhHwn+hqCOI9vUH9dKWLv66ZoJo4x132+o+nSrDl/O2UyrlSMxOD0+RAJxVVZuzTi2xMrgjp0NB0DlfapHVVbwFd/EY+nQfd7VJZh3nfBGKlbaAo4VVGos7tkSoDJJDNASAsgmueLxIOJgjYzkH+lTOG55etnwtpJwY6+TRtPv8AWg6pa4yVDBtU+QJnyz1+W9NXeIJGPC2xIWRMzGd/YifUVnuR9rUueDTpuZYrJbX/ABMyZ3mSV3Gfle3OYFcG03iMIyuhnboYIImYzQGlxyYJTG0ExtnfA3BmjucOlxGt3V1Ix0lSMEGTnyIM56RVF2k5ivCob7KWcaRbEiS7K0xMEDBB6GQMTIqLXahkuNfvIwtIjNpQkDxFQVIJw/jVtREaREBpJCNz3sM1sv3DF4hhbPx92f41P8QU4YRK7zDADM2eJj1GPY/MdDjPUGtrd7RWuLNp1QApqiXIujWFHghQR0MgyNO0Eis52i4DQ3e2wbiO51JHi1wWIOgSC0N4lESZhfEAGu5D2bXjFW7c4i8LbAFrFu49vVeQd2bjOp1adKpCKQoMnrVrzLh+KTinXhB/ttN1r3EMz2LZB7soiDxuzBRKSFXB6xVLyjnKcF3aks9ko7rAGoS06WWcuqMQQP4kYT0rX8w5ovd2rqhnV4KlYBIA1CdRHlEbg70Ced8Lcu8LftjTL2bqAgt8TWyBHX4j7561Qfs37KJwPDRae5cNwAvrYBAwkEogB0EyOpJgScVoObc17jg3vEExbmBG7YHp/ED8jVf2RZktJauZdFE7/wAWQJ6+XyoLxrz/AMo+rf0pluOYfwEfX/1qZqoaqCvPM/T7/wC1IPNf8P8A5f2qyMU2banoPpQQf9Kf4fv/ALUKnd0v8o+lCgyXb7s499Vv2RL21IdOrW51Sv8AiUljHUMeoFcrbiz9MD2/yru68WJ2iMkF7e3/AHYri3M+V/Z7tyzk6GKgn+UGVM+qkGaCHwrYGOpp1n6UzcaIIz+EdaYe9QW/K7i3AbdxlAAlA0iTBLAMNiAPnNSE5RcvFEsgXohlAZdZtsFIYpMr+ulDsPwtt+LHfWBdsorszMDotuINskbOSRAUzG8CBXQ+OvpxLWybJLW2DI+zgzMyMwYyDIPWaDJ8J2L4kW0DIiEEzN1T4WI6KDJBB2NbHgeTC3bS2W1ECCxEeZws+vU0s3LgYkwZ2GFOPfc/T2qXwhkSCARusdcEzn1oFry8FYJIjyYg/PP9ajjlVlvEACQSZ6RJBGIA+/2qwI9QPl0/zpl3Gok9PU/qaBmxwwEaYH3fIH9fKn2QYBOSesycUmxdLbhomI3+Z8h+FFxV+3ZGq46opMS5UAsdlEnxExsKCBzrklvilCXAYWdFwQLiHHwmNjmQfCYyMyOZc65Dd4W5pc6lJOm4J0sBn/pIByvSTuDJ6n/9Q8Its3PtFpEGJOrROcQQJzIx7VSnmXCcet6wl9HmWGksCpAARoYK3hbqJxInJoOZO/pHp5HP3YqKAVbpB/Otvwv7L+IIVnuKpIWVCs0SDqG+ThYGAZOR1ynNeWvZdluqVYAGGA1QTvgn+/0oGkG56rkTn5e1JtnYgY6j1/pSRc64xAPz2M9P7b0qywP0A389qB22IO+Pz8vf+gp4XcCot9xO+djnYicx+dP8Bwz3bZuD/ZgwbpxbWOrNsM46yWAigdunVkbikC/ED6H8opzg2sPcW1bd7t15ju0/dwPiYu7pCgHOMR7Tbr2Gv3CACiscw5Yx/wBKK0wc/EB64oKD7QSQsEkkAaZ1apGnSRnVMRHWtfyntYdVgcXKXF1JrIHiS4oh3g+HKqCf4vihcksNwtqyuhP3hB0u/wARZf411dBB2AkgERmTS9pL2oKwj5Rkbx+P/bQaDtpwCXbthotqygIOJe5c0KwZtNkoCy6XkEELPgJMjeq4zhbp4M2haZiy6luFl+NQTcRDrgqf3zAqokECTOD7M8Rcv8O/B3HUK4Y2XIANt0h1JbqgYKc5ADAYNPcJxtzwXFkK4ODsrDdJMTBDCRM7+4Zjk3Di4jOLqotoA6zIIUkeNhB8OYgGTjBmtZyriXZCjjSzoDKyAcBrbgkTB/dsJGxqFzblacRdZrbBDc0qxCqoGkkwwXJaDpOc6R5VAfjr1i9ouMHhAusDDqhhcwJYAgZyAoHQUF2nPE7y0HOlARJjUNLKJ1L/ABBSFYDoU3yanXO3v+s2OEFu44LJa1M6RquMNLTGVUmJkYIETWK4m4xFxgB+6AZs4UXLotoT/wB4gf4WJxSr9vu+K4AWv3TNfVBd1S2DZKSnUK5JnqLkdKDrH7ReXq/KrquSBbFtvCSNRVgNAP8AimB7isj+zftPcucQnAW7I7q0pZ7xZmICEjYQBqOlRJbzzsLb9qvOgnChGS6r3Lts2gQmkPbcXCWIJJCgAacSSI9M9+x20wPFshuCVsrNtFYyGukgqwj2+YoOws4G/wDegrg1jebWb11YW9xyjDR9l4cjEf4QQZzvUflh4tASLt5xiBd4dQRAg/72aDdsIpGoVm253xOJtSNsrB+oJpNrnl0ZNkhgNlOoHPTAM+4oNP8AMfUUVZxeeMRPduJzlc0KCoPO7csLjK3/ACWlT/ykk/XFZDtNxmu+9wEurxA2hVUACDvAG9R9BJOfPP8AeKt7PZS5fQNbddSuoGB3ekgh5eZJgzAG4zFBl1tvcYIqMzMdKoNyfIZ9K1XLf2fNvxDCf+HbLBek6rsA46hAB/irT8o7NW7A213AdRuFQNx4tI/gSCRA89zU64dwARmI3kdPYH2oI9rldtFCs3hTZEGlV84XYe+TVha4y0AQMAfPB26fjVNxcgEElff67edRLV3PibE+Y3A8utBo145ZC6VJycmTAwDgdZiPem0vqrNpLKxKyAZRcEwFOwMGR/y1B4bi5XABg+cdevt5ZmnuBtK7Fn8RMmNoB8+vQwKC2W8MlgBJGd5nEk7Dbzp1J2989Bvj7h9KjC3qgGCNIgAgwYIJx8XTbyqZwN4mQw3mIBgREZPWDP1oGbvFIrAEknYBRMTu5kgaQOpPnArmXaTml7iLtpNIctqNq2hKtoIlXLsRE2gxJEaYeQDg7+4hus73IQBm0OTqFsIpBZ1PhyoYjVIGJFV/IbHCArdtwe6Z2V2Oq4WZYJMZMq50qsAahAxQYXk/Kb3GXH0WE3OpcWsKImdIIwwBJElt56N8X2d4yzc8Vq4rqYW+GU2y0SsNILrpMEkeYOK65f4q62p7SW1YiCbh0tuCAQokYYsFLA5GBNVvGcNbugNfe4tySqkNat6iJH8JeQfmYO1BP7JohsFcksxLqWLHUABJZjqMqF+UTWC7bcBcu8c6yotgMAHMwY71mDE+ERJIMBQAMVtLvJNKmPAr6WYs5Jd8AKwEMR8IIEBoAOJqvufs3sG2/e3r2kZAe5FsMdzAABUnST5xkmBAcuuczFpClp3KsfH4mtq4GwKoQWUDYMZEtAmoV7mQYnSoVcmFAxkiAYnaJ32p/m3BpbDDvrdzxmGthgpAJyA2dO/iyDsCdzWW+KQeZzuRHoY/8fpQWt7mrsAGIZQFEFE6EEGYmZAGreJB3qTzDma8RZFtjc0AhyocFO8WQQUKkKAgJWMbk6iSaphcxjE+cD9bUvl3Cu2twvhtlCSIYgtqjwfEV8JkgEDrQazkHajgeHVY4d+9ga7zaHJbrswIXEBIiJzOSOe9vTem1w+pUOXuMAGfzAGownpuY6CsLxVgqemw2Ijz6elK4XV4QJd2wAFliScAAbkzQaPhOZhEI3nf6Z+7r7VA43mCwNRgD39MfrzqJf5RxI4k8GttrvEAKxtWwTp1IrZbYRqgmYkHNa/lnYg8Jbbi+KUXblvOhW8KSwXUBsSs6ixOADA8wreE5TcAW65KMcWbfkSDqdv+VSTHnp86u+YMgCBQFRdICARASQvtgifkaq+O5oWuF2xI0qFnSgwdIB+87n6AV45mSW6yT+M7e1BdW7SrqYMy7EOBIAORJmCJ896rub9oLxItXBackAaiPiC/xEzOvYT5edTOynOELsrhWRkKkOQF+NYnpp3+o9xV9sr9uxeYW9LCfAMkCVUmWHxAEmDjyzE0Ejj+C18K3Doqtcdlvq2m33pHhRreo5CALgSCST0GUcktte4zhbLBlKudQEq0aVDq8mQulCDjZiMjNVnKzddi5uAloySQAAIEATAHtWr5Xde3cW6zozJhX7vvYB3BkhojGM+VA9+2GzJ4Ni7HN06cEAwmfgnMHcnbAETT37H7KrZ4kKxDm4jMsEgKUIU6tiSdeOkDzqP2x5m/F2LYW06srS64cfD8S6TLIc/EoI61Y/sxaOHcD+cmdpxEkR02oNo6XJkOfmSaauve6BG65uEf/GaRxV1irBGCtGGKFwDO+kwDietRX4W6eJF4cRdFuAG4fQrWzAIkEjUrEmSw3iglp3pGVtg+jav/AIxR21u/xLa9Dqb8NIAoG6Oo+cGm73GhQTDGAT4QWOB/L19utAvvLv8Aw7f/AORv/WirP2+0TwJuCYz/AKneXPXHeY9qFA7yrskiqDeHePgmSdAJ6ACMiJkitA7Agq0wBEe/kR7Vyd/2qcWt1SyKqA5QA6mUiTDEAHYZHQ71peVftRs3lXvUa0Tud0UnYzJMY3jrmg2tx5AkAD8t/wAqYvEgg7nGMQB5k+w+VR+C5ulwLDKQR06g+Ub1I04K52GfMRt7igicYoIBjURjJ2k7gdfaqvircQAcjwjAgH39do6VcXWlvLUpnzkb/OKquZ8J3lpXnTouWbsYmLbq++wAgknyoJHA3wWZE8gT6Zz+verVLRGRmQBHUwxBjA+pxVYnDpZvIxLEEaQTp2IlTPQY39fWrmxcG+wHr9BuZ896CXw6kKOnQCR5k4+mBvg1FvcTpLMz4OAII3BmB8gZ8pqi592vt2NQU2i4jd1IVtPhLZ1DrgCT99Yfmna17x0scZEqoX5LknTIGNRxv5UF32h5mOLGhrr2+DttN9kUnWTARD5pMkzg7mYq+7A8+4Ak2eEt6Con4RJUHTq1ySRMDfdthIrnXC8cdLIxbu2/gkhZ3BI6j0+fpVz2d55w/BqzW7em4UYeFrnjOrUFZixCrJ/gA2g70HTeN5f9pRrYv3EMqD3TC24EwQxC6hIldhHTNVHMOynCWkeLdnvHKtqck3WZHVgGvMxYy6r1GJ8qxHHdqJdzhlGm4ghlggjDKCAW1EydoQQMmaPiedm6xa6AznvDLsdKglXUok+FlAbYnUHIiQTQdh5cty0bajQtpUZmAj+LxBwd4kMIAiG6CKznabn1tkuKNLCQupmvlXJAgZnxaTEr5HIqH2Tt3eKsMReyhXSJKiHMAaAwByvUz0gVN7Tdnk+zo16+wuKII8Ni0YJMRLQc4Go7DpQcs5vwoLyCq5mAuxOCoyZAwA2Jzgb1A+yDwiXhRiGxO5wAImp3F8UhBjXJCxJUZBySAsGQBtHnUP7SAG6efy/KfxoFooAHiYiG/mnqBMnO4z6+lLa4EliTJB2JDYMiIzv0qOH2I6n5/FgT51MvDG/z+smaCDxl1y8YjBkMrAnqNS4Ht51Y8g5XxL3Efhu8DBgO9SUCTg+M+EkgkaRMzB3qVy3g1uaSV3hcEqAGEHc43mtrwfFjhrKqCrAXDbLBp1AM0lcxpgKJGNqDYck4e3ZUkkm5cYNdumA9y4M6mZQAFAEBQAoA2p27YTiUuWjteVrTAxjWpWf/AC+6sfwp+0XNCi4RLMwAkEQAiwMAbjqJzTvMueW0ukoSgtjY+GWHi6HAkL9KDlfEc2JUHMlRPTMZ++ar05kwGrUVIyGHRgZDfUCot29k5mIE+2JqPefGNzQW3CcYW1LJMqZ89wxMdTgn3pXEcUeIuFyTGcdFjYR+utROSWizsx9B8yZ/AffVyeCVmmIyfEMf5/OgTY4hsAGB6Gptjjgu5B9Dmnk7K3HTVavAejov4qPyqBe7K8Ys/uw/qjAyPZiDQXnAdpVRgZ28iQfkfP2racl7R2LzFlaLrYYnGrfJExrzBbc4k1xzibRtkC4rWz/iVlH4VO4HhzP7u4rFYMqZAnpJjaM+1B3BrpyZOBnIx9Ky/aDtpYtMgVBfJ8Rk+HTkYaCC0jbO9W/A8YDbQjPhUz7gU5d4nVuZ8pz69fSgy47dKGH+qoAfWD9SkVPbtrj/AO2uwdiAQp9vBn3FWPEW0YEMqsDvIHtVZxvIrVwRAWBAIEmBtBn8Z3oIw7YznuWz6r/6UKJezZAAHE3Y9j/7UdBhubcAytbspdt3dRLEWnN8LA0s/gLMFAHp8O0CaicRy5rZMPbcCMqwO8R1IO65BIzE1o+M42xpa3aSwtrKuqa0BaQChclmcjebigYwgqq47mL2w1jVba041Du0GgaoDBVa2oW4Co8WkEbjckhedjOY2Fs/Z2Zla6W1C2hW4BpkXVuzCwJDMY0iBBroPA3z/s3uLddDAZSNT248AYqINyIyBkjpNcO4XjEt3UYAAAFCBuwCkEmcSZ+4CrfknHWw2gm5qa29nvC3QQUUACVDkBSJIJbOJoOvnmAB1ANpzq1LBDqzIRByG8Ox/wA0XuMNomBMqQvQEyNI1HAMTg71leyXbLU9nhrqhgwFtbhPUWyFDBo8ZgLMxBA8q0lwKbr8OVIBTvEIBIKKQtwGRi4jsudmVl2IYUB8BzFWvXLMMty1GDn92y+C4rEQVOQQJhkI6ih2i5ZxDcDcSxdc3lXUGB8bhfE6AgCCwmCIMwOtGeBXvrd7TBRXXUDHhcMGSNyusAwYAKyIJM3fDcZpM9F3AyYBzge1BwA8VIkQZgk+c5EneYNI+0sxEmDAA2GBAHSOg+lL57woscRxNr/h3riHECA5KkDy0kVAcnVOCMAET88HNBbWuJyW2JAgR9Tkk0u7fkAExVcr4HmPeIOaLibkLP6/X9KCYOYFQDOB65/Uz9Kj37wYzvEgz9aqLnGySAetOLxI3mg0Ccc6o9tXYKw0sFZhIwQDHkRM03x3M711NN26zIpBCkz6TnrioH2oRA3PlQu3sjy/yigXxD+FY6/2xP1qOl/8II6TMUhOLnBERMeWOv30wt6PnOIgZIn86Cb9oRQBk/B6+Q6dN/rR3uY7CJ339oiRiq1ruRvKxG2YAGR8qZBOrxYEGTB232xt+VB0PljOND6SFIRukMBE74yPupV7iEEgEG3qJUDMAmQs9CBA9h0rP8y5pbUqhuPdCAISSQJCgY3GjGIGw2mmON7WKsraAYCAHMiYGTp6A+RzgUHSOR9pksSTnUAJkAKPcwBG4yOu84x3bTtBaCNZsvrJZiXBxoYyPEME+cHERWO4nnNx9zAPQbfPzqKn6iaBV27Pt+fr50qza1ECVE4GoxTZ++jB6/reg0vBWtC6F23nz9f7Vc8t5d3jCfgxP4xVNyHiBdMFC5AzLaVxgzj51seDvEKBoUR0XYfMiSaC24QBQY/E/d6VIF4VVfaQNyB6Uffz5iglX+HVz4hI6ggEfSotvs9wwYMLYGMgFgCZ3Ofu2yaA4j1pYv0FqLwiABHkI/Ci73b0+VVf2k9KL7TQWjcRTR4qq48TSDxFBbDiPWhVX9pHnQoJfNuGdi1mxyy6qwQA95eHt4iNSfCq+HA1BmkxAknAc25V4jdd+FtElj3dlmvQTGGa2XVesBnx5VP4zjmtteUtbLJeKabLMcgAXLtt2LNOkMrCIIKkyFrOcya5eK940qFIt7BAurMAAALOrYSTM0ELiScQSVEjUDjr7dI6Vb8Fytzw44gHKsQVBGsBY8cDIAPp06zVLZtjvEF6dAZdcROmcxJGSNverflnaBzdHiGguW04XG0HoABmPegvOT8i+2G5fS6tru3R2AAnVOsMs+ZUjMiRtFdLudruBbRHEK90NCW1Oq4WcgMkYUEwAS0KukHpXKrHe2zdu8O/7stqIU6ZVX8j0BJp3s9eRO/u92Cz4UkDUpLanMxiRKxnBxsZDpXNOf2rihrILW1cE3WUrb1Bg3doDBc6gskDSI3M1PtcX4mScjaDnwxq99xj3rnnHc1a5pVm8CwoVceEATj+aBuTmKdtccyXg4bzGoHdTOlgT8tx54oM/wDtAvEcwuuQJuKjEDYsbayw9GMt6EkVmbnMWXwiMHBO9XXbLjdfE6mzCgEe7MYA6DxSPes1fTb9b+vnQTxzSQNSz0kHofzo7l6E8UNnHtVdZYSATA3859KXxF3U20DoBQJ1ZpRbH302d80GfyoJPD3vGImM4Jz+FP370kekmN/KoXDmDJ9fvpxSSfPp5UDwbcj9GiY/hFMsCd/70kWzGS3t5/qaAa/FtPSlaydxJPTyA/vmkrYEidQHUxNW7cstaS63tQAEgIxIJ8zED3mgpbhx98+9Nn9f51cpdFsqFto8EnXpILYwdXQelOvdsuvjtMrGPGhHlnwkCaCiNAfrNPXLY1HSZHqNP3SYomtEfP0H9aBAEHaf1vSqV9nbyJ9s5pIoNP2QYhLmJ8Q95jr6ZH31oxxGIJj0rN9nli1MZLGfPEAfr1NThx66oUgsDBx9RNBbJxsGAIxuetKHEz61XC5Rm97/AEoLFuI/yG/tSO/JXEoT5gEj5TBqD3/63pDXxBnaD06eXn9KCxXiiB4m92iB+OKMcZIwZ9Rmao1e2qFABpI6TPTr8ts05w9wD4Y0nPWZ+f4TQWp40SFnJmBOcb0luJj19PxqCLnqTHmZOfWm7bED4ifcgmgtV4oR1+n9qOoK3Wjcj/q//mhQO2OL4viLVyzw6lbFsw7TCr4vCnefFp06QLQJOlQIhau+X/sqUhjc4gMdLgEWfDPR9RuSQGYsQQMRt0l82vKdNjh0VbCmEVTCjICkKDkmGJYy2fI1WWuYOQbJBNtZkgkAwfCSJHQRHXE0Fb2u7Amzw1q5bvd+AQmoW0CwZ0jWGJjBABn3FYzg7LWritdDi2GBYpvHoYP6BrpvFcazW14cHw+EjSCSPECDp2gQYHrPWmeN7GB9KlyQ4DiLUEZOvLEQAATHX2oKD/SwKWWhe7KtbONIYjOuNj4jJPqT1pk8fbttpPhI/wB2g2PkZ2OfupfabhrU27TzYNlHt2wp7wFlJKtcOwNwxsTpkGIM1ScmPi2JJPxEb5z/ANVBZvznW2gJp3JlpaNxMAeKPXY1c8fxKlbbjAKge2Mz7Gay3H8KUuG4Nx8Q6kHr7xUTi+bSAo2A/HpQI5rxQe47DYmB0wIA6+n31XgEmnFtFjsTnA/W9WvDdmbjCW8I9iTHt+dBSn2pzhLZJ8ILGOgmPU1eWeH4a0YZWukHIWJ3gwcgEERJFSuOuagQoNq0D4LfhYxt4tIAZ4O/mTFBmxZZm2+kn8KeHARAmauOG5c7DA0r57f2G8VMtcBpYwR4cGB90mJO4j0oKb/QpCyxztA6e/nTK8GxmMdNvlV1xvDPqMgmPmPSSuMj8DUc2oxH69KCJfsiTKggCIOoARscGmVtCck5j9TVhHpv55ojazkf0oIQ4eekeo/On1Edeu3THX1pw2wJ/QomWPn6SaBpfKIpjib0YnM+/wChtUg+f6/pTbWdz+XmKCLa4cdZqRaA1BQVWepwBjr+utGgOBMdf1NOqOuN6BJsENAeQDGoTB9RO9RLtrS06ZG8dInM/LNTmikFZPQ/02oCZibYVVHlMicz6zv9KkcptspJYEYgZHn5TTYtgeWwyB61IssRjpkDpj+tBOFylLcP6/WKii58/wAzsOlKDDEkzHljAoH1vT0ztvBjzotZyc7+WCNozTD3CMZHlnFI1kdTJ6E/0NA5qONQBH0Pt91Oo4zBz5HP0ORUB+MjyGciJNH38+nXpQTGdlOD85J+hpq5xfQj8j8/I1FN0+Uj6Upj6z6HM0E5eIwMD6j+tCo6RA8S7ev9KFBL4/tGmRqAyQFwYE+Q3JjJ8wKb4XtKzNgQpXRlZJTHw+uBVInLDpZmIhQTA3M+sVP4HlLeGSvwlhk+cGgubfObdtw1wugkw2nUJ6T1H5VN5n23uXEFuyMADS0EbBgTOGA8XU9PKqy9wYa04OScAdIzk9ZHSq7kLujOJGxXH0NA5zCxeuXE+0eAHwljGoyc9cnPtBqYy2kiIUgnw6iThRkGIEzHv6U/f5O18IUYJoIEmS3imCOkgCpfLezhfSxaZWSWJbrvEb42mgXw3JFv2l0XIJDFi66UBxoGonUSQTkLpEDNY3nHL/s3EPaYKxR4lDqU+gaMgbTHSupcN2caYUrkzJJnEg4AA296yHbzlAS+bluIYwJORsTsNp1AekUFdyriFSO8CW/JdOq4d/4RsdssR7Va3OMN46VPdWzvAl3+n5Yqr4PhTIC6dTGJzO3nE1peUdndLElzIkkjPlttQQLHIFiLasx8lIJGwBbJAj1OasT2bs2Ye7dPhzpUMYIMAk9BMZOkdY83L3B3AukFYJiJYDy8z/D5RnpUvhuTW1dd3YAkBz4MeKdMETI3IJoIp4VmhkW4EDAzpIUQQ2WIAMnqMdKcHLbbPg6WEktAuAfDOCOu+2PSrS5x4KmRBA1E/EPYAxP3VCu2RcdVKiDBkeEySApO465iKCLzcIy6Rd1DJiZBPmFB8Gwx6VmrnDnPX8qvrnAhu+MBQsaYYnpBkEdT61EtcKXVjAwNRJZjt6bE0FQ1o/PrtFIKQZzHp/Sr0cIqBWbJZvEAoiIxud9unnVdd4QzGJIoK1lB3ANN3iTv91S34Qz0pq5wh3B+/wAvlQRFUHYZo2T/AC/LyqQeFPSP18qbu8P8xGxoGTb84o129fvoHhjjb0yacWwfT76Boecb9aMx1miNonaIoxanc0C1uCQcj129jTpuTvvTAtnef19KBBHt7mgeL+3y/XSk3HPQ4pH2Y7j8TGcfjRd2RAxJ+k/SgkDicSMneIHSie4ckjP0B8+tNBG2x16/nFOC0Y3+/wA/SgbuNIjOfc/o/wB6bUnb7/7VIbhzAiB0/WKQlpgd/vNA0W9cUqaW9o+QkDf9CmSh2MedBMRsDbb1oqVbsNA8XQUVB/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3800" name="Picture 8" descr="http://files.noze-cz.cz/200005336-73f1274eb0/obr3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309320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179512" y="638132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Obr. 1.: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Získávání podkožního  tuku z velryby. 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908720"/>
            <a:ext cx="8820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Vysvětlete pojem žluknutí tuků: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79512" y="1484784"/>
            <a:ext cx="879336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Žluknutí tuků je proces při kterém dochází k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rozkladu molekul tuků na molekuly aldehydů, ketonů a karboxylových kyselin,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což je provázeno </a:t>
            </a:r>
            <a:r>
              <a:rPr lang="cs-CZ" sz="2400" b="1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vznikem zápachu a hořké chuti –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tuky se kazí a stávají se zdravotně závadnými !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179513" y="4293096"/>
            <a:ext cx="8784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Žluknutí tuků vyvolává současné působení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tepla, světla, vzduchu a některých bakterií.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179512" y="5301208"/>
            <a:ext cx="885698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Žluknutí tuků je z chemického hlediska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oxidace,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kde klíčovým faktorem je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přítomnost kyslíku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, proto potraviny obsahující tuky skladujeme zásadně v uzavřených nádobách, v chladu a temnu.  </a:t>
            </a:r>
            <a:endParaRPr lang="cs-CZ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23528" y="3212976"/>
            <a:ext cx="88204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Uveďte, které faktory žluknutí tuků vyvolávají a vysvětlete</a:t>
            </a:r>
          </a:p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správný postup uchovávání potravin, obsahujících tuky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765175"/>
            <a:ext cx="8362950" cy="59039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b="1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908720"/>
            <a:ext cx="56166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Jaká je rozpustnost tuků ve vodě ? 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179513" y="1628800"/>
            <a:ext cx="44644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Tuky ani oleje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nejsou ve vodě rozpustné,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ale rozpouštějí se v organických rozpouštědlech </a:t>
            </a:r>
            <a:r>
              <a:rPr lang="cs-CZ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(např. v benzinu, benzenu…).</a:t>
            </a:r>
            <a:endParaRPr lang="cs-CZ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popularni-fyzika.cz/gallery/big/voda-olej-led-0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1340768"/>
            <a:ext cx="3851920" cy="5087492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5292080" y="6381328"/>
            <a:ext cx="385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Obr. 2.: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Fázové rozhraní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lej a voda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51520" y="3429000"/>
            <a:ext cx="51125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Víte co je z chemického hlediska máslo a jak se vyrábí ? 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179512" y="4365104"/>
            <a:ext cx="46168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Máslo je z chemického hlediska </a:t>
            </a:r>
            <a:r>
              <a:rPr lang="cs-C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emulzí vody v mléčném tuku.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179512" y="5301208"/>
            <a:ext cx="476929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Vyrábí se zkoncentrováním mléčného tuku mechanickými postupy. </a:t>
            </a:r>
            <a:endParaRPr lang="cs-CZ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500</Words>
  <Application>Microsoft Office PowerPoint</Application>
  <PresentationFormat>Předvádění na obrazovce (4:3)</PresentationFormat>
  <Paragraphs>100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Tok</vt:lpstr>
      <vt:lpstr> Tuky (lipidy)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Ptacek</dc:creator>
  <cp:lastModifiedBy>Ptacek</cp:lastModifiedBy>
  <cp:revision>16</cp:revision>
  <dcterms:created xsi:type="dcterms:W3CDTF">2013-09-23T12:46:49Z</dcterms:created>
  <dcterms:modified xsi:type="dcterms:W3CDTF">2014-10-16T07:51:47Z</dcterms:modified>
</cp:coreProperties>
</file>