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61" r:id="rId7"/>
    <p:sldId id="276" r:id="rId8"/>
    <p:sldId id="270" r:id="rId9"/>
    <p:sldId id="278" r:id="rId10"/>
    <p:sldId id="262" r:id="rId11"/>
    <p:sldId id="271" r:id="rId12"/>
    <p:sldId id="257" r:id="rId13"/>
    <p:sldId id="258" r:id="rId14"/>
    <p:sldId id="265" r:id="rId15"/>
    <p:sldId id="260" r:id="rId16"/>
    <p:sldId id="263" r:id="rId17"/>
    <p:sldId id="264" r:id="rId18"/>
    <p:sldId id="266" r:id="rId19"/>
    <p:sldId id="273" r:id="rId20"/>
    <p:sldId id="274" r:id="rId21"/>
    <p:sldId id="275" r:id="rId22"/>
    <p:sldId id="272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97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38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47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66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36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55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1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18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6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93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7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BBD5-1ECF-4887-999C-763F1934D897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3EBA-2E64-479E-8C7E-32E6A1DF24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10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7252" y="174521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Pohybové ústrojí</a:t>
            </a:r>
            <a:br>
              <a:rPr lang="cs-CZ" dirty="0"/>
            </a:br>
            <a:r>
              <a:rPr lang="cs-CZ" dirty="0"/>
              <a:t>Soustava kosterní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081AAF-CE23-4CE8-B385-66A82F704C37}"/>
              </a:ext>
            </a:extLst>
          </p:cNvPr>
          <p:cNvSpPr txBox="1"/>
          <p:nvPr/>
        </p:nvSpPr>
        <p:spPr>
          <a:xfrm>
            <a:off x="8534400" y="5837582"/>
            <a:ext cx="341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PaedDr. Hana Janošková, Ph.D.</a:t>
            </a:r>
          </a:p>
          <a:p>
            <a:r>
              <a:rPr lang="cs-CZ" dirty="0" err="1"/>
              <a:t>PedF</a:t>
            </a:r>
            <a:r>
              <a:rPr lang="cs-CZ" dirty="0"/>
              <a:t> MU, podzimní semestr 2018</a:t>
            </a:r>
          </a:p>
        </p:txBody>
      </p:sp>
    </p:spTree>
    <p:extLst>
      <p:ext uri="{BB962C8B-B14F-4D97-AF65-F5344CB8AC3E}">
        <p14:creationId xmlns:p14="http://schemas.microsoft.com/office/powerpoint/2010/main" val="358281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Spojení kostí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Pevné – vazivem ( př. švy lebeční kosti)</a:t>
            </a:r>
          </a:p>
          <a:p>
            <a:pPr>
              <a:buNone/>
            </a:pPr>
            <a:r>
              <a:rPr lang="cs-CZ" dirty="0"/>
              <a:t>                   - chrupavkou (př. žebra s hrudní kostí)</a:t>
            </a:r>
          </a:p>
          <a:p>
            <a:pPr>
              <a:buNone/>
            </a:pPr>
            <a:r>
              <a:rPr lang="cs-CZ" dirty="0"/>
              <a:t>                   - kostní tkání (př. kost pánevní –vzniká srůstem kosti     		          sedací, stydké a kyčelní )</a:t>
            </a:r>
          </a:p>
          <a:p>
            <a:pPr>
              <a:buNone/>
            </a:pPr>
            <a:r>
              <a:rPr lang="cs-CZ" dirty="0"/>
              <a:t>   2. Pohyblivé – pomocí kloubu- kloubní hlavice,kloubní jamky, kloubní plochy, kloubního pouzdra, synoviální tekutina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48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Kostra člověka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Kostra hlavy </a:t>
            </a:r>
            <a:r>
              <a:rPr lang="cs-CZ" dirty="0"/>
              <a:t>– lebka – obličejová část a mozková část, jazylka</a:t>
            </a:r>
          </a:p>
          <a:p>
            <a:r>
              <a:rPr lang="cs-CZ" b="1" dirty="0"/>
              <a:t>Kostra trupu- </a:t>
            </a:r>
            <a:r>
              <a:rPr lang="cs-CZ" dirty="0"/>
              <a:t>páteř + žebra +hrudní koš</a:t>
            </a:r>
          </a:p>
          <a:p>
            <a:r>
              <a:rPr lang="cs-CZ" dirty="0"/>
              <a:t>tvoří osu těla</a:t>
            </a:r>
          </a:p>
          <a:p>
            <a:r>
              <a:rPr lang="cs-CZ" dirty="0"/>
              <a:t>je 2x esovitě prohnutá</a:t>
            </a:r>
          </a:p>
          <a:p>
            <a:r>
              <a:rPr lang="cs-CZ" dirty="0"/>
              <a:t>vyklenutí dopředu – lordóza - krční a bederní oblast</a:t>
            </a:r>
          </a:p>
          <a:p>
            <a:r>
              <a:rPr lang="cs-CZ" dirty="0"/>
              <a:t>vyklenutí dozadu – kyfóza – hrudní a křížová oblast</a:t>
            </a:r>
          </a:p>
          <a:p>
            <a:r>
              <a:rPr lang="cs-CZ" dirty="0"/>
              <a:t>tvořena z 33-34 obratlů</a:t>
            </a:r>
          </a:p>
          <a:p>
            <a:r>
              <a:rPr lang="cs-CZ" dirty="0"/>
              <a:t>páteřní kanál - uložení míchy</a:t>
            </a:r>
          </a:p>
          <a:p>
            <a:r>
              <a:rPr lang="cs-CZ" b="1" dirty="0"/>
              <a:t>Kostra končetin- </a:t>
            </a:r>
            <a:r>
              <a:rPr lang="cs-CZ" dirty="0"/>
              <a:t>pletenec + volná končetina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5156" y="-575587"/>
            <a:ext cx="5582144" cy="77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00" y="-431700"/>
            <a:ext cx="5559730" cy="7757765"/>
          </a:xfrm>
        </p:spPr>
      </p:pic>
    </p:spTree>
    <p:extLst>
      <p:ext uri="{BB962C8B-B14F-4D97-AF65-F5344CB8AC3E}">
        <p14:creationId xmlns:p14="http://schemas.microsoft.com/office/powerpoint/2010/main" val="15161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56" y="272359"/>
            <a:ext cx="8499395" cy="6374546"/>
          </a:xfrm>
        </p:spPr>
      </p:pic>
    </p:spTree>
    <p:extLst>
      <p:ext uri="{BB962C8B-B14F-4D97-AF65-F5344CB8AC3E}">
        <p14:creationId xmlns:p14="http://schemas.microsoft.com/office/powerpoint/2010/main" val="101512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Hrudní koš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1" y="1272623"/>
            <a:ext cx="7235687" cy="5229052"/>
          </a:xfrm>
        </p:spPr>
      </p:pic>
    </p:spTree>
    <p:extLst>
      <p:ext uri="{BB962C8B-B14F-4D97-AF65-F5344CB8AC3E}">
        <p14:creationId xmlns:p14="http://schemas.microsoft.com/office/powerpoint/2010/main" val="34863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21" y="356787"/>
            <a:ext cx="8378840" cy="6284131"/>
          </a:xfrm>
        </p:spPr>
      </p:pic>
    </p:spTree>
    <p:extLst>
      <p:ext uri="{BB962C8B-B14F-4D97-AF65-F5344CB8AC3E}">
        <p14:creationId xmlns:p14="http://schemas.microsoft.com/office/powerpoint/2010/main" val="88841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6" y="287421"/>
            <a:ext cx="8526245" cy="6394683"/>
          </a:xfrm>
        </p:spPr>
      </p:pic>
    </p:spTree>
    <p:extLst>
      <p:ext uri="{BB962C8B-B14F-4D97-AF65-F5344CB8AC3E}">
        <p14:creationId xmlns:p14="http://schemas.microsoft.com/office/powerpoint/2010/main" val="2061241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Poruchy páteře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7" y="1346810"/>
            <a:ext cx="5020530" cy="4677460"/>
          </a:xfrm>
        </p:spPr>
      </p:pic>
    </p:spTree>
    <p:extLst>
      <p:ext uri="{BB962C8B-B14F-4D97-AF65-F5344CB8AC3E}">
        <p14:creationId xmlns:p14="http://schemas.microsoft.com/office/powerpoint/2010/main" val="297940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u="sng" dirty="0">
                <a:solidFill>
                  <a:srgbClr val="FF0000"/>
                </a:solidFill>
              </a:rPr>
              <a:t>PLOCHÁ ZÁDA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nejčastěji mezi 11. – 15. rokem</a:t>
            </a:r>
          </a:p>
          <a:p>
            <a:r>
              <a:rPr lang="cs-CZ" dirty="0"/>
              <a:t>nedostatečně zakřivená páteř</a:t>
            </a:r>
          </a:p>
          <a:p>
            <a:r>
              <a:rPr lang="cs-CZ" dirty="0"/>
              <a:t>současné oploštění bederní, hrudní  i krční páteře</a:t>
            </a:r>
          </a:p>
          <a:p>
            <a:r>
              <a:rPr lang="cs-CZ" dirty="0"/>
              <a:t>páteř málo funkční, nepruží, více se opotřebovává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035" y="40063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Pohybové ústrojí  tvoří soustava kosterní  a svalová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 hlediska funkce lze pohybové ústrojí rozdělit na</a:t>
            </a:r>
          </a:p>
          <a:p>
            <a:r>
              <a:rPr lang="cs-CZ" dirty="0"/>
              <a:t> pasivní složku -soustava kosterní </a:t>
            </a:r>
          </a:p>
          <a:p>
            <a:r>
              <a:rPr lang="cs-CZ" dirty="0"/>
              <a:t> aktivní složka- soustava svalová, jejíž aktivitu řídí soustava nervová</a:t>
            </a:r>
          </a:p>
          <a:p>
            <a:r>
              <a:rPr lang="cs-CZ" dirty="0"/>
              <a:t>Orgány kosterní soustavy jsou kosti a soubor orgánů se nazývá kostra (skelet)</a:t>
            </a:r>
          </a:p>
        </p:txBody>
      </p:sp>
    </p:spTree>
    <p:extLst>
      <p:ext uri="{BB962C8B-B14F-4D97-AF65-F5344CB8AC3E}">
        <p14:creationId xmlns:p14="http://schemas.microsoft.com/office/powerpoint/2010/main" val="108890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u="sng" dirty="0">
                <a:solidFill>
                  <a:srgbClr val="FF0000"/>
                </a:solidFill>
              </a:rPr>
              <a:t>NADMĚRNÉ PROHNUTÍ PÁTEŘE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 ochabování břišního svalstva</a:t>
            </a:r>
          </a:p>
          <a:p>
            <a:r>
              <a:rPr lang="cs-CZ" dirty="0"/>
              <a:t>přetížená bederní páteř</a:t>
            </a:r>
          </a:p>
          <a:p>
            <a:r>
              <a:rPr lang="cs-CZ" dirty="0"/>
              <a:t>zhoršuje se při nošení vysokých  </a:t>
            </a:r>
            <a:r>
              <a:rPr lang="cs-CZ" dirty="0" err="1"/>
              <a:t>podpadků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u="sng" dirty="0">
                <a:solidFill>
                  <a:srgbClr val="FF0000"/>
                </a:solidFill>
              </a:rPr>
              <a:t>KULATÁ ZÁDA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zvětšené vyklenutí hrudní páteře</a:t>
            </a:r>
          </a:p>
          <a:p>
            <a:r>
              <a:rPr lang="cs-CZ" dirty="0"/>
              <a:t>při ochabnutí </a:t>
            </a:r>
            <a:r>
              <a:rPr lang="cs-CZ" dirty="0" err="1"/>
              <a:t>mezilopatkových</a:t>
            </a:r>
            <a:r>
              <a:rPr lang="cs-CZ" dirty="0"/>
              <a:t> svalů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Nemoci kosterní soustavy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Skolióza – vybočení páteře</a:t>
            </a:r>
          </a:p>
          <a:p>
            <a:r>
              <a:rPr lang="cs-CZ" dirty="0"/>
              <a:t>Artróza- degenerativní onemocnění kloubů- změny kloubní chrupavky, její opotřebování</a:t>
            </a:r>
          </a:p>
          <a:p>
            <a:r>
              <a:rPr lang="cs-CZ" dirty="0"/>
              <a:t>Artritida – zánětlivé onemocnění (např. v důsledku infekce)</a:t>
            </a:r>
          </a:p>
          <a:p>
            <a:r>
              <a:rPr lang="cs-CZ" dirty="0"/>
              <a:t>Osteoporóza –řídnutí kostí, úbytek kostní hmoty, křehkost kostí (např. ve starším věku)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5BB7102-6918-4AAA-AD48-7452B68ED1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77957" y="5337451"/>
            <a:ext cx="386195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Použité zdroje: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244858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Kosterní soustava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 </a:t>
            </a:r>
          </a:p>
          <a:p>
            <a:r>
              <a:rPr lang="cs-CZ" dirty="0"/>
              <a:t>Růst kosti</a:t>
            </a:r>
          </a:p>
          <a:p>
            <a:r>
              <a:rPr lang="cs-CZ" dirty="0"/>
              <a:t>Spojení kosti</a:t>
            </a:r>
          </a:p>
          <a:p>
            <a:r>
              <a:rPr lang="cs-CZ" dirty="0"/>
              <a:t>Kostra hlavy, trupu, končetiny</a:t>
            </a:r>
          </a:p>
          <a:p>
            <a:r>
              <a:rPr lang="cs-CZ" dirty="0"/>
              <a:t>Nemoci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Kosterní soustava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Zajišťuje pohyblivou oporu těla</a:t>
            </a:r>
          </a:p>
          <a:p>
            <a:r>
              <a:rPr lang="cs-CZ" dirty="0"/>
              <a:t>Chrání některé vnitřní orgány</a:t>
            </a:r>
          </a:p>
          <a:p>
            <a:r>
              <a:rPr lang="cs-CZ" dirty="0"/>
              <a:t>Tvoří ji kosti a jejich spoje( klouby, chrupavky, vazy)</a:t>
            </a:r>
          </a:p>
          <a:p>
            <a:r>
              <a:rPr lang="cs-CZ" dirty="0"/>
              <a:t>Kosti dlouhé - př. stehenní, pažní</a:t>
            </a:r>
          </a:p>
          <a:p>
            <a:r>
              <a:rPr lang="cs-CZ" dirty="0"/>
              <a:t>Kosti krátké- př. články prstů</a:t>
            </a:r>
          </a:p>
          <a:p>
            <a:r>
              <a:rPr lang="cs-CZ" dirty="0"/>
              <a:t>Kosti ploché - př. lopatka</a:t>
            </a:r>
          </a:p>
          <a:p>
            <a:r>
              <a:rPr lang="cs-CZ" dirty="0"/>
              <a:t>Nepravidelné – př. dolní čelist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Stavba kosti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*okostice- tuhý vazivový obal-zajišťuje výživu-hustě protkaný cévami a nervy</a:t>
            </a:r>
          </a:p>
          <a:p>
            <a:pPr>
              <a:buNone/>
            </a:pPr>
            <a:r>
              <a:rPr lang="cs-CZ" dirty="0"/>
              <a:t> *kostní tkáň –houbovitá( spongiózní)-pružná</a:t>
            </a:r>
          </a:p>
          <a:p>
            <a:pPr>
              <a:buNone/>
            </a:pPr>
            <a:r>
              <a:rPr lang="cs-CZ" dirty="0"/>
              <a:t>                        - hutná( kompaktní)- pevná, silná</a:t>
            </a:r>
          </a:p>
          <a:p>
            <a:pPr>
              <a:buNone/>
            </a:pPr>
            <a:r>
              <a:rPr lang="cs-CZ" dirty="0"/>
              <a:t>  *kostní dřeň – vyplňuje vnitřek dlouhých kostí </a:t>
            </a:r>
          </a:p>
          <a:p>
            <a:pPr>
              <a:buNone/>
            </a:pPr>
            <a:r>
              <a:rPr lang="cs-CZ" dirty="0"/>
              <a:t>                         červená- vznik červených a bílých krvinek</a:t>
            </a:r>
          </a:p>
          <a:p>
            <a:pPr>
              <a:buNone/>
            </a:pPr>
            <a:r>
              <a:rPr lang="cs-CZ" dirty="0"/>
              <a:t>                          žlutá obsahuje tuk( morek), později šedá</a:t>
            </a:r>
          </a:p>
          <a:p>
            <a:pPr>
              <a:buNone/>
            </a:pPr>
            <a:r>
              <a:rPr lang="cs-CZ" dirty="0"/>
              <a:t>V dospělosti krvetvorba- do plochých kostí- (k. hrudní a kyčelní) a krátkých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Stavba kostí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Vnitřní vrstva obsahuje kostitvorné buňky-jejich činností roste </a:t>
            </a:r>
            <a:r>
              <a:rPr lang="cs-CZ" b="1" dirty="0"/>
              <a:t>kost do šířky</a:t>
            </a:r>
            <a:r>
              <a:rPr lang="cs-CZ" dirty="0"/>
              <a:t>-takto tvorba nové kosti při zlomeninách </a:t>
            </a:r>
          </a:p>
          <a:p>
            <a:r>
              <a:rPr lang="cs-CZ" dirty="0"/>
              <a:t>Vnitřní stavba kostí- kostní tkáň-tvoří </a:t>
            </a:r>
            <a:r>
              <a:rPr lang="cs-CZ" b="1" dirty="0"/>
              <a:t>kostní buňky (osteocyty</a:t>
            </a:r>
            <a:r>
              <a:rPr lang="cs-CZ" dirty="0"/>
              <a:t>), odděleny </a:t>
            </a:r>
            <a:r>
              <a:rPr lang="cs-CZ" b="1" dirty="0"/>
              <a:t>mezibuněčnou hmotou- </a:t>
            </a:r>
            <a:r>
              <a:rPr lang="cs-CZ" dirty="0"/>
              <a:t>vytváří lamely</a:t>
            </a:r>
          </a:p>
          <a:p>
            <a:r>
              <a:rPr lang="cs-CZ" dirty="0"/>
              <a:t>složka </a:t>
            </a:r>
            <a:r>
              <a:rPr lang="cs-CZ" dirty="0" err="1"/>
              <a:t>m.h</a:t>
            </a:r>
            <a:r>
              <a:rPr lang="cs-CZ" dirty="0"/>
              <a:t>. je organická ( </a:t>
            </a:r>
            <a:r>
              <a:rPr lang="cs-CZ" dirty="0" err="1"/>
              <a:t>ossein</a:t>
            </a:r>
            <a:r>
              <a:rPr lang="cs-CZ" dirty="0"/>
              <a:t>) a anorganická (fosforečnan a uhličitan vápenatý)</a:t>
            </a:r>
          </a:p>
          <a:p>
            <a:r>
              <a:rPr lang="cs-CZ" dirty="0"/>
              <a:t>Na konci přechází v systém trámečků - houbovitá kost – architektonika kosti</a:t>
            </a:r>
          </a:p>
        </p:txBody>
      </p:sp>
    </p:spTree>
    <p:extLst>
      <p:ext uri="{BB962C8B-B14F-4D97-AF65-F5344CB8AC3E}">
        <p14:creationId xmlns:p14="http://schemas.microsoft.com/office/powerpoint/2010/main" val="80473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Stavba kosti</a:t>
            </a:r>
          </a:p>
        </p:txBody>
      </p:sp>
      <p:pic>
        <p:nvPicPr>
          <p:cNvPr id="1026" name="Picture 2" descr="C:\Users\Janoskova\Desktop\Stavba k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913" y="1600480"/>
            <a:ext cx="4603056" cy="2228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Vývoj a růst kosti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kosti – kostnatění (osifikace)</a:t>
            </a:r>
          </a:p>
          <a:p>
            <a:r>
              <a:rPr lang="cs-CZ" dirty="0"/>
              <a:t>a) kostnatěním vaziva- př. obličejové kosti</a:t>
            </a:r>
          </a:p>
          <a:p>
            <a:r>
              <a:rPr lang="cs-CZ" dirty="0"/>
              <a:t>b) kostnatěním chrupavky-př. obratle</a:t>
            </a:r>
          </a:p>
          <a:p>
            <a:endParaRPr lang="cs-CZ" dirty="0"/>
          </a:p>
          <a:p>
            <a:r>
              <a:rPr lang="cs-CZ" dirty="0"/>
              <a:t>Růst do šířky- okostice</a:t>
            </a:r>
          </a:p>
          <a:p>
            <a:r>
              <a:rPr lang="cs-CZ" dirty="0"/>
              <a:t>Růst do délky- růstové chrupavky</a:t>
            </a:r>
          </a:p>
          <a:p>
            <a:r>
              <a:rPr lang="cs-CZ" dirty="0"/>
              <a:t>Růstová chrupavka osifikuje u žen kolem 16. roku a u mužů kolem   20. roku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4CF9B-62F4-4A23-9D58-ED9A1517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                    Růst kosti do délky</a:t>
            </a:r>
          </a:p>
        </p:txBody>
      </p:sp>
      <p:pic>
        <p:nvPicPr>
          <p:cNvPr id="5" name="Zástupný symbol pro obsah 4" descr="Obsah obrázku text&#10;&#10;Popis se vygeneroval automaticky.">
            <a:extLst>
              <a:ext uri="{FF2B5EF4-FFF2-40B4-BE49-F238E27FC236}">
                <a16:creationId xmlns:a16="http://schemas.microsoft.com/office/drawing/2014/main" id="{99088E50-C10C-42E8-AA87-118D80E30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93" y="1810385"/>
            <a:ext cx="5576533" cy="4351338"/>
          </a:xfrm>
        </p:spPr>
      </p:pic>
    </p:spTree>
    <p:extLst>
      <p:ext uri="{BB962C8B-B14F-4D97-AF65-F5344CB8AC3E}">
        <p14:creationId xmlns:p14="http://schemas.microsoft.com/office/powerpoint/2010/main" val="1150396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488</Words>
  <Application>Microsoft Office PowerPoint</Application>
  <PresentationFormat>Širokoúhlá obrazovka</PresentationFormat>
  <Paragraphs>84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 Pohybové ústrojí Soustava kosterní </vt:lpstr>
      <vt:lpstr>Pohybové ústrojí  tvoří soustava kosterní  a svalová</vt:lpstr>
      <vt:lpstr>Kosterní soustava</vt:lpstr>
      <vt:lpstr>Kosterní soustava</vt:lpstr>
      <vt:lpstr>Stavba kosti</vt:lpstr>
      <vt:lpstr>Stavba kostí</vt:lpstr>
      <vt:lpstr>Stavba kosti</vt:lpstr>
      <vt:lpstr>Vývoj a růst kosti </vt:lpstr>
      <vt:lpstr>                    Růst kosti do délky</vt:lpstr>
      <vt:lpstr>Spojení kostí</vt:lpstr>
      <vt:lpstr>Kostra člověka </vt:lpstr>
      <vt:lpstr>Prezentace aplikace PowerPoint</vt:lpstr>
      <vt:lpstr>Prezentace aplikace PowerPoint</vt:lpstr>
      <vt:lpstr>Prezentace aplikace PowerPoint</vt:lpstr>
      <vt:lpstr>Hrudní koš</vt:lpstr>
      <vt:lpstr>Prezentace aplikace PowerPoint</vt:lpstr>
      <vt:lpstr>Prezentace aplikace PowerPoint</vt:lpstr>
      <vt:lpstr>Poruchy páteře</vt:lpstr>
      <vt:lpstr>PLOCHÁ ZÁDA </vt:lpstr>
      <vt:lpstr>NADMĚRNÉ PROHNUTÍ PÁTEŘE </vt:lpstr>
      <vt:lpstr>KULATÁ ZÁDA </vt:lpstr>
      <vt:lpstr>Nemoci kosterní soustavy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Kosterní soustava Svalová soustava</dc:title>
  <dc:creator>Dominik</dc:creator>
  <cp:lastModifiedBy>Iva Kouřilová</cp:lastModifiedBy>
  <cp:revision>46</cp:revision>
  <dcterms:created xsi:type="dcterms:W3CDTF">2017-03-18T13:15:13Z</dcterms:created>
  <dcterms:modified xsi:type="dcterms:W3CDTF">2018-12-12T20:17:32Z</dcterms:modified>
</cp:coreProperties>
</file>