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
  </p:notesMasterIdLst>
  <p:handoutMasterIdLst>
    <p:handoutMasterId r:id="rId7"/>
  </p:handoutMasterIdLst>
  <p:sldIdLst>
    <p:sldId id="257" r:id="rId2"/>
    <p:sldId id="260" r:id="rId3"/>
    <p:sldId id="259" r:id="rId4"/>
    <p:sldId id="258"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69" d="100"/>
          <a:sy n="69" d="100"/>
        </p:scale>
        <p:origin x="600" y="6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en-GB" altLang="cs-CZ" noProof="0" dirty="0" err="1" smtClean="0"/>
              <a:t>Kliknutím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a:t>
            </a:fld>
            <a:endParaRPr lang="cs-CZ" altLang="cs-CZ" dirty="0"/>
          </a:p>
        </p:txBody>
      </p:sp>
      <p:sp>
        <p:nvSpPr>
          <p:cNvPr id="96258" name="Rectangle 2"/>
          <p:cNvSpPr>
            <a:spLocks noGrp="1" noChangeArrowheads="1"/>
          </p:cNvSpPr>
          <p:nvPr>
            <p:ph type="title"/>
          </p:nvPr>
        </p:nvSpPr>
        <p:spPr/>
        <p:txBody>
          <a:bodyPr/>
          <a:lstStyle/>
          <a:p>
            <a:r>
              <a:rPr lang="en-US" dirty="0"/>
              <a:t>distress, psychosocial support, cognitive functions, recovery goals, high-income, prevention, persist</a:t>
            </a:r>
            <a:endParaRPr lang="cs-CZ" altLang="cs-CZ" dirty="0"/>
          </a:p>
        </p:txBody>
      </p:sp>
      <p:sp>
        <p:nvSpPr>
          <p:cNvPr id="96259" name="Rectangle 3"/>
          <p:cNvSpPr>
            <a:spLocks noGrp="1" noChangeArrowheads="1"/>
          </p:cNvSpPr>
          <p:nvPr>
            <p:ph type="body" idx="1"/>
          </p:nvPr>
        </p:nvSpPr>
        <p:spPr/>
        <p:txBody>
          <a:bodyPr/>
          <a:lstStyle/>
          <a:p>
            <a:pPr marL="457200" indent="-457200">
              <a:buAutoNum type="arabicPeriod"/>
            </a:pPr>
            <a:r>
              <a:rPr lang="en-US" sz="2000" dirty="0" smtClean="0"/>
              <a:t>The </a:t>
            </a:r>
            <a:r>
              <a:rPr lang="en-US" sz="2000" dirty="0"/>
              <a:t>committee evaluated the applications of projects for drug ____________________ . The results will be announced tomorrow. </a:t>
            </a:r>
            <a:endParaRPr lang="cs-CZ" sz="2000" dirty="0" smtClean="0"/>
          </a:p>
          <a:p>
            <a:pPr marL="457200" indent="-457200">
              <a:buAutoNum type="arabicPeriod"/>
            </a:pPr>
            <a:r>
              <a:rPr lang="en-US" sz="2000" dirty="0" smtClean="0"/>
              <a:t>Setting </a:t>
            </a:r>
            <a:r>
              <a:rPr lang="en-US" sz="2000" dirty="0"/>
              <a:t>realistic </a:t>
            </a:r>
            <a:r>
              <a:rPr lang="en-US" sz="2000" dirty="0" smtClean="0"/>
              <a:t>______________________ </a:t>
            </a:r>
            <a:r>
              <a:rPr lang="en-US" sz="2000" dirty="0"/>
              <a:t>is crucial when the patients are overcoming an addiction. </a:t>
            </a:r>
            <a:endParaRPr lang="cs-CZ" sz="2000" dirty="0" smtClean="0"/>
          </a:p>
          <a:p>
            <a:pPr marL="457200" indent="-457200">
              <a:buAutoNum type="arabicPeriod"/>
            </a:pPr>
            <a:r>
              <a:rPr lang="en-US" sz="2000" dirty="0" smtClean="0"/>
              <a:t>Not </a:t>
            </a:r>
            <a:r>
              <a:rPr lang="en-US" sz="2000" dirty="0"/>
              <a:t>all mental illnesses </a:t>
            </a:r>
            <a:r>
              <a:rPr lang="en-US" sz="2000" dirty="0" smtClean="0"/>
              <a:t>____</a:t>
            </a:r>
            <a:r>
              <a:rPr lang="cs-CZ" sz="2000" dirty="0" smtClean="0"/>
              <a:t>__</a:t>
            </a:r>
            <a:r>
              <a:rPr lang="en-US" sz="2000" dirty="0" smtClean="0"/>
              <a:t>__________ </a:t>
            </a:r>
            <a:r>
              <a:rPr lang="en-US" sz="2000" dirty="0"/>
              <a:t>until adulthood. </a:t>
            </a:r>
            <a:endParaRPr lang="cs-CZ" sz="2000" dirty="0" smtClean="0"/>
          </a:p>
          <a:p>
            <a:pPr marL="457200" indent="-457200">
              <a:buAutoNum type="arabicPeriod"/>
            </a:pPr>
            <a:r>
              <a:rPr lang="en-US" sz="2000" dirty="0" smtClean="0"/>
              <a:t>Which </a:t>
            </a:r>
            <a:r>
              <a:rPr lang="en-US" sz="2000" dirty="0"/>
              <a:t>countries rank among the </a:t>
            </a:r>
            <a:r>
              <a:rPr lang="en-US" sz="2000" dirty="0" smtClean="0"/>
              <a:t>__________________</a:t>
            </a:r>
            <a:r>
              <a:rPr lang="cs-CZ" sz="2000" dirty="0" smtClean="0"/>
              <a:t> </a:t>
            </a:r>
            <a:r>
              <a:rPr lang="cs-CZ" sz="2000" dirty="0" err="1" smtClean="0"/>
              <a:t>ones</a:t>
            </a:r>
            <a:r>
              <a:rPr lang="en-US" sz="2000" dirty="0" smtClean="0"/>
              <a:t>? </a:t>
            </a:r>
            <a:endParaRPr lang="cs-CZ" sz="2000" dirty="0" smtClean="0"/>
          </a:p>
          <a:p>
            <a:pPr marL="457200" indent="-457200">
              <a:buAutoNum type="arabicPeriod"/>
            </a:pPr>
            <a:r>
              <a:rPr lang="en-US" sz="2000" dirty="0" smtClean="0"/>
              <a:t>Children </a:t>
            </a:r>
            <a:r>
              <a:rPr lang="en-US" sz="2000" dirty="0"/>
              <a:t>suffer emotional __________________ when their parents divorce. </a:t>
            </a:r>
            <a:endParaRPr lang="cs-CZ" sz="2000" dirty="0" smtClean="0"/>
          </a:p>
          <a:p>
            <a:pPr marL="457200" indent="-457200">
              <a:buAutoNum type="arabicPeriod"/>
            </a:pPr>
            <a:r>
              <a:rPr lang="en-US" sz="2000" dirty="0" smtClean="0"/>
              <a:t>Not </a:t>
            </a:r>
            <a:r>
              <a:rPr lang="en-US" sz="2000" dirty="0"/>
              <a:t>only </a:t>
            </a:r>
            <a:r>
              <a:rPr lang="en-US" sz="2000" dirty="0" smtClean="0"/>
              <a:t>depressed</a:t>
            </a:r>
            <a:r>
              <a:rPr lang="cs-CZ" sz="2000" dirty="0" smtClean="0"/>
              <a:t> </a:t>
            </a:r>
            <a:r>
              <a:rPr lang="en-US" sz="2000" dirty="0" smtClean="0"/>
              <a:t>patients</a:t>
            </a:r>
            <a:r>
              <a:rPr lang="cs-CZ" sz="2000" dirty="0" smtClean="0"/>
              <a:t>,</a:t>
            </a:r>
            <a:r>
              <a:rPr lang="en-US" sz="2000" dirty="0" smtClean="0"/>
              <a:t> </a:t>
            </a:r>
            <a:r>
              <a:rPr lang="en-US" sz="2000" dirty="0"/>
              <a:t>but also their </a:t>
            </a:r>
            <a:r>
              <a:rPr lang="en-US" sz="2000" dirty="0" smtClean="0"/>
              <a:t>families</a:t>
            </a:r>
            <a:r>
              <a:rPr lang="cs-CZ" sz="2000" dirty="0" smtClean="0"/>
              <a:t> </a:t>
            </a:r>
            <a:r>
              <a:rPr lang="en-US" sz="2000" dirty="0" smtClean="0"/>
              <a:t>get </a:t>
            </a:r>
            <a:r>
              <a:rPr lang="en-US" sz="2000" dirty="0"/>
              <a:t>a lot of </a:t>
            </a:r>
            <a:r>
              <a:rPr lang="en-US" sz="2000" dirty="0" smtClean="0"/>
              <a:t>___________________</a:t>
            </a:r>
            <a:r>
              <a:rPr lang="cs-CZ" sz="2000" dirty="0" smtClean="0"/>
              <a:t> in </a:t>
            </a:r>
            <a:r>
              <a:rPr lang="cs-CZ" sz="2000" dirty="0" err="1" smtClean="0"/>
              <a:t>the</a:t>
            </a:r>
            <a:r>
              <a:rPr lang="cs-CZ" sz="2000" dirty="0" smtClean="0"/>
              <a:t> centre</a:t>
            </a:r>
            <a:r>
              <a:rPr lang="en-US" sz="2000" dirty="0" smtClean="0"/>
              <a:t>. </a:t>
            </a:r>
            <a:endParaRPr lang="cs-CZ" sz="2000" dirty="0" smtClean="0"/>
          </a:p>
          <a:p>
            <a:pPr marL="457200" indent="-457200">
              <a:buAutoNum type="arabicPeriod"/>
            </a:pPr>
            <a:r>
              <a:rPr lang="en-US" sz="2000" dirty="0" smtClean="0"/>
              <a:t>__________________ </a:t>
            </a:r>
            <a:r>
              <a:rPr lang="en-US" sz="2000" dirty="0"/>
              <a:t>are higher order mental processes that help us gather and process </a:t>
            </a:r>
            <a:r>
              <a:rPr lang="en-US" sz="2000" dirty="0" smtClean="0"/>
              <a:t>information</a:t>
            </a:r>
            <a:r>
              <a:rPr lang="cs-CZ" sz="2000" dirty="0" smtClean="0"/>
              <a:t>.</a:t>
            </a:r>
            <a:endParaRPr lang="cs-CZ" altLang="cs-CZ"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en-US" dirty="0"/>
              <a:t>distress, psychosocial support, cognitive functions, recovery goals, high-income, prevention, persist</a:t>
            </a:r>
            <a:endParaRPr lang="cs-CZ" altLang="cs-CZ" dirty="0"/>
          </a:p>
        </p:txBody>
      </p:sp>
      <p:sp>
        <p:nvSpPr>
          <p:cNvPr id="96259" name="Rectangle 3"/>
          <p:cNvSpPr>
            <a:spLocks noGrp="1" noChangeArrowheads="1"/>
          </p:cNvSpPr>
          <p:nvPr>
            <p:ph type="body" idx="1"/>
          </p:nvPr>
        </p:nvSpPr>
        <p:spPr/>
        <p:txBody>
          <a:bodyPr/>
          <a:lstStyle/>
          <a:p>
            <a:pPr marL="457200" indent="-457200">
              <a:buAutoNum type="arabicPeriod"/>
            </a:pPr>
            <a:r>
              <a:rPr lang="en-US" sz="2000" dirty="0" smtClean="0"/>
              <a:t>The </a:t>
            </a:r>
            <a:r>
              <a:rPr lang="en-US" sz="2000" dirty="0"/>
              <a:t>committee evaluated the applications of projects for drug </a:t>
            </a:r>
            <a:r>
              <a:rPr lang="cs-CZ" sz="2000" b="1" u="sng" dirty="0" err="1" smtClean="0">
                <a:solidFill>
                  <a:srgbClr val="FF0000"/>
                </a:solidFill>
              </a:rPr>
              <a:t>prevention</a:t>
            </a:r>
            <a:r>
              <a:rPr lang="cs-CZ" sz="2000" b="1" dirty="0" smtClean="0">
                <a:solidFill>
                  <a:srgbClr val="FF0000"/>
                </a:solidFill>
              </a:rPr>
              <a:t>   </a:t>
            </a:r>
            <a:r>
              <a:rPr lang="en-US" sz="2000" dirty="0" smtClean="0"/>
              <a:t>. </a:t>
            </a:r>
            <a:r>
              <a:rPr lang="en-US" sz="2000" dirty="0"/>
              <a:t>The results will be announced tomorrow. </a:t>
            </a:r>
            <a:endParaRPr lang="cs-CZ" sz="2000" dirty="0" smtClean="0"/>
          </a:p>
          <a:p>
            <a:pPr marL="457200" indent="-457200">
              <a:buAutoNum type="arabicPeriod"/>
            </a:pPr>
            <a:r>
              <a:rPr lang="en-US" sz="2000" dirty="0" smtClean="0"/>
              <a:t>Setting </a:t>
            </a:r>
            <a:r>
              <a:rPr lang="en-US" sz="2000" dirty="0"/>
              <a:t>realistic </a:t>
            </a:r>
            <a:r>
              <a:rPr lang="cs-CZ" sz="2000" dirty="0" smtClean="0"/>
              <a:t>    </a:t>
            </a:r>
            <a:r>
              <a:rPr lang="cs-CZ" sz="2000" b="1" u="sng" dirty="0" err="1" smtClean="0">
                <a:solidFill>
                  <a:srgbClr val="FF0000"/>
                </a:solidFill>
              </a:rPr>
              <a:t>recovery</a:t>
            </a:r>
            <a:r>
              <a:rPr lang="cs-CZ" sz="2000" b="1" u="sng" dirty="0" smtClean="0">
                <a:solidFill>
                  <a:srgbClr val="FF0000"/>
                </a:solidFill>
              </a:rPr>
              <a:t> </a:t>
            </a:r>
            <a:r>
              <a:rPr lang="cs-CZ" sz="2000" b="1" u="sng" dirty="0" err="1" smtClean="0">
                <a:solidFill>
                  <a:srgbClr val="FF0000"/>
                </a:solidFill>
              </a:rPr>
              <a:t>goals</a:t>
            </a:r>
            <a:r>
              <a:rPr lang="cs-CZ" sz="2000" b="1" u="sng" dirty="0" smtClean="0">
                <a:solidFill>
                  <a:srgbClr val="FF0000"/>
                </a:solidFill>
              </a:rPr>
              <a:t> </a:t>
            </a:r>
            <a:r>
              <a:rPr lang="cs-CZ" sz="2000" b="1" dirty="0" smtClean="0">
                <a:solidFill>
                  <a:srgbClr val="FF0000"/>
                </a:solidFill>
              </a:rPr>
              <a:t>    </a:t>
            </a:r>
            <a:r>
              <a:rPr lang="en-US" sz="2000" dirty="0" smtClean="0"/>
              <a:t>is </a:t>
            </a:r>
            <a:r>
              <a:rPr lang="en-US" sz="2000" dirty="0"/>
              <a:t>crucial when the patients are overcoming an addiction. </a:t>
            </a:r>
            <a:endParaRPr lang="cs-CZ" sz="2000" dirty="0" smtClean="0"/>
          </a:p>
          <a:p>
            <a:pPr marL="457200" indent="-457200">
              <a:buAutoNum type="arabicPeriod"/>
            </a:pPr>
            <a:r>
              <a:rPr lang="en-US" sz="2000" dirty="0" smtClean="0"/>
              <a:t>Not </a:t>
            </a:r>
            <a:r>
              <a:rPr lang="en-US" sz="2000" dirty="0"/>
              <a:t>all mental illnesses </a:t>
            </a:r>
            <a:r>
              <a:rPr lang="cs-CZ" sz="2000" dirty="0" smtClean="0"/>
              <a:t>  </a:t>
            </a:r>
            <a:r>
              <a:rPr lang="cs-CZ" sz="2000" b="1" u="sng" dirty="0" err="1" smtClean="0">
                <a:solidFill>
                  <a:srgbClr val="FF0000"/>
                </a:solidFill>
              </a:rPr>
              <a:t>persist</a:t>
            </a:r>
            <a:r>
              <a:rPr lang="cs-CZ" sz="2000" b="1" u="sng" dirty="0" smtClean="0">
                <a:solidFill>
                  <a:srgbClr val="FF0000"/>
                </a:solidFill>
              </a:rPr>
              <a:t>  </a:t>
            </a:r>
            <a:r>
              <a:rPr lang="cs-CZ" sz="2000" dirty="0" smtClean="0"/>
              <a:t> </a:t>
            </a:r>
            <a:r>
              <a:rPr lang="en-US" sz="2000" dirty="0" smtClean="0"/>
              <a:t>until </a:t>
            </a:r>
            <a:r>
              <a:rPr lang="en-US" sz="2000" dirty="0"/>
              <a:t>adulthood. </a:t>
            </a:r>
            <a:endParaRPr lang="cs-CZ" sz="2000" dirty="0" smtClean="0"/>
          </a:p>
          <a:p>
            <a:pPr marL="457200" indent="-457200">
              <a:buAutoNum type="arabicPeriod"/>
            </a:pPr>
            <a:r>
              <a:rPr lang="en-US" sz="2000" dirty="0" smtClean="0"/>
              <a:t>Which </a:t>
            </a:r>
            <a:r>
              <a:rPr lang="en-US" sz="2000" dirty="0"/>
              <a:t>countries rank among the </a:t>
            </a:r>
            <a:r>
              <a:rPr lang="cs-CZ" sz="2000" dirty="0" smtClean="0"/>
              <a:t>   </a:t>
            </a:r>
            <a:r>
              <a:rPr lang="cs-CZ" sz="2000" b="1" u="sng" dirty="0" err="1" smtClean="0">
                <a:solidFill>
                  <a:srgbClr val="FF0000"/>
                </a:solidFill>
              </a:rPr>
              <a:t>high-income</a:t>
            </a:r>
            <a:r>
              <a:rPr lang="cs-CZ" sz="2000" dirty="0" smtClean="0"/>
              <a:t>    </a:t>
            </a:r>
            <a:r>
              <a:rPr lang="cs-CZ" sz="2000" dirty="0" err="1" smtClean="0"/>
              <a:t>ones</a:t>
            </a:r>
            <a:r>
              <a:rPr lang="en-US" sz="2000" dirty="0" smtClean="0"/>
              <a:t>? </a:t>
            </a:r>
            <a:endParaRPr lang="cs-CZ" sz="2000" dirty="0" smtClean="0"/>
          </a:p>
          <a:p>
            <a:pPr marL="457200" indent="-457200">
              <a:buAutoNum type="arabicPeriod"/>
            </a:pPr>
            <a:r>
              <a:rPr lang="en-US" sz="2000" dirty="0" smtClean="0"/>
              <a:t>Children </a:t>
            </a:r>
            <a:r>
              <a:rPr lang="en-US" sz="2000" dirty="0"/>
              <a:t>suffer emotional </a:t>
            </a:r>
            <a:r>
              <a:rPr lang="cs-CZ" sz="2000" dirty="0" smtClean="0"/>
              <a:t>    </a:t>
            </a:r>
            <a:r>
              <a:rPr lang="cs-CZ" sz="2000" b="1" u="sng" dirty="0" err="1" smtClean="0">
                <a:solidFill>
                  <a:srgbClr val="FF0000"/>
                </a:solidFill>
              </a:rPr>
              <a:t>distress</a:t>
            </a:r>
            <a:r>
              <a:rPr lang="cs-CZ" sz="2000" dirty="0" smtClean="0"/>
              <a:t>     </a:t>
            </a:r>
            <a:r>
              <a:rPr lang="en-US" sz="2000" dirty="0" smtClean="0"/>
              <a:t>when </a:t>
            </a:r>
            <a:r>
              <a:rPr lang="en-US" sz="2000" dirty="0"/>
              <a:t>their parents divorce. </a:t>
            </a:r>
            <a:endParaRPr lang="cs-CZ" sz="2000" dirty="0" smtClean="0"/>
          </a:p>
          <a:p>
            <a:pPr marL="457200" indent="-457200">
              <a:buAutoNum type="arabicPeriod"/>
            </a:pPr>
            <a:r>
              <a:rPr lang="en-US" sz="2000" dirty="0" smtClean="0"/>
              <a:t>Not </a:t>
            </a:r>
            <a:r>
              <a:rPr lang="en-US" sz="2000" dirty="0"/>
              <a:t>only </a:t>
            </a:r>
            <a:r>
              <a:rPr lang="en-US" sz="2000" dirty="0" smtClean="0"/>
              <a:t>depressed</a:t>
            </a:r>
            <a:r>
              <a:rPr lang="cs-CZ" sz="2000" dirty="0" smtClean="0"/>
              <a:t> </a:t>
            </a:r>
            <a:r>
              <a:rPr lang="en-US" sz="2000" dirty="0" smtClean="0"/>
              <a:t>patients</a:t>
            </a:r>
            <a:r>
              <a:rPr lang="cs-CZ" sz="2000" dirty="0" smtClean="0"/>
              <a:t>,</a:t>
            </a:r>
            <a:r>
              <a:rPr lang="en-US" sz="2000" dirty="0" smtClean="0"/>
              <a:t> </a:t>
            </a:r>
            <a:r>
              <a:rPr lang="en-US" sz="2000" dirty="0"/>
              <a:t>but also their </a:t>
            </a:r>
            <a:r>
              <a:rPr lang="en-US" sz="2000" dirty="0" smtClean="0"/>
              <a:t>families</a:t>
            </a:r>
            <a:r>
              <a:rPr lang="cs-CZ" sz="2000" dirty="0" smtClean="0"/>
              <a:t> </a:t>
            </a:r>
            <a:r>
              <a:rPr lang="en-US" sz="2000" dirty="0" smtClean="0"/>
              <a:t>get </a:t>
            </a:r>
            <a:r>
              <a:rPr lang="en-US" sz="2000" dirty="0"/>
              <a:t>a lot of </a:t>
            </a:r>
            <a:r>
              <a:rPr lang="cs-CZ" sz="2000" b="1" u="sng" dirty="0" err="1" smtClean="0">
                <a:solidFill>
                  <a:srgbClr val="FF0000"/>
                </a:solidFill>
              </a:rPr>
              <a:t>psychosocial</a:t>
            </a:r>
            <a:r>
              <a:rPr lang="cs-CZ" sz="2000" b="1" u="sng" dirty="0" smtClean="0">
                <a:solidFill>
                  <a:srgbClr val="FF0000"/>
                </a:solidFill>
              </a:rPr>
              <a:t> support </a:t>
            </a:r>
            <a:r>
              <a:rPr lang="cs-CZ" sz="2000" b="1" dirty="0" smtClean="0">
                <a:solidFill>
                  <a:srgbClr val="FF0000"/>
                </a:solidFill>
              </a:rPr>
              <a:t>    </a:t>
            </a:r>
            <a:r>
              <a:rPr lang="cs-CZ" sz="2000" dirty="0" smtClean="0"/>
              <a:t>in </a:t>
            </a:r>
            <a:r>
              <a:rPr lang="cs-CZ" sz="2000" dirty="0" err="1" smtClean="0"/>
              <a:t>the</a:t>
            </a:r>
            <a:r>
              <a:rPr lang="cs-CZ" sz="2000" dirty="0" smtClean="0"/>
              <a:t> centre</a:t>
            </a:r>
            <a:r>
              <a:rPr lang="en-US" sz="2000" dirty="0" smtClean="0"/>
              <a:t>. </a:t>
            </a:r>
            <a:endParaRPr lang="cs-CZ" sz="2000" dirty="0" smtClean="0"/>
          </a:p>
          <a:p>
            <a:pPr marL="457200" indent="-457200">
              <a:buAutoNum type="arabicPeriod"/>
            </a:pPr>
            <a:r>
              <a:rPr lang="cs-CZ" sz="2000" b="1" u="sng" dirty="0" err="1" smtClean="0">
                <a:solidFill>
                  <a:srgbClr val="FF0000"/>
                </a:solidFill>
              </a:rPr>
              <a:t>Cognitive</a:t>
            </a:r>
            <a:r>
              <a:rPr lang="cs-CZ" sz="2000" b="1" u="sng" dirty="0" smtClean="0">
                <a:solidFill>
                  <a:srgbClr val="FF0000"/>
                </a:solidFill>
              </a:rPr>
              <a:t> </a:t>
            </a:r>
            <a:r>
              <a:rPr lang="cs-CZ" sz="2000" b="1" u="sng" dirty="0" err="1" smtClean="0">
                <a:solidFill>
                  <a:srgbClr val="FF0000"/>
                </a:solidFill>
              </a:rPr>
              <a:t>functions</a:t>
            </a:r>
            <a:r>
              <a:rPr lang="cs-CZ" sz="2000" b="1" dirty="0" smtClean="0">
                <a:solidFill>
                  <a:srgbClr val="FF0000"/>
                </a:solidFill>
              </a:rPr>
              <a:t>     </a:t>
            </a:r>
            <a:r>
              <a:rPr lang="en-US" sz="2000" dirty="0" smtClean="0"/>
              <a:t>are </a:t>
            </a:r>
            <a:r>
              <a:rPr lang="en-US" sz="2000" dirty="0"/>
              <a:t>higher order mental processes that help us gather and process </a:t>
            </a:r>
            <a:r>
              <a:rPr lang="en-US" sz="2000" dirty="0" smtClean="0"/>
              <a:t>information</a:t>
            </a:r>
            <a:r>
              <a:rPr lang="cs-CZ" sz="2000" dirty="0" smtClean="0"/>
              <a:t>.</a:t>
            </a:r>
            <a:endParaRPr lang="cs-CZ" altLang="cs-CZ" sz="2000" dirty="0"/>
          </a:p>
        </p:txBody>
      </p:sp>
    </p:spTree>
    <p:extLst>
      <p:ext uri="{BB962C8B-B14F-4D97-AF65-F5344CB8AC3E}">
        <p14:creationId xmlns:p14="http://schemas.microsoft.com/office/powerpoint/2010/main" val="2302486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ChangeArrowheads="1"/>
          </p:cNvSpPr>
          <p:nvPr>
            <p:ph idx="1"/>
          </p:nvPr>
        </p:nvSpPr>
        <p:spPr/>
        <p:txBody>
          <a:bodyPr/>
          <a:lstStyle/>
          <a:p>
            <a:endParaRPr lang="cs-CZ" altLang="cs-CZ" dirty="0"/>
          </a:p>
        </p:txBody>
      </p:sp>
      <p:sp>
        <p:nvSpPr>
          <p:cNvPr id="3"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4" name="Zástupný symbol pro číslo snímku 4"/>
          <p:cNvSpPr>
            <a:spLocks noGrp="1"/>
          </p:cNvSpPr>
          <p:nvPr>
            <p:ph type="sldNum" sz="quarter" idx="11"/>
          </p:nvPr>
        </p:nvSpPr>
        <p:spPr/>
        <p:txBody>
          <a:bodyPr/>
          <a:lstStyle/>
          <a:p>
            <a:fld id="{144F1E0D-48A8-445D-BC38-B468E187C867}" type="slidenum">
              <a:rPr lang="cs-CZ" altLang="cs-CZ"/>
              <a:pPr/>
              <a:t>3</a:t>
            </a:fld>
            <a:endParaRPr lang="cs-CZ" alt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457201"/>
            <a:ext cx="8086635" cy="691978"/>
          </a:xfrm>
        </p:spPr>
        <p:txBody>
          <a:bodyPr/>
          <a:lstStyle/>
          <a:p>
            <a:r>
              <a:rPr lang="cs-CZ" dirty="0"/>
              <a:t>a</a:t>
            </a:r>
            <a:r>
              <a:rPr lang="cs-CZ" dirty="0" smtClean="0"/>
              <a:t> </a:t>
            </a:r>
            <a:r>
              <a:rPr lang="cs-CZ" dirty="0" err="1" smtClean="0"/>
              <a:t>happiness</a:t>
            </a:r>
            <a:r>
              <a:rPr lang="cs-CZ" dirty="0" smtClean="0"/>
              <a:t> </a:t>
            </a:r>
            <a:r>
              <a:rPr lang="cs-CZ" dirty="0" err="1" smtClean="0"/>
              <a:t>manager</a:t>
            </a:r>
            <a:r>
              <a:rPr lang="cs-CZ" dirty="0" smtClean="0"/>
              <a:t> / a </a:t>
            </a:r>
            <a:r>
              <a:rPr lang="cs-CZ" dirty="0" err="1" smtClean="0"/>
              <a:t>chief</a:t>
            </a:r>
            <a:r>
              <a:rPr lang="cs-CZ" dirty="0" smtClean="0"/>
              <a:t> </a:t>
            </a:r>
            <a:r>
              <a:rPr lang="cs-CZ" dirty="0" err="1" smtClean="0"/>
              <a:t>happiness</a:t>
            </a:r>
            <a:r>
              <a:rPr lang="cs-CZ" dirty="0" smtClean="0"/>
              <a:t> </a:t>
            </a:r>
            <a:r>
              <a:rPr lang="cs-CZ" dirty="0" err="1" smtClean="0"/>
              <a:t>officer</a:t>
            </a:r>
            <a:endParaRPr lang="cs-CZ" dirty="0"/>
          </a:p>
        </p:txBody>
      </p:sp>
      <p:sp>
        <p:nvSpPr>
          <p:cNvPr id="5" name="Zástupný symbol pro obsah 4"/>
          <p:cNvSpPr>
            <a:spLocks noGrp="1"/>
          </p:cNvSpPr>
          <p:nvPr>
            <p:ph idx="1"/>
          </p:nvPr>
        </p:nvSpPr>
        <p:spPr>
          <a:xfrm>
            <a:off x="234778" y="1136822"/>
            <a:ext cx="8711513" cy="5721178"/>
          </a:xfrm>
        </p:spPr>
        <p:txBody>
          <a:bodyPr/>
          <a:lstStyle/>
          <a:p>
            <a:pPr marL="0" indent="0">
              <a:buNone/>
            </a:pPr>
            <a:r>
              <a:rPr lang="en-US" sz="1500" dirty="0"/>
              <a:t>There’s a lot of confusion surrounding this new C-suite title – Chief Happiness Officer. While some </a:t>
            </a:r>
            <a:r>
              <a:rPr lang="en-US" sz="1500" dirty="0" smtClean="0"/>
              <a:t>c</a:t>
            </a:r>
            <a:r>
              <a:rPr lang="cs-CZ" sz="1500" dirty="0" err="1" smtClean="0"/>
              <a:t>onsider</a:t>
            </a:r>
            <a:r>
              <a:rPr lang="cs-CZ" sz="1500" dirty="0" smtClean="0"/>
              <a:t> </a:t>
            </a:r>
            <a:r>
              <a:rPr lang="cs-CZ" sz="1500" dirty="0" err="1" smtClean="0"/>
              <a:t>it</a:t>
            </a:r>
            <a:r>
              <a:rPr lang="cs-CZ" sz="1500" dirty="0" smtClean="0"/>
              <a:t> to </a:t>
            </a:r>
            <a:r>
              <a:rPr lang="cs-CZ" sz="1500" dirty="0" err="1" smtClean="0"/>
              <a:t>be</a:t>
            </a:r>
            <a:r>
              <a:rPr lang="cs-CZ" sz="1500" dirty="0" smtClean="0"/>
              <a:t> just </a:t>
            </a:r>
            <a:r>
              <a:rPr lang="cs-CZ" sz="1500" dirty="0" err="1" smtClean="0"/>
              <a:t>another</a:t>
            </a:r>
            <a:r>
              <a:rPr lang="cs-CZ" sz="1500" dirty="0" smtClean="0"/>
              <a:t> </a:t>
            </a:r>
            <a:r>
              <a:rPr lang="cs-CZ" sz="1500" dirty="0" err="1" smtClean="0"/>
              <a:t>useless</a:t>
            </a:r>
            <a:r>
              <a:rPr lang="en-US" sz="1500" dirty="0" smtClean="0"/>
              <a:t> </a:t>
            </a:r>
            <a:r>
              <a:rPr lang="en-US" sz="1500" dirty="0"/>
              <a:t>position, others are building successful companies with the help of a Chief Happiness Officer.</a:t>
            </a:r>
          </a:p>
          <a:p>
            <a:pPr marL="0" indent="0">
              <a:buNone/>
            </a:pPr>
            <a:r>
              <a:rPr lang="en-US" sz="1500" dirty="0"/>
              <a:t>I’ll admit, researching this topic was not as easy as I was expecting it to be. There are a lot of positions associated with this title. Some of them include specific happiness-related responsibilities while others are just nomenclature tweaks.</a:t>
            </a:r>
          </a:p>
          <a:p>
            <a:pPr marL="0" indent="0">
              <a:buNone/>
            </a:pPr>
            <a:r>
              <a:rPr lang="en-US" sz="1500" dirty="0" smtClean="0"/>
              <a:t>A </a:t>
            </a:r>
            <a:r>
              <a:rPr lang="en-US" sz="1500" dirty="0"/>
              <a:t>Chief Happiness Officer is, in its essence, an HR Manager with a special qualification: he/she believes happy employees make better </a:t>
            </a:r>
            <a:r>
              <a:rPr lang="en-US" sz="1500" dirty="0" smtClean="0"/>
              <a:t>employees.</a:t>
            </a:r>
            <a:r>
              <a:rPr lang="cs-CZ" sz="1500" dirty="0"/>
              <a:t> </a:t>
            </a:r>
            <a:r>
              <a:rPr lang="en-US" sz="1500" dirty="0" smtClean="0"/>
              <a:t>Engaging </a:t>
            </a:r>
            <a:r>
              <a:rPr lang="en-US" sz="1500" dirty="0"/>
              <a:t>employees, motivating them and raising performance levels are all HR attributions. Whilst these are the most common responsibilities used to describe the CHO position, there are many more HR areas where happiness matters.</a:t>
            </a:r>
          </a:p>
          <a:p>
            <a:pPr marL="0" indent="0">
              <a:buNone/>
            </a:pPr>
            <a:r>
              <a:rPr lang="en-US" sz="1500" dirty="0"/>
              <a:t>Every single action towards a person regarding their relation with the company, meaning all HR processes, can be re-defined to ensure a happy experience and a happiness-driven workplace. Recruitment and onboarding, career planning, performance management, succession management, engagement and recognition, off-boarding and retirement, these are all areas that can benefit immensely from a happiness-oriented approach.</a:t>
            </a:r>
          </a:p>
          <a:p>
            <a:pPr marL="0" indent="0">
              <a:buNone/>
            </a:pPr>
            <a:r>
              <a:rPr lang="en-US" sz="1500" dirty="0"/>
              <a:t>Ensuring that employees are happy is a BHAG (Big Hairy Audacious Goal). As an HR Manager, you can aspire to reach it by applying a series of values or principles to every single interaction with that employee (future, current or ex-employee alike</a:t>
            </a:r>
            <a:r>
              <a:rPr lang="en-US" sz="1500" dirty="0" smtClean="0"/>
              <a:t>).</a:t>
            </a:r>
            <a:endParaRPr lang="cs-CZ" sz="1500" dirty="0" smtClean="0"/>
          </a:p>
          <a:p>
            <a:pPr marL="0" indent="0">
              <a:buNone/>
            </a:pPr>
            <a:r>
              <a:rPr lang="cs-CZ" sz="1500" dirty="0" err="1"/>
              <a:t>Happiness</a:t>
            </a:r>
            <a:r>
              <a:rPr lang="cs-CZ" sz="1500" dirty="0"/>
              <a:t> in </a:t>
            </a:r>
            <a:r>
              <a:rPr lang="cs-CZ" sz="1500" dirty="0" err="1"/>
              <a:t>the</a:t>
            </a:r>
            <a:r>
              <a:rPr lang="cs-CZ" sz="1500" dirty="0"/>
              <a:t> </a:t>
            </a:r>
            <a:r>
              <a:rPr lang="cs-CZ" sz="1500" dirty="0" err="1"/>
              <a:t>workplace</a:t>
            </a:r>
            <a:r>
              <a:rPr lang="cs-CZ" sz="1500" dirty="0"/>
              <a:t> has </a:t>
            </a:r>
            <a:r>
              <a:rPr lang="cs-CZ" sz="1500" dirty="0" err="1"/>
              <a:t>become</a:t>
            </a:r>
            <a:r>
              <a:rPr lang="cs-CZ" sz="1500" dirty="0"/>
              <a:t> a </a:t>
            </a:r>
            <a:r>
              <a:rPr lang="cs-CZ" sz="1500" dirty="0" err="1"/>
              <a:t>valid</a:t>
            </a:r>
            <a:r>
              <a:rPr lang="cs-CZ" sz="1500" dirty="0"/>
              <a:t> </a:t>
            </a:r>
            <a:r>
              <a:rPr lang="cs-CZ" sz="1500" dirty="0" err="1"/>
              <a:t>concern</a:t>
            </a:r>
            <a:r>
              <a:rPr lang="cs-CZ" sz="1500" dirty="0"/>
              <a:t> </a:t>
            </a:r>
            <a:r>
              <a:rPr lang="cs-CZ" sz="1500" dirty="0" err="1"/>
              <a:t>for</a:t>
            </a:r>
            <a:r>
              <a:rPr lang="cs-CZ" sz="1500" dirty="0"/>
              <a:t> </a:t>
            </a:r>
            <a:r>
              <a:rPr lang="cs-CZ" sz="1500" dirty="0" err="1"/>
              <a:t>both</a:t>
            </a:r>
            <a:r>
              <a:rPr lang="cs-CZ" sz="1500" dirty="0"/>
              <a:t> </a:t>
            </a:r>
            <a:r>
              <a:rPr lang="cs-CZ" sz="1500" dirty="0" err="1"/>
              <a:t>employees</a:t>
            </a:r>
            <a:r>
              <a:rPr lang="cs-CZ" sz="1500" dirty="0"/>
              <a:t> and </a:t>
            </a:r>
            <a:r>
              <a:rPr lang="cs-CZ" sz="1500" dirty="0" err="1"/>
              <a:t>managers</a:t>
            </a:r>
            <a:r>
              <a:rPr lang="cs-CZ" sz="1500" dirty="0"/>
              <a:t> </a:t>
            </a:r>
            <a:r>
              <a:rPr lang="cs-CZ" sz="1500" dirty="0" err="1"/>
              <a:t>alike</a:t>
            </a:r>
            <a:r>
              <a:rPr lang="cs-CZ" sz="1500" dirty="0"/>
              <a:t>. </a:t>
            </a:r>
            <a:r>
              <a:rPr lang="cs-CZ" sz="1500" dirty="0" err="1"/>
              <a:t>Dismissing</a:t>
            </a:r>
            <a:r>
              <a:rPr lang="cs-CZ" sz="1500" dirty="0"/>
              <a:t> </a:t>
            </a:r>
            <a:r>
              <a:rPr lang="cs-CZ" sz="1500" dirty="0" err="1"/>
              <a:t>it</a:t>
            </a:r>
            <a:r>
              <a:rPr lang="cs-CZ" sz="1500" dirty="0"/>
              <a:t> </a:t>
            </a:r>
            <a:r>
              <a:rPr lang="cs-CZ" sz="1500" dirty="0" err="1"/>
              <a:t>without</a:t>
            </a:r>
            <a:r>
              <a:rPr lang="cs-CZ" sz="1500" dirty="0"/>
              <a:t> </a:t>
            </a:r>
            <a:r>
              <a:rPr lang="cs-CZ" sz="1500" dirty="0" err="1"/>
              <a:t>further</a:t>
            </a:r>
            <a:r>
              <a:rPr lang="cs-CZ" sz="1500" dirty="0"/>
              <a:t> </a:t>
            </a:r>
            <a:r>
              <a:rPr lang="cs-CZ" sz="1500" dirty="0" err="1"/>
              <a:t>research</a:t>
            </a:r>
            <a:r>
              <a:rPr lang="cs-CZ" sz="1500" dirty="0"/>
              <a:t> and </a:t>
            </a:r>
            <a:r>
              <a:rPr lang="cs-CZ" sz="1500" dirty="0" err="1"/>
              <a:t>analysis</a:t>
            </a:r>
            <a:r>
              <a:rPr lang="cs-CZ" sz="1500" dirty="0"/>
              <a:t> </a:t>
            </a:r>
            <a:r>
              <a:rPr lang="cs-CZ" sz="1500" dirty="0" err="1"/>
              <a:t>is</a:t>
            </a:r>
            <a:r>
              <a:rPr lang="cs-CZ" sz="1500" dirty="0"/>
              <a:t> not a </a:t>
            </a:r>
            <a:r>
              <a:rPr lang="cs-CZ" sz="1500" dirty="0" err="1"/>
              <a:t>wise</a:t>
            </a:r>
            <a:r>
              <a:rPr lang="cs-CZ" sz="1500" dirty="0"/>
              <a:t> </a:t>
            </a:r>
            <a:r>
              <a:rPr lang="cs-CZ" sz="1500" dirty="0" err="1"/>
              <a:t>thing</a:t>
            </a:r>
            <a:r>
              <a:rPr lang="cs-CZ" sz="1500" dirty="0"/>
              <a:t> to do. </a:t>
            </a:r>
            <a:r>
              <a:rPr lang="cs-CZ" sz="1500" dirty="0" err="1" smtClean="0"/>
              <a:t>For</a:t>
            </a:r>
            <a:r>
              <a:rPr lang="cs-CZ" sz="1500" dirty="0" smtClean="0"/>
              <a:t> </a:t>
            </a:r>
            <a:r>
              <a:rPr lang="cs-CZ" sz="1500" dirty="0"/>
              <a:t>a CHO, </a:t>
            </a:r>
            <a:r>
              <a:rPr lang="cs-CZ" sz="1500" dirty="0" err="1"/>
              <a:t>happiness</a:t>
            </a:r>
            <a:r>
              <a:rPr lang="cs-CZ" sz="1500" dirty="0"/>
              <a:t> </a:t>
            </a:r>
            <a:r>
              <a:rPr lang="cs-CZ" sz="1500" dirty="0" err="1"/>
              <a:t>is</a:t>
            </a:r>
            <a:r>
              <a:rPr lang="cs-CZ" sz="1500" dirty="0"/>
              <a:t> </a:t>
            </a:r>
            <a:r>
              <a:rPr lang="cs-CZ" sz="1500" dirty="0" err="1"/>
              <a:t>the</a:t>
            </a:r>
            <a:r>
              <a:rPr lang="cs-CZ" sz="1500" dirty="0"/>
              <a:t> </a:t>
            </a:r>
            <a:r>
              <a:rPr lang="cs-CZ" sz="1500" dirty="0" err="1"/>
              <a:t>secret</a:t>
            </a:r>
            <a:r>
              <a:rPr lang="cs-CZ" sz="1500" dirty="0"/>
              <a:t> </a:t>
            </a:r>
            <a:r>
              <a:rPr lang="cs-CZ" sz="1500" dirty="0" err="1"/>
              <a:t>ingredient</a:t>
            </a:r>
            <a:r>
              <a:rPr lang="cs-CZ" sz="1500" dirty="0"/>
              <a:t> to </a:t>
            </a:r>
            <a:r>
              <a:rPr lang="cs-CZ" sz="1500" dirty="0" err="1"/>
              <a:t>add</a:t>
            </a:r>
            <a:r>
              <a:rPr lang="cs-CZ" sz="1500" dirty="0"/>
              <a:t> to </a:t>
            </a:r>
            <a:r>
              <a:rPr lang="cs-CZ" sz="1500" dirty="0" err="1"/>
              <a:t>your</a:t>
            </a:r>
            <a:r>
              <a:rPr lang="cs-CZ" sz="1500" dirty="0"/>
              <a:t> </a:t>
            </a:r>
            <a:r>
              <a:rPr lang="cs-CZ" sz="1500" dirty="0" err="1"/>
              <a:t>planning</a:t>
            </a:r>
            <a:r>
              <a:rPr lang="cs-CZ" sz="1500" dirty="0"/>
              <a:t>. By monitoring and </a:t>
            </a:r>
            <a:r>
              <a:rPr lang="cs-CZ" sz="1500" dirty="0" err="1"/>
              <a:t>analyzing</a:t>
            </a:r>
            <a:r>
              <a:rPr lang="cs-CZ" sz="1500" dirty="0"/>
              <a:t> </a:t>
            </a:r>
            <a:r>
              <a:rPr lang="cs-CZ" sz="1500" dirty="0" err="1"/>
              <a:t>the</a:t>
            </a:r>
            <a:r>
              <a:rPr lang="cs-CZ" sz="1500" dirty="0"/>
              <a:t> </a:t>
            </a:r>
            <a:r>
              <a:rPr lang="cs-CZ" sz="1500" dirty="0" err="1"/>
              <a:t>happiness</a:t>
            </a:r>
            <a:r>
              <a:rPr lang="cs-CZ" sz="1500" dirty="0"/>
              <a:t> </a:t>
            </a:r>
            <a:r>
              <a:rPr lang="cs-CZ" sz="1500" dirty="0" err="1"/>
              <a:t>levels</a:t>
            </a:r>
            <a:r>
              <a:rPr lang="cs-CZ" sz="1500" dirty="0"/>
              <a:t> in </a:t>
            </a:r>
            <a:r>
              <a:rPr lang="cs-CZ" sz="1500" dirty="0" err="1"/>
              <a:t>your</a:t>
            </a:r>
            <a:r>
              <a:rPr lang="cs-CZ" sz="1500" dirty="0"/>
              <a:t> </a:t>
            </a:r>
            <a:r>
              <a:rPr lang="cs-CZ" sz="1500" dirty="0" err="1"/>
              <a:t>organization</a:t>
            </a:r>
            <a:r>
              <a:rPr lang="cs-CZ" sz="1500" dirty="0"/>
              <a:t>, </a:t>
            </a:r>
            <a:r>
              <a:rPr lang="cs-CZ" sz="1500" dirty="0" err="1"/>
              <a:t>you</a:t>
            </a:r>
            <a:r>
              <a:rPr lang="cs-CZ" sz="1500" dirty="0"/>
              <a:t> </a:t>
            </a:r>
            <a:r>
              <a:rPr lang="cs-CZ" sz="1500" dirty="0" err="1"/>
              <a:t>will</a:t>
            </a:r>
            <a:r>
              <a:rPr lang="cs-CZ" sz="1500" dirty="0"/>
              <a:t> </a:t>
            </a:r>
            <a:r>
              <a:rPr lang="cs-CZ" sz="1500" dirty="0" err="1"/>
              <a:t>be</a:t>
            </a:r>
            <a:r>
              <a:rPr lang="cs-CZ" sz="1500" dirty="0"/>
              <a:t> </a:t>
            </a:r>
            <a:r>
              <a:rPr lang="cs-CZ" sz="1500" dirty="0" err="1"/>
              <a:t>able</a:t>
            </a:r>
            <a:r>
              <a:rPr lang="cs-CZ" sz="1500" dirty="0"/>
              <a:t> to </a:t>
            </a:r>
            <a:r>
              <a:rPr lang="cs-CZ" sz="1500" dirty="0" err="1"/>
              <a:t>accurately</a:t>
            </a:r>
            <a:r>
              <a:rPr lang="cs-CZ" sz="1500" dirty="0"/>
              <a:t> </a:t>
            </a:r>
            <a:r>
              <a:rPr lang="cs-CZ" sz="1500" dirty="0" err="1"/>
              <a:t>predict</a:t>
            </a:r>
            <a:r>
              <a:rPr lang="cs-CZ" sz="1500" dirty="0"/>
              <a:t> and </a:t>
            </a:r>
            <a:r>
              <a:rPr lang="cs-CZ" sz="1500" dirty="0" err="1"/>
              <a:t>manage</a:t>
            </a:r>
            <a:r>
              <a:rPr lang="cs-CZ" sz="1500" dirty="0"/>
              <a:t> </a:t>
            </a:r>
            <a:r>
              <a:rPr lang="cs-CZ" sz="1500" dirty="0" err="1"/>
              <a:t>employee</a:t>
            </a:r>
            <a:r>
              <a:rPr lang="cs-CZ" sz="1500" dirty="0"/>
              <a:t> </a:t>
            </a:r>
            <a:r>
              <a:rPr lang="cs-CZ" sz="1500" dirty="0" err="1"/>
              <a:t>engagement</a:t>
            </a:r>
            <a:r>
              <a:rPr lang="cs-CZ" sz="1500" dirty="0"/>
              <a:t> and </a:t>
            </a:r>
            <a:r>
              <a:rPr lang="cs-CZ" sz="1500" dirty="0" err="1"/>
              <a:t>employee</a:t>
            </a:r>
            <a:r>
              <a:rPr lang="cs-CZ" sz="1500" dirty="0"/>
              <a:t> </a:t>
            </a:r>
            <a:r>
              <a:rPr lang="cs-CZ" sz="1500" dirty="0" err="1"/>
              <a:t>retention</a:t>
            </a:r>
            <a:r>
              <a:rPr lang="cs-CZ" sz="1500" dirty="0"/>
              <a:t>.</a:t>
            </a:r>
          </a:p>
          <a:p>
            <a:pPr marL="0" indent="0">
              <a:buNone/>
            </a:pPr>
            <a:r>
              <a:rPr lang="cs-CZ" sz="1600" dirty="0" smtClean="0"/>
              <a:t> </a:t>
            </a:r>
          </a:p>
          <a:p>
            <a:pPr marL="0" indent="0">
              <a:buNone/>
            </a:pPr>
            <a:endParaRPr lang="en-US" sz="1600" dirty="0"/>
          </a:p>
          <a:p>
            <a:pPr marL="0" indent="0">
              <a:buNone/>
            </a:pPr>
            <a:endParaRPr lang="cs-CZ" dirty="0"/>
          </a:p>
        </p:txBody>
      </p:sp>
      <p:sp>
        <p:nvSpPr>
          <p:cNvPr id="3" name="Zástupný symbol pro zápatí 3"/>
          <p:cNvSpPr>
            <a:spLocks noGrp="1"/>
          </p:cNvSpPr>
          <p:nvPr>
            <p:ph type="ftr" sz="quarter" idx="3"/>
          </p:nvPr>
        </p:nvSpPr>
        <p:spPr>
          <a:xfrm>
            <a:off x="3496962" y="6248400"/>
            <a:ext cx="5436972" cy="457200"/>
          </a:xfrm>
          <a:prstGeom prst="rect">
            <a:avLst/>
          </a:prstGeom>
        </p:spPr>
        <p:txBody>
          <a:bodyPr/>
          <a:lstStyle/>
          <a:p>
            <a:r>
              <a:rPr lang="en-US" i="1" dirty="0" smtClean="0">
                <a:solidFill>
                  <a:schemeClr val="tx1"/>
                </a:solidFill>
              </a:rPr>
              <a:t>https</a:t>
            </a:r>
            <a:r>
              <a:rPr lang="en-US" i="1" dirty="0">
                <a:solidFill>
                  <a:schemeClr val="tx1"/>
                </a:solidFill>
              </a:rPr>
              <a:t>://</a:t>
            </a:r>
            <a:r>
              <a:rPr lang="en-US" i="1" dirty="0" smtClean="0">
                <a:solidFill>
                  <a:schemeClr val="tx1"/>
                </a:solidFill>
              </a:rPr>
              <a:t>gethppy.com/hrtrends/what-does-a-chief-happiness-officer-actually-d</a:t>
            </a:r>
            <a:r>
              <a:rPr lang="cs-CZ" i="1" dirty="0" smtClean="0">
                <a:solidFill>
                  <a:schemeClr val="tx1"/>
                </a:solidFill>
              </a:rPr>
              <a:t>o </a:t>
            </a:r>
            <a:endParaRPr lang="cs-CZ" altLang="cs-CZ" i="1" dirty="0">
              <a:solidFill>
                <a:schemeClr val="tx1"/>
              </a:solidFill>
            </a:endParaRPr>
          </a:p>
        </p:txBody>
      </p:sp>
      <p:sp>
        <p:nvSpPr>
          <p:cNvPr id="4" name="Zástupný symbol pro číslo snímku 4"/>
          <p:cNvSpPr>
            <a:spLocks noGrp="1"/>
          </p:cNvSpPr>
          <p:nvPr>
            <p:ph type="sldNum" sz="quarter" idx="11"/>
          </p:nvPr>
        </p:nvSpPr>
        <p:spPr>
          <a:xfrm>
            <a:off x="6858000" y="6623222"/>
            <a:ext cx="1841740" cy="82378"/>
          </a:xfrm>
        </p:spPr>
        <p:txBody>
          <a:bodyPr/>
          <a:lstStyle/>
          <a:p>
            <a:fld id="{7E028F59-B1F6-4801-94DB-4C8B6157CAC0}" type="slidenum">
              <a:rPr lang="cs-CZ" altLang="cs-CZ"/>
              <a:pPr/>
              <a:t>4</a:t>
            </a:fld>
            <a:endParaRPr lang="cs-CZ" alt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0</TotalTime>
  <Words>605</Words>
  <Application>Microsoft Office PowerPoint</Application>
  <PresentationFormat>Předvádění na obrazovce (4:3)</PresentationFormat>
  <Paragraphs>32</Paragraphs>
  <Slides>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vt:i4>
      </vt:variant>
    </vt:vector>
  </HeadingPairs>
  <TitlesOfParts>
    <vt:vector size="8" baseType="lpstr">
      <vt:lpstr>Arial</vt:lpstr>
      <vt:lpstr>Tahoma</vt:lpstr>
      <vt:lpstr>Wingdings</vt:lpstr>
      <vt:lpstr>Prezentace_MU_CZ</vt:lpstr>
      <vt:lpstr>distress, psychosocial support, cognitive functions, recovery goals, high-income, prevention, persist</vt:lpstr>
      <vt:lpstr>distress, psychosocial support, cognitive functions, recovery goals, high-income, prevention, persist</vt:lpstr>
      <vt:lpstr>Prezentace aplikace PowerPoint</vt:lpstr>
      <vt:lpstr>a happiness manager / a chief happiness officer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Šindelář</dc:creator>
  <cp:lastModifiedBy>Lenka Zouhar Ludvíková</cp:lastModifiedBy>
  <cp:revision>29</cp:revision>
  <cp:lastPrinted>1601-01-01T00:00:00Z</cp:lastPrinted>
  <dcterms:created xsi:type="dcterms:W3CDTF">2015-11-23T07:04:47Z</dcterms:created>
  <dcterms:modified xsi:type="dcterms:W3CDTF">2018-08-28T12:07:11Z</dcterms:modified>
</cp:coreProperties>
</file>