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06" r:id="rId2"/>
    <p:sldId id="307" r:id="rId3"/>
    <p:sldId id="308" r:id="rId4"/>
    <p:sldId id="302" r:id="rId5"/>
    <p:sldId id="293" r:id="rId6"/>
    <p:sldId id="292" r:id="rId7"/>
    <p:sldId id="294" r:id="rId8"/>
    <p:sldId id="295" r:id="rId9"/>
    <p:sldId id="296" r:id="rId10"/>
    <p:sldId id="297" r:id="rId11"/>
    <p:sldId id="298" r:id="rId12"/>
    <p:sldId id="305" r:id="rId13"/>
    <p:sldId id="299" r:id="rId14"/>
    <p:sldId id="311" r:id="rId15"/>
    <p:sldId id="312" r:id="rId16"/>
    <p:sldId id="313" r:id="rId17"/>
    <p:sldId id="314" r:id="rId18"/>
    <p:sldId id="315" r:id="rId19"/>
    <p:sldId id="316" r:id="rId20"/>
    <p:sldId id="304" r:id="rId21"/>
    <p:sldId id="257" r:id="rId22"/>
    <p:sldId id="259" r:id="rId23"/>
    <p:sldId id="262" r:id="rId24"/>
    <p:sldId id="272" r:id="rId25"/>
    <p:sldId id="273" r:id="rId26"/>
    <p:sldId id="276" r:id="rId27"/>
    <p:sldId id="274" r:id="rId28"/>
    <p:sldId id="275" r:id="rId29"/>
    <p:sldId id="310"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9DC4F7-DE8D-459F-B4D7-73382EAF6907}" type="datetimeFigureOut">
              <a:rPr lang="cs-CZ" smtClean="0"/>
              <a:pPr/>
              <a:t>11.01.2019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E1B4B8-5522-4EF0-9FE5-D7A63667B665}" type="slidenum">
              <a:rPr lang="cs-CZ" smtClean="0"/>
              <a:pPr/>
              <a:t>‹#›</a:t>
            </a:fld>
            <a:endParaRPr lang="cs-CZ"/>
          </a:p>
        </p:txBody>
      </p:sp>
    </p:spTree>
    <p:extLst>
      <p:ext uri="{BB962C8B-B14F-4D97-AF65-F5344CB8AC3E}">
        <p14:creationId xmlns:p14="http://schemas.microsoft.com/office/powerpoint/2010/main" val="342711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A5AA88A-D3AE-4703-914C-73C1F3FB2F20}" type="slidenum">
              <a:rPr lang="cs-CZ" smtClean="0"/>
              <a:pPr/>
              <a:t>21</a:t>
            </a:fld>
            <a:endParaRPr lang="cs-CZ"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938731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E8C37F48-8710-4925-A572-5539F77FA606}" type="slidenum">
              <a:rPr lang="cs-CZ" smtClean="0"/>
              <a:pPr/>
              <a:t>30</a:t>
            </a:fld>
            <a:endParaRPr lang="cs-CZ"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217378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AB120235-ABC0-49AD-A842-2DFD25B14A01}" type="slidenum">
              <a:rPr lang="cs-CZ" smtClean="0"/>
              <a:pPr/>
              <a:t>31</a:t>
            </a:fld>
            <a:endParaRPr lang="cs-CZ"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936422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015DE7A-0F6C-4450-A2E8-1B17C12FCE87}" type="slidenum">
              <a:rPr lang="cs-CZ" smtClean="0"/>
              <a:pPr/>
              <a:t>32</a:t>
            </a:fld>
            <a:endParaRPr lang="cs-CZ"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657347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436CCA63-E14B-41B5-89D0-F3AC35185436}" type="slidenum">
              <a:rPr lang="cs-CZ" smtClean="0"/>
              <a:pPr/>
              <a:t>33</a:t>
            </a:fld>
            <a:endParaRPr lang="cs-CZ"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016623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F251D55-0C29-4B01-AB40-5DFD97DCCD13}" type="slidenum">
              <a:rPr lang="cs-CZ" smtClean="0"/>
              <a:pPr/>
              <a:t>34</a:t>
            </a:fld>
            <a:endParaRPr lang="cs-CZ"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331067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8BD2ED89-3C5B-4764-B6D8-4D9AE287133F}" type="slidenum">
              <a:rPr lang="cs-CZ" smtClean="0"/>
              <a:pPr/>
              <a:t>35</a:t>
            </a:fld>
            <a:endParaRPr lang="cs-CZ"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21656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0DF013BA-E31C-407F-8078-34E92F0EA5D4}" type="slidenum">
              <a:rPr lang="cs-CZ" smtClean="0"/>
              <a:pPr/>
              <a:t>36</a:t>
            </a:fld>
            <a:endParaRPr lang="cs-CZ"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26276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7BCF1203-905C-4AD9-B977-BCE6543C4097}" type="slidenum">
              <a:rPr lang="cs-CZ" smtClean="0"/>
              <a:pPr/>
              <a:t>37</a:t>
            </a:fld>
            <a:endParaRPr lang="cs-CZ"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67516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7F9623B6-B2AA-4B36-BBEA-0A62C5F383E6}" type="slidenum">
              <a:rPr lang="cs-CZ" smtClean="0"/>
              <a:pPr/>
              <a:t>38</a:t>
            </a:fld>
            <a:endParaRPr lang="cs-CZ"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897652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4CEE4C61-C478-4444-B5CB-C001D0005D21}" type="slidenum">
              <a:rPr lang="cs-CZ" smtClean="0"/>
              <a:pPr/>
              <a:t>39</a:t>
            </a:fld>
            <a:endParaRPr lang="cs-CZ"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387575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CCAB1A5F-FCB9-4675-A441-EA0AFA24B10C}" type="slidenum">
              <a:rPr lang="cs-CZ" smtClean="0"/>
              <a:pPr/>
              <a:t>22</a:t>
            </a:fld>
            <a:endParaRPr lang="cs-CZ"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964961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4BA59DB3-D929-4383-A2EF-B0BCA3F9157D}" type="slidenum">
              <a:rPr lang="cs-CZ" smtClean="0"/>
              <a:pPr/>
              <a:t>40</a:t>
            </a:fld>
            <a:endParaRPr lang="cs-CZ"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420450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F54ECBAA-BB75-403D-AABC-A98D063DA7D0}" type="slidenum">
              <a:rPr lang="cs-CZ" smtClean="0"/>
              <a:pPr/>
              <a:t>41</a:t>
            </a:fld>
            <a:endParaRPr lang="cs-CZ"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84488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DC004C3-842E-47D5-BBE3-6B7588318A5E}" type="slidenum">
              <a:rPr lang="cs-CZ" smtClean="0"/>
              <a:pPr/>
              <a:t>23</a:t>
            </a:fld>
            <a:endParaRPr lang="cs-CZ"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58836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F20CD654-8B52-498C-8B59-8805FE130FD0}" type="slidenum">
              <a:rPr lang="cs-CZ" smtClean="0"/>
              <a:pPr/>
              <a:t>24</a:t>
            </a:fld>
            <a:endParaRPr lang="cs-CZ"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52816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E626297D-5987-4C8E-8EFC-0B1E47A5F675}" type="slidenum">
              <a:rPr lang="cs-CZ" smtClean="0"/>
              <a:pPr/>
              <a:t>25</a:t>
            </a:fld>
            <a:endParaRPr lang="cs-CZ"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37260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BFF7FCBB-0E25-464D-A6FE-F5FA355BD002}" type="slidenum">
              <a:rPr lang="cs-CZ" smtClean="0"/>
              <a:pPr/>
              <a:t>26</a:t>
            </a:fld>
            <a:endParaRPr lang="cs-CZ"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01649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D3284C2F-1134-43A6-A19E-F0503899C0C7}" type="slidenum">
              <a:rPr lang="cs-CZ" smtClean="0"/>
              <a:pPr/>
              <a:t>27</a:t>
            </a:fld>
            <a:endParaRPr lang="cs-CZ"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421979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AE7BDD99-C374-46A3-AA00-4B54D13CA19A}" type="slidenum">
              <a:rPr lang="cs-CZ" smtClean="0"/>
              <a:pPr/>
              <a:t>28</a:t>
            </a:fld>
            <a:endParaRPr lang="cs-CZ"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066512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E1B4B8-5522-4EF0-9FE5-D7A63667B665}" type="slidenum">
              <a:rPr lang="cs-CZ" smtClean="0"/>
              <a:pPr/>
              <a:t>29</a:t>
            </a:fld>
            <a:endParaRPr lang="cs-CZ"/>
          </a:p>
        </p:txBody>
      </p:sp>
    </p:spTree>
    <p:extLst>
      <p:ext uri="{BB962C8B-B14F-4D97-AF65-F5344CB8AC3E}">
        <p14:creationId xmlns:p14="http://schemas.microsoft.com/office/powerpoint/2010/main" val="3683289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6E8B7F6-FBC6-406A-B8EA-9D4853031B1B}" type="datetimeFigureOut">
              <a:rPr lang="cs-CZ" smtClean="0"/>
              <a:pPr/>
              <a:t>11.01.2019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1A979-0CF1-4263-8BE2-75C1F2AA11B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8B7F6-FBC6-406A-B8EA-9D4853031B1B}" type="datetimeFigureOut">
              <a:rPr lang="cs-CZ" smtClean="0"/>
              <a:pPr/>
              <a:t>11.01.2019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A979-0CF1-4263-8BE2-75C1F2AA11B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kuv.upol.cz/index.php?seo_url=aktualni-cislo&amp;casopis=3&amp;clanek=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3312368"/>
          </a:xfrm>
        </p:spPr>
        <p:txBody>
          <a:bodyPr>
            <a:noAutofit/>
          </a:bodyPr>
          <a:lstStyle/>
          <a:p>
            <a:r>
              <a:rPr lang="cs-CZ" sz="2800" b="1" dirty="0" smtClean="0"/>
              <a:t/>
            </a:r>
            <a:br>
              <a:rPr lang="cs-CZ" sz="2800" b="1" dirty="0" smtClean="0"/>
            </a:br>
            <a:r>
              <a:rPr lang="cs-CZ" sz="2800" b="1" dirty="0" smtClean="0"/>
              <a:t>Výtvarné </a:t>
            </a:r>
            <a:r>
              <a:rPr lang="cs-CZ" sz="2800" b="1" dirty="0" smtClean="0"/>
              <a:t>činnosti 6 </a:t>
            </a:r>
            <a:br>
              <a:rPr lang="cs-CZ" sz="2800" b="1" dirty="0" smtClean="0"/>
            </a:br>
            <a:r>
              <a:rPr lang="cs-CZ" sz="2800" b="1" dirty="0" smtClean="0"/>
              <a:t>(didaktika výtvarné výchovy)</a:t>
            </a:r>
            <a:br>
              <a:rPr lang="cs-CZ" sz="2800" b="1" dirty="0" smtClean="0"/>
            </a:br>
            <a:endParaRPr lang="cs-CZ" sz="2800" dirty="0"/>
          </a:p>
        </p:txBody>
      </p:sp>
      <p:sp>
        <p:nvSpPr>
          <p:cNvPr id="3" name="Zástupný symbol pro obsah 2"/>
          <p:cNvSpPr>
            <a:spLocks noGrp="1"/>
          </p:cNvSpPr>
          <p:nvPr>
            <p:ph idx="1"/>
          </p:nvPr>
        </p:nvSpPr>
        <p:spPr>
          <a:xfrm>
            <a:off x="457200" y="2060848"/>
            <a:ext cx="8229600" cy="4320480"/>
          </a:xfrm>
        </p:spPr>
        <p:txBody>
          <a:bodyPr>
            <a:normAutofit/>
          </a:bodyPr>
          <a:lstStyle/>
          <a:p>
            <a:endParaRPr lang="cs-CZ" dirty="0" smtClean="0"/>
          </a:p>
          <a:p>
            <a:pPr algn="ctr">
              <a:buNone/>
            </a:pPr>
            <a:r>
              <a:rPr lang="cs-CZ" sz="2800" b="1" dirty="0" smtClean="0">
                <a:solidFill>
                  <a:srgbClr val="0070C0"/>
                </a:solidFill>
              </a:rPr>
              <a:t>Mgr. Bc. Pavla Novotná </a:t>
            </a:r>
            <a:r>
              <a:rPr lang="cs-CZ" sz="2800" b="1" dirty="0" err="1" smtClean="0">
                <a:solidFill>
                  <a:srgbClr val="0070C0"/>
                </a:solidFill>
              </a:rPr>
              <a:t>Ph.D</a:t>
            </a:r>
            <a:endParaRPr lang="cs-CZ" sz="2800" b="1" dirty="0" smtClean="0">
              <a:solidFill>
                <a:srgbClr val="0070C0"/>
              </a:solidFill>
            </a:endParaRPr>
          </a:p>
          <a:p>
            <a:pPr>
              <a:buNone/>
            </a:pPr>
            <a:endParaRPr lang="cs-CZ" b="1" dirty="0" smtClean="0"/>
          </a:p>
          <a:p>
            <a:r>
              <a:rPr lang="cs-CZ" dirty="0" smtClean="0"/>
              <a:t>(tyto materiály slouží jako podpůrné studijní podklady pro předmět </a:t>
            </a:r>
            <a:r>
              <a:rPr lang="cs-CZ" b="1" dirty="0" smtClean="0"/>
              <a:t>MSBK_VC6 a MSBP_VC6, </a:t>
            </a:r>
            <a:r>
              <a:rPr lang="cs-CZ" b="1" dirty="0" smtClean="0"/>
              <a:t>nelze je dále šířit)</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371918"/>
            <a:ext cx="8229600" cy="45719"/>
          </a:xfrm>
        </p:spPr>
        <p:txBody>
          <a:bodyPr>
            <a:normAutofit fontScale="90000"/>
          </a:bodyPr>
          <a:lstStyle/>
          <a:p>
            <a:r>
              <a:rPr lang="cs-CZ" dirty="0"/>
              <a:t>Jaké jsou zdroje inspirace pro výtvarné činnosti, ze kterých učitelé MŠ čerpají? </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Výtvarná řada</a:t>
            </a:r>
            <a:endParaRPr lang="cs-CZ" dirty="0"/>
          </a:p>
        </p:txBody>
      </p:sp>
      <p:sp>
        <p:nvSpPr>
          <p:cNvPr id="3" name="Zástupný symbol pro obsah 2"/>
          <p:cNvSpPr>
            <a:spLocks noGrp="1"/>
          </p:cNvSpPr>
          <p:nvPr>
            <p:ph idx="1"/>
          </p:nvPr>
        </p:nvSpPr>
        <p:spPr/>
        <p:txBody>
          <a:bodyPr/>
          <a:lstStyle/>
          <a:p>
            <a:r>
              <a:rPr lang="cs-CZ" dirty="0"/>
              <a:t>A. Pokud Vás zaujalo, jak jsou výtvarné činnosti v MŠ vedeny, pokuste se na ně navázat, rozvinout námět, vnést do PX něco zajímavého. Pokud Vám to situace dovolí, zdokumentujte průběh a výstupy tvorby dětí, popište a výtvarné činnosti reflektujte.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Zpracování výtvarné řady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výtvarná řada </a:t>
            </a:r>
            <a:r>
              <a:rPr lang="cs-CZ" dirty="0"/>
              <a:t>na vybrané téma (přiměřené, motivující, </a:t>
            </a:r>
            <a:r>
              <a:rPr lang="cs-CZ" dirty="0" smtClean="0"/>
              <a:t>aktivizující)</a:t>
            </a:r>
          </a:p>
          <a:p>
            <a:r>
              <a:rPr lang="cs-CZ" dirty="0" smtClean="0"/>
              <a:t>Obsahující 5 navržených </a:t>
            </a:r>
            <a:r>
              <a:rPr lang="cs-CZ" dirty="0"/>
              <a:t>a vyzkoušených výtvarných činností </a:t>
            </a:r>
            <a:r>
              <a:rPr lang="cs-CZ" dirty="0" smtClean="0"/>
              <a:t> - směřovat </a:t>
            </a:r>
            <a:r>
              <a:rPr lang="cs-CZ" dirty="0"/>
              <a:t>k </a:t>
            </a:r>
            <a:r>
              <a:rPr lang="cs-CZ" dirty="0" smtClean="0"/>
              <a:t>realizaci konkrétních </a:t>
            </a:r>
            <a:r>
              <a:rPr lang="cs-CZ" dirty="0"/>
              <a:t>cílů vycházejících ze vzdělávacích oblastí RVP PV (co se </a:t>
            </a:r>
            <a:r>
              <a:rPr lang="cs-CZ" dirty="0" smtClean="0"/>
              <a:t>děti nabízenou </a:t>
            </a:r>
            <a:r>
              <a:rPr lang="cs-CZ" dirty="0"/>
              <a:t>činností </a:t>
            </a:r>
            <a:r>
              <a:rPr lang="cs-CZ" dirty="0" smtClean="0"/>
              <a:t>naučily)</a:t>
            </a:r>
          </a:p>
          <a:p>
            <a:r>
              <a:rPr lang="cs-CZ" dirty="0" smtClean="0"/>
              <a:t>Aktivity různorodé</a:t>
            </a:r>
            <a:r>
              <a:rPr lang="cs-CZ" dirty="0"/>
              <a:t>, umožňující individualizovanou výuku </a:t>
            </a:r>
            <a:r>
              <a:rPr lang="cs-CZ" dirty="0" smtClean="0"/>
              <a:t>nebo podporující spolupráci.</a:t>
            </a:r>
          </a:p>
          <a:p>
            <a:r>
              <a:rPr lang="cs-CZ" dirty="0" smtClean="0"/>
              <a:t>Dokumentace průbě </a:t>
            </a:r>
            <a:r>
              <a:rPr lang="cs-CZ" dirty="0"/>
              <a:t>a </a:t>
            </a:r>
            <a:r>
              <a:rPr lang="cs-CZ" dirty="0" smtClean="0"/>
              <a:t>výsledků, zhodnocení přínosu, reflexe</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Problémová situace</a:t>
            </a:r>
            <a:endParaRPr lang="cs-CZ" dirty="0"/>
          </a:p>
        </p:txBody>
      </p:sp>
      <p:sp>
        <p:nvSpPr>
          <p:cNvPr id="3" name="Zástupný symbol pro obsah 2"/>
          <p:cNvSpPr>
            <a:spLocks noGrp="1"/>
          </p:cNvSpPr>
          <p:nvPr>
            <p:ph idx="1"/>
          </p:nvPr>
        </p:nvSpPr>
        <p:spPr/>
        <p:txBody>
          <a:bodyPr/>
          <a:lstStyle/>
          <a:p>
            <a:r>
              <a:rPr lang="cs-CZ" dirty="0"/>
              <a:t>B. Pokud vnímáte problémovou situaci, reagujte na ni, navrhněte a realizujte vlastní představu výtvarné činnosti. Pokud Vám to situace dovolí, zdokumentujte průběh a výstupy tvorby dětí, popište a reflektujte tuto činnost. Můžete navrhnout (nebo i realizovat), jak ji dál rozvíjet.</a:t>
            </a:r>
            <a:r>
              <a:rPr lang="cs-CZ" dirty="0" smtClean="0"/>
              <a:t> </a:t>
            </a:r>
            <a:r>
              <a:rPr lang="cs-CZ" dirty="0"/>
              <a:t> </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Jaké cíle by měly výtvarné realizované činnosti podporovat:</a:t>
            </a:r>
            <a:endParaRPr lang="cs-CZ" dirty="0"/>
          </a:p>
        </p:txBody>
      </p:sp>
      <p:sp>
        <p:nvSpPr>
          <p:cNvPr id="3" name="Zástupný symbol pro obsah 2"/>
          <p:cNvSpPr>
            <a:spLocks noGrp="1"/>
          </p:cNvSpPr>
          <p:nvPr>
            <p:ph idx="1"/>
          </p:nvPr>
        </p:nvSpPr>
        <p:spPr>
          <a:xfrm>
            <a:off x="457200" y="1556791"/>
            <a:ext cx="8229600" cy="4968553"/>
          </a:xfrm>
        </p:spPr>
        <p:txBody>
          <a:bodyPr>
            <a:normAutofit fontScale="40000" lnSpcReduction="20000"/>
          </a:bodyPr>
          <a:lstStyle/>
          <a:p>
            <a:r>
              <a:rPr lang="cs-CZ" sz="5000" dirty="0" smtClean="0"/>
              <a:t>rozvoj a užívání všech smyslů (Dítě a jeho tělo)</a:t>
            </a:r>
            <a:endParaRPr lang="cs-CZ" sz="5000" b="1" dirty="0" smtClean="0"/>
          </a:p>
          <a:p>
            <a:pPr lvl="0"/>
            <a:r>
              <a:rPr lang="cs-CZ" sz="5000" dirty="0" smtClean="0"/>
              <a:t>kultivace představivosti a fantazie (D. a jeho psychika)</a:t>
            </a:r>
          </a:p>
          <a:p>
            <a:pPr lvl="0"/>
            <a:r>
              <a:rPr lang="cs-CZ" sz="5000" b="1" dirty="0" smtClean="0"/>
              <a:t>rozvoj tvořivosti (tvořivého myšlení, řešení problémů, tvořivého sebevyjádření)</a:t>
            </a:r>
          </a:p>
          <a:p>
            <a:r>
              <a:rPr lang="cs-CZ" sz="5000" dirty="0" smtClean="0"/>
              <a:t>rozvoj zájmu o formy neverbálního sdělení  (např. výtvarného)</a:t>
            </a:r>
          </a:p>
          <a:p>
            <a:pPr lvl="0"/>
            <a:r>
              <a:rPr lang="cs-CZ" sz="5000" dirty="0" smtClean="0"/>
              <a:t>rozvoj pozitivních citů ve vztahu k sobě - získání sebevědomí, sebedůvěry, osobní spokojenosti, rozvoj schopností a dovedností umožňujících pocity, získané dojmy a prožitky vyjádřit</a:t>
            </a:r>
            <a:r>
              <a:rPr lang="cs-CZ" sz="5000" b="1" dirty="0" smtClean="0"/>
              <a:t>, r</a:t>
            </a:r>
            <a:r>
              <a:rPr lang="cs-CZ" sz="5000" dirty="0" smtClean="0"/>
              <a:t>ozvoj estetického vnímání, cítění a prožívání</a:t>
            </a:r>
          </a:p>
          <a:p>
            <a:r>
              <a:rPr lang="cs-CZ" sz="5000" dirty="0" smtClean="0"/>
              <a:t>rozvoj kooperativních dovedností a </a:t>
            </a:r>
            <a:r>
              <a:rPr lang="cs-CZ" sz="5000" dirty="0" err="1" smtClean="0"/>
              <a:t>prosoc.postojů</a:t>
            </a:r>
            <a:r>
              <a:rPr lang="cs-CZ" sz="5000" dirty="0" smtClean="0"/>
              <a:t> (při kolektivní práci či ve skupině) (</a:t>
            </a:r>
            <a:r>
              <a:rPr lang="cs-CZ" sz="5000" dirty="0" err="1" smtClean="0"/>
              <a:t>D.a</a:t>
            </a:r>
            <a:r>
              <a:rPr lang="cs-CZ" sz="5000" dirty="0" smtClean="0"/>
              <a:t> ten druhý)</a:t>
            </a:r>
          </a:p>
          <a:p>
            <a:pPr lvl="0"/>
            <a:r>
              <a:rPr lang="cs-CZ" sz="5000" dirty="0" smtClean="0"/>
              <a:t> rozvoj kooperativních dovedností</a:t>
            </a:r>
          </a:p>
          <a:p>
            <a:pPr lvl="0"/>
            <a:r>
              <a:rPr lang="cs-CZ" sz="5000" dirty="0" smtClean="0"/>
              <a:t>rozvoj schopnosti projevovat se autenticky (D. a společnost)</a:t>
            </a:r>
          </a:p>
          <a:p>
            <a:r>
              <a:rPr lang="cs-CZ" sz="5000" dirty="0" smtClean="0"/>
              <a:t>vytvoření základů aktivních postojů ke světu, k životu, pozitivních vztahů ke kultuře a umění, rozvoj dovedností umožňujících tyto vztahy a postoje vyjadřovat a projevovat</a:t>
            </a:r>
          </a:p>
          <a:p>
            <a:pPr lvl="0"/>
            <a:endParaRPr lang="cs-CZ" dirty="0" smtClean="0"/>
          </a:p>
          <a:p>
            <a:endParaRPr lang="cs-CZ" dirty="0" smtClean="0"/>
          </a:p>
          <a:p>
            <a:pPr lvl="0"/>
            <a:endParaRPr lang="cs-CZ" b="1" dirty="0" smtClean="0"/>
          </a:p>
          <a:p>
            <a:pPr lvl="0"/>
            <a:endParaRPr lang="cs-CZ" b="1" dirty="0" smtClean="0"/>
          </a:p>
          <a:p>
            <a:endParaRPr lang="cs-CZ" b="1" dirty="0" smtClean="0"/>
          </a:p>
          <a:p>
            <a:pPr lvl="0"/>
            <a:endParaRPr lang="cs-CZ" dirty="0" smtClean="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smtClean="0"/>
              <a:t> zajímavý článek o tvořivosti a výsledky výzkumu:</a:t>
            </a:r>
          </a:p>
          <a:p>
            <a:endParaRPr lang="cs-CZ" dirty="0" smtClean="0"/>
          </a:p>
          <a:p>
            <a:r>
              <a:rPr lang="cs-CZ" i="1" dirty="0" smtClean="0"/>
              <a:t>Kateřina Štěpánková</a:t>
            </a:r>
            <a:r>
              <a:rPr lang="cs-CZ" dirty="0" smtClean="0"/>
              <a:t>: </a:t>
            </a:r>
            <a:r>
              <a:rPr lang="cs-CZ" b="1" dirty="0" smtClean="0"/>
              <a:t>Jak „zabít“ tvořivost ve výtvarné výchově; </a:t>
            </a:r>
          </a:p>
          <a:p>
            <a:pPr>
              <a:buNone/>
            </a:pPr>
            <a:r>
              <a:rPr lang="cs-CZ" dirty="0" smtClean="0"/>
              <a:t>Kultura, umění a výchova (1/2013)</a:t>
            </a:r>
          </a:p>
          <a:p>
            <a:pPr>
              <a:buNone/>
            </a:pPr>
            <a:r>
              <a:rPr lang="cs-CZ" dirty="0" smtClean="0">
                <a:hlinkClick r:id="rId2"/>
              </a:rPr>
              <a:t>http://kuv.upol.cz/index.php?seo_url=aktualni-cislo&amp;casopis=3&amp;clanek=21</a:t>
            </a:r>
            <a:r>
              <a:rPr lang="cs-CZ" dirty="0" smtClean="0"/>
              <a:t> </a:t>
            </a:r>
          </a:p>
          <a:p>
            <a:pPr>
              <a:buNone/>
            </a:pPr>
            <a:endParaRPr lang="cs-CZ" dirty="0" smtClean="0"/>
          </a:p>
          <a:p>
            <a:pPr>
              <a:buNone/>
            </a:pPr>
            <a:r>
              <a:rPr lang="cs-CZ" dirty="0" smtClean="0"/>
              <a:t>(následné informace citovány z tohoto zdroje)</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Úskalí používání šablon a předloh</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Není zde prostor pro hledání tvaru, pro přemýšlení, experiment a osobní volba je maximálně omezena.  </a:t>
            </a:r>
          </a:p>
          <a:p>
            <a:r>
              <a:rPr lang="cs-CZ" dirty="0" smtClean="0"/>
              <a:t>Aktivita je zredukována na </a:t>
            </a:r>
            <a:r>
              <a:rPr lang="cs-CZ" b="1" dirty="0" smtClean="0"/>
              <a:t>mechanickou reprodukce- vyplňování barvou nebo dekorem</a:t>
            </a:r>
            <a:r>
              <a:rPr lang="cs-CZ" dirty="0" smtClean="0"/>
              <a:t>.</a:t>
            </a:r>
          </a:p>
          <a:p>
            <a:pPr>
              <a:buNone/>
            </a:pPr>
            <a:r>
              <a:rPr lang="cs-CZ" dirty="0" smtClean="0"/>
              <a:t> Dítěti je předkládán hotový a uzavřený výklad světa (není založena na vlastní zkušenosti – objevování tvaru, barvy apod.)</a:t>
            </a:r>
          </a:p>
          <a:p>
            <a:r>
              <a:rPr lang="cs-CZ" b="1" dirty="0" smtClean="0"/>
              <a:t>Málo prostoru pro fantazii, exploraci, experiment a samostatné řešení konkrétních poznávacích situací </a:t>
            </a:r>
            <a:r>
              <a:rPr lang="cs-CZ" dirty="0" smtClean="0"/>
              <a:t>(viz. RVPPV , obl.2 Dítě a jeho psychika – Poznávací schopnosti, představivost a fantazie, myšlenkové operace)</a:t>
            </a:r>
          </a:p>
          <a:p>
            <a:endParaRPr lang="cs-CZ"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smtClean="0"/>
              <a:t>Aby výtvarná činnost nebyla jen </a:t>
            </a:r>
            <a:r>
              <a:rPr lang="cs-CZ" sz="2800" b="1" dirty="0" smtClean="0">
                <a:solidFill>
                  <a:srgbClr val="FF0000"/>
                </a:solidFill>
              </a:rPr>
              <a:t>výroba</a:t>
            </a:r>
            <a:r>
              <a:rPr lang="cs-CZ" sz="2800" b="1" dirty="0" smtClean="0"/>
              <a:t> s použitím výtvarných prostředků … Co tedy podporuje tvořivost:</a:t>
            </a:r>
            <a:endParaRPr lang="cs-CZ" sz="2800" b="1" dirty="0"/>
          </a:p>
        </p:txBody>
      </p:sp>
      <p:sp>
        <p:nvSpPr>
          <p:cNvPr id="3" name="Zástupný symbol pro obsah 2"/>
          <p:cNvSpPr>
            <a:spLocks noGrp="1"/>
          </p:cNvSpPr>
          <p:nvPr>
            <p:ph idx="1"/>
          </p:nvPr>
        </p:nvSpPr>
        <p:spPr>
          <a:xfrm>
            <a:off x="457200" y="1628800"/>
            <a:ext cx="8229600" cy="4896544"/>
          </a:xfrm>
        </p:spPr>
        <p:txBody>
          <a:bodyPr>
            <a:normAutofit fontScale="77500" lnSpcReduction="20000"/>
          </a:bodyPr>
          <a:lstStyle/>
          <a:p>
            <a:r>
              <a:rPr lang="cs-CZ" dirty="0" smtClean="0"/>
              <a:t>experiment </a:t>
            </a:r>
          </a:p>
          <a:p>
            <a:r>
              <a:rPr lang="cs-CZ" dirty="0" smtClean="0"/>
              <a:t>práce s otevřeným koncem</a:t>
            </a:r>
          </a:p>
          <a:p>
            <a:r>
              <a:rPr lang="cs-CZ" dirty="0" smtClean="0"/>
              <a:t>herní aspekt</a:t>
            </a:r>
          </a:p>
          <a:p>
            <a:r>
              <a:rPr lang="cs-CZ" dirty="0" smtClean="0"/>
              <a:t>vytvoření podmínek pro úspěch </a:t>
            </a:r>
          </a:p>
          <a:p>
            <a:r>
              <a:rPr lang="cs-CZ" dirty="0" smtClean="0"/>
              <a:t>nízká možnost selhání</a:t>
            </a:r>
          </a:p>
          <a:p>
            <a:r>
              <a:rPr lang="cs-CZ" dirty="0" smtClean="0"/>
              <a:t>minimální omezení formálními pravidly, hodnocení jako součást procesu</a:t>
            </a:r>
          </a:p>
          <a:p>
            <a:r>
              <a:rPr lang="cs-CZ" dirty="0" smtClean="0"/>
              <a:t>akceptace chyby jako přirozeného procesu hledání</a:t>
            </a:r>
          </a:p>
          <a:p>
            <a:r>
              <a:rPr lang="cs-CZ" dirty="0" smtClean="0"/>
              <a:t>podpora důvěry žáků v jejich tvořivé schopnosti - schopnost učitele rozpoznat projevy tvořivosti: chceme-li tvořivost rozvíjet, je nezbytné se ji naučit </a:t>
            </a:r>
            <a:r>
              <a:rPr lang="cs-CZ" b="1" dirty="0" smtClean="0"/>
              <a:t>rozpoznat a odlišit od nápodoby či opakování prázdné, byť vizuálně působivé formy.</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práce s otevřeným koncem</a:t>
            </a:r>
            <a:endParaRPr lang="cs-CZ" dirty="0"/>
          </a:p>
        </p:txBody>
      </p:sp>
      <p:sp>
        <p:nvSpPr>
          <p:cNvPr id="3" name="Zástupný symbol pro obsah 2"/>
          <p:cNvSpPr>
            <a:spLocks noGrp="1"/>
          </p:cNvSpPr>
          <p:nvPr>
            <p:ph idx="1"/>
          </p:nvPr>
        </p:nvSpPr>
        <p:spPr/>
        <p:txBody>
          <a:bodyPr>
            <a:normAutofit/>
          </a:bodyPr>
          <a:lstStyle/>
          <a:p>
            <a:r>
              <a:rPr lang="cs-CZ" dirty="0" smtClean="0"/>
              <a:t>umožňuje dopustit se chyby jako přirozené součásti procesu objevování a učení se</a:t>
            </a:r>
          </a:p>
          <a:p>
            <a:r>
              <a:rPr lang="cs-CZ" dirty="0" smtClean="0"/>
              <a:t>hledání vlastní cesty ve způsobu a formě při výtvarném ztvárnění tématu</a:t>
            </a:r>
          </a:p>
          <a:p>
            <a:r>
              <a:rPr lang="cs-CZ" b="1" dirty="0" smtClean="0"/>
              <a:t>objevování osobitého výrazu namísto opakování daného vzoru či postupu</a:t>
            </a:r>
            <a:r>
              <a:rPr lang="cs-CZ" dirty="0" smtClean="0"/>
              <a:t>. </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332656"/>
            <a:ext cx="8229600" cy="5793507"/>
          </a:xfrm>
        </p:spPr>
        <p:txBody>
          <a:bodyPr/>
          <a:lstStyle/>
          <a:p>
            <a:r>
              <a:rPr lang="cs-CZ" dirty="0" smtClean="0"/>
              <a:t>Vzorce, které dítě získává prostřednictvím těchto zdánlivě „herních“ aktivit, se netýkají pouze výtvarné oblasti  (vkusu, rozvinutí tvořivosti, fantazie), ale vtiskávají se do </a:t>
            </a:r>
            <a:r>
              <a:rPr lang="cs-CZ" b="1" dirty="0" smtClean="0"/>
              <a:t>základních  jednacích a učících strategií dítěte</a:t>
            </a:r>
            <a:r>
              <a:rPr lang="cs-CZ" dirty="0" smtClean="0"/>
              <a:t>, které bude v budoucnu používat celý život.</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Ukončení: Zkouška</a:t>
            </a:r>
          </a:p>
          <a:p>
            <a:r>
              <a:rPr lang="cs-CZ" dirty="0" smtClean="0"/>
              <a:t>Zpracování projektu: Výtvarná výchova v </a:t>
            </a:r>
            <a:r>
              <a:rPr lang="cs-CZ" dirty="0" err="1" smtClean="0"/>
              <a:t>integrativním</a:t>
            </a:r>
            <a:r>
              <a:rPr lang="cs-CZ" dirty="0" smtClean="0"/>
              <a:t> pojetí se zaměřením na předškolní vzdělávání </a:t>
            </a:r>
          </a:p>
          <a:p>
            <a:endParaRPr lang="cs-CZ"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Hodnocení výtvarných činností v MŠ</a:t>
            </a: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cs-CZ" dirty="0" smtClean="0"/>
          </a:p>
        </p:txBody>
      </p:sp>
      <p:sp>
        <p:nvSpPr>
          <p:cNvPr id="18435" name="Rectangle 3"/>
          <p:cNvSpPr>
            <a:spLocks noGrp="1" noChangeArrowheads="1"/>
          </p:cNvSpPr>
          <p:nvPr>
            <p:ph type="body" idx="4294967295"/>
          </p:nvPr>
        </p:nvSpPr>
        <p:spPr>
          <a:xfrm>
            <a:off x="1187450" y="1600200"/>
            <a:ext cx="7042150" cy="4525963"/>
          </a:xfrm>
        </p:spPr>
        <p:txBody>
          <a:bodyPr/>
          <a:lstStyle/>
          <a:p>
            <a:pPr eaLnBrk="1" hangingPunct="1">
              <a:buFontTx/>
              <a:buNone/>
            </a:pPr>
            <a:r>
              <a:rPr lang="cs-CZ" dirty="0" smtClean="0"/>
              <a:t>  Jedním ze způsobů, jak vzbudit v dětech pocity viny a úzkosti, může být nevhodně podané hodnocení. </a:t>
            </a:r>
          </a:p>
          <a:p>
            <a:pPr eaLnBrk="1" hangingPunct="1"/>
            <a:endParaRPr lang="cs-CZ"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cs-CZ" smtClean="0"/>
          </a:p>
        </p:txBody>
      </p:sp>
      <p:sp>
        <p:nvSpPr>
          <p:cNvPr id="20483" name="Rectangle 3"/>
          <p:cNvSpPr>
            <a:spLocks noGrp="1" noChangeArrowheads="1"/>
          </p:cNvSpPr>
          <p:nvPr>
            <p:ph type="body" idx="1"/>
          </p:nvPr>
        </p:nvSpPr>
        <p:spPr/>
        <p:txBody>
          <a:bodyPr/>
          <a:lstStyle/>
          <a:p>
            <a:pPr eaLnBrk="1" hangingPunct="1"/>
            <a:r>
              <a:rPr lang="cs-CZ" sz="2800" dirty="0" smtClean="0"/>
              <a:t>hodnocení je často podkladem pro pocit úspěchu, uspokojení …</a:t>
            </a:r>
          </a:p>
          <a:p>
            <a:pPr eaLnBrk="1" hangingPunct="1"/>
            <a:r>
              <a:rPr lang="cs-CZ" sz="2800" dirty="0" smtClean="0"/>
              <a:t>základní kompetencí učitele – hodnotit vždy ve prospěch žáka</a:t>
            </a:r>
          </a:p>
          <a:p>
            <a:pPr eaLnBrk="1" hangingPunct="1"/>
            <a:r>
              <a:rPr lang="cs-CZ" sz="2800" dirty="0" smtClean="0"/>
              <a:t>nesleduje pouze chyby a také pouze nechválí</a:t>
            </a:r>
          </a:p>
          <a:p>
            <a:pPr eaLnBrk="1" hangingPunct="1"/>
            <a:r>
              <a:rPr lang="cs-CZ" sz="2800" dirty="0" smtClean="0"/>
              <a:t>motivační funkce</a:t>
            </a:r>
          </a:p>
          <a:p>
            <a:pPr eaLnBrk="1" hangingPunct="1"/>
            <a:r>
              <a:rPr lang="cs-CZ" sz="2800" dirty="0" smtClean="0"/>
              <a:t>autonomní koncepce – sebereflexe, sebevzdělávání a svéprávnost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mtClean="0"/>
              <a:t>Hodnocení ve VV</a:t>
            </a:r>
          </a:p>
        </p:txBody>
      </p:sp>
      <p:sp>
        <p:nvSpPr>
          <p:cNvPr id="23555" name="Rectangle 3"/>
          <p:cNvSpPr>
            <a:spLocks noGrp="1" noChangeArrowheads="1"/>
          </p:cNvSpPr>
          <p:nvPr>
            <p:ph type="body" idx="1"/>
          </p:nvPr>
        </p:nvSpPr>
        <p:spPr/>
        <p:txBody>
          <a:bodyPr/>
          <a:lstStyle/>
          <a:p>
            <a:pPr eaLnBrk="1" hangingPunct="1"/>
            <a:r>
              <a:rPr lang="cs-CZ" smtClean="0"/>
              <a:t>Výtvarné zážitky nejdou vždy popsat slovy</a:t>
            </a:r>
          </a:p>
          <a:p>
            <a:pPr eaLnBrk="1" hangingPunct="1"/>
            <a:r>
              <a:rPr lang="cs-CZ" smtClean="0"/>
              <a:t>Pro hodnocení neexistují striktní pravidla </a:t>
            </a:r>
          </a:p>
          <a:p>
            <a:pPr eaLnBrk="1" hangingPunct="1"/>
            <a:r>
              <a:rPr lang="cs-CZ" smtClean="0"/>
              <a:t>Existují tvůrčí výtvarné činnosti, kdy žádná pravidla neplatí</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cs-CZ" smtClean="0"/>
          </a:p>
        </p:txBody>
      </p:sp>
      <p:sp>
        <p:nvSpPr>
          <p:cNvPr id="33795" name="Rectangle 3"/>
          <p:cNvSpPr>
            <a:spLocks noGrp="1" noChangeArrowheads="1"/>
          </p:cNvSpPr>
          <p:nvPr>
            <p:ph type="body" idx="1"/>
          </p:nvPr>
        </p:nvSpPr>
        <p:spPr/>
        <p:txBody>
          <a:bodyPr/>
          <a:lstStyle/>
          <a:p>
            <a:pPr eaLnBrk="1" hangingPunct="1"/>
            <a:r>
              <a:rPr lang="cs-CZ" dirty="0" smtClean="0"/>
              <a:t>Účinnost – síla výrazu daná barevností, originalitou, technikou…kontrast</a:t>
            </a:r>
          </a:p>
          <a:p>
            <a:pPr eaLnBrk="1" hangingPunct="1"/>
            <a:r>
              <a:rPr lang="cs-CZ" dirty="0" smtClean="0"/>
              <a:t>Dojem</a:t>
            </a:r>
          </a:p>
          <a:p>
            <a:pPr eaLnBrk="1" hangingPunct="1"/>
            <a:r>
              <a:rPr lang="cs-CZ" dirty="0" smtClean="0"/>
              <a:t>Citové působení</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cs-CZ" sz="4000" u="sng" smtClean="0"/>
              <a:t>Kritéria hodnocení procesu výtvarné činnosti</a:t>
            </a:r>
          </a:p>
        </p:txBody>
      </p:sp>
      <p:sp>
        <p:nvSpPr>
          <p:cNvPr id="34819" name="Rectangle 3"/>
          <p:cNvSpPr>
            <a:spLocks noGrp="1" noChangeArrowheads="1"/>
          </p:cNvSpPr>
          <p:nvPr>
            <p:ph type="body" idx="1"/>
          </p:nvPr>
        </p:nvSpPr>
        <p:spPr/>
        <p:txBody>
          <a:bodyPr/>
          <a:lstStyle/>
          <a:p>
            <a:pPr eaLnBrk="1" hangingPunct="1">
              <a:lnSpc>
                <a:spcPct val="80000"/>
              </a:lnSpc>
            </a:pPr>
            <a:r>
              <a:rPr lang="cs-CZ" sz="2800" b="1" dirty="0" smtClean="0">
                <a:solidFill>
                  <a:srgbClr val="FF0000"/>
                </a:solidFill>
              </a:rPr>
              <a:t>Tvůrčí odvaha</a:t>
            </a:r>
          </a:p>
          <a:p>
            <a:pPr eaLnBrk="1" hangingPunct="1">
              <a:lnSpc>
                <a:spcPct val="80000"/>
              </a:lnSpc>
            </a:pPr>
            <a:r>
              <a:rPr lang="cs-CZ" sz="2800" b="1" dirty="0" smtClean="0">
                <a:solidFill>
                  <a:srgbClr val="FF0000"/>
                </a:solidFill>
              </a:rPr>
              <a:t>Nápaditost a fantazie</a:t>
            </a:r>
          </a:p>
          <a:p>
            <a:pPr eaLnBrk="1" hangingPunct="1">
              <a:lnSpc>
                <a:spcPct val="80000"/>
              </a:lnSpc>
            </a:pPr>
            <a:endParaRPr lang="cs-CZ" sz="2800" b="1" dirty="0" smtClean="0">
              <a:solidFill>
                <a:srgbClr val="FF0000"/>
              </a:solidFill>
            </a:endParaRPr>
          </a:p>
          <a:p>
            <a:pPr eaLnBrk="1" hangingPunct="1">
              <a:lnSpc>
                <a:spcPct val="80000"/>
              </a:lnSpc>
            </a:pPr>
            <a:r>
              <a:rPr lang="cs-CZ" sz="2800" dirty="0" smtClean="0"/>
              <a:t>(Sebe)kritičnost</a:t>
            </a:r>
          </a:p>
          <a:p>
            <a:pPr eaLnBrk="1" hangingPunct="1">
              <a:lnSpc>
                <a:spcPct val="80000"/>
              </a:lnSpc>
            </a:pPr>
            <a:r>
              <a:rPr lang="cs-CZ" sz="2800" dirty="0" smtClean="0"/>
              <a:t>Zájem</a:t>
            </a:r>
          </a:p>
          <a:p>
            <a:pPr eaLnBrk="1" hangingPunct="1">
              <a:lnSpc>
                <a:spcPct val="80000"/>
              </a:lnSpc>
            </a:pPr>
            <a:r>
              <a:rPr lang="cs-CZ" sz="2800" dirty="0" smtClean="0"/>
              <a:t>Znalosti a jejich použití, rozvoj schopností, progres</a:t>
            </a:r>
          </a:p>
          <a:p>
            <a:pPr eaLnBrk="1" hangingPunct="1">
              <a:lnSpc>
                <a:spcPct val="80000"/>
              </a:lnSpc>
            </a:pPr>
            <a:r>
              <a:rPr lang="cs-CZ" sz="2800" dirty="0" smtClean="0"/>
              <a:t>Zručnost</a:t>
            </a:r>
          </a:p>
          <a:p>
            <a:pPr eaLnBrk="1" hangingPunct="1">
              <a:lnSpc>
                <a:spcPct val="80000"/>
              </a:lnSpc>
            </a:pPr>
            <a:r>
              <a:rPr lang="cs-CZ" sz="2800" dirty="0" smtClean="0"/>
              <a:t>Snaha</a:t>
            </a:r>
          </a:p>
          <a:p>
            <a:pPr eaLnBrk="1" hangingPunct="1">
              <a:lnSpc>
                <a:spcPct val="80000"/>
              </a:lnSpc>
            </a:pPr>
            <a:r>
              <a:rPr lang="cs-CZ" sz="2800" dirty="0" smtClean="0"/>
              <a:t>Soustředěnost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dirty="0" smtClean="0">
                <a:solidFill>
                  <a:srgbClr val="FF0000"/>
                </a:solidFill>
              </a:rPr>
              <a:t>Kreativní řešení problému</a:t>
            </a:r>
          </a:p>
        </p:txBody>
      </p:sp>
      <p:sp>
        <p:nvSpPr>
          <p:cNvPr id="37891" name="Rectangle 3"/>
          <p:cNvSpPr>
            <a:spLocks noGrp="1" noChangeArrowheads="1"/>
          </p:cNvSpPr>
          <p:nvPr>
            <p:ph type="body" idx="1"/>
          </p:nvPr>
        </p:nvSpPr>
        <p:spPr/>
        <p:txBody>
          <a:bodyPr/>
          <a:lstStyle/>
          <a:p>
            <a:pPr eaLnBrk="1" hangingPunct="1"/>
            <a:r>
              <a:rPr lang="cs-CZ" smtClean="0"/>
              <a:t>Nepovedené obrázky a nehody / náhody</a:t>
            </a:r>
          </a:p>
          <a:p>
            <a:pPr eaLnBrk="1" hangingPunct="1"/>
            <a:endParaRPr lang="cs-CZ" smtClean="0"/>
          </a:p>
          <a:p>
            <a:pPr eaLnBrk="1" hangingPunct="1"/>
            <a:r>
              <a:rPr lang="cs-CZ" smtClean="0"/>
              <a:t>motivace k vyrovnání se s překážkami, ke kreativnímu zvládání problému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cs-CZ" smtClean="0"/>
          </a:p>
        </p:txBody>
      </p:sp>
      <p:sp>
        <p:nvSpPr>
          <p:cNvPr id="35843" name="Rectangle 3"/>
          <p:cNvSpPr>
            <a:spLocks noGrp="1" noChangeArrowheads="1"/>
          </p:cNvSpPr>
          <p:nvPr>
            <p:ph type="body" idx="1"/>
          </p:nvPr>
        </p:nvSpPr>
        <p:spPr>
          <a:xfrm>
            <a:off x="457200" y="765175"/>
            <a:ext cx="8229600" cy="5360988"/>
          </a:xfrm>
        </p:spPr>
        <p:txBody>
          <a:bodyPr>
            <a:normAutofit/>
          </a:bodyPr>
          <a:lstStyle/>
          <a:p>
            <a:pPr eaLnBrk="1" hangingPunct="1"/>
            <a:endParaRPr lang="cs-CZ" dirty="0" smtClean="0"/>
          </a:p>
          <a:p>
            <a:pPr eaLnBrk="1" hangingPunct="1"/>
            <a:r>
              <a:rPr lang="cs-CZ" b="1" dirty="0" smtClean="0"/>
              <a:t>Nehodnotíme čistotu </a:t>
            </a:r>
            <a:r>
              <a:rPr lang="cs-CZ" dirty="0" smtClean="0"/>
              <a:t>při výtvarném procesu</a:t>
            </a:r>
          </a:p>
          <a:p>
            <a:pPr eaLnBrk="1" hangingPunct="1"/>
            <a:r>
              <a:rPr lang="cs-CZ" dirty="0" smtClean="0"/>
              <a:t>Proč  se líbí – nelíbí </a:t>
            </a:r>
          </a:p>
          <a:p>
            <a:pPr eaLnBrk="1" hangingPunct="1"/>
            <a:endParaRPr lang="cs-CZ" dirty="0" smtClean="0"/>
          </a:p>
          <a:p>
            <a:pPr eaLnBrk="1" hangingPunct="1">
              <a:buFontTx/>
              <a:buNone/>
            </a:pPr>
            <a:r>
              <a:rPr lang="cs-CZ" b="1" dirty="0" smtClean="0"/>
              <a:t>Hodnocení by mělo kultivovat kritické výtvarné myšlení</a:t>
            </a:r>
          </a:p>
          <a:p>
            <a:pPr eaLnBrk="1" hangingPunct="1">
              <a:buFontTx/>
              <a:buNone/>
            </a:pPr>
            <a:r>
              <a:rPr lang="cs-CZ" b="1" dirty="0" smtClean="0"/>
              <a:t>Musí respektovat specifika DVP</a:t>
            </a:r>
          </a:p>
          <a:p>
            <a:pPr eaLnBrk="1" hangingPunct="1">
              <a:buFontTx/>
              <a:buNone/>
            </a:pPr>
            <a:r>
              <a:rPr lang="cs-CZ" b="1" dirty="0" smtClean="0"/>
              <a:t>Nesmí být monologem či ortelem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cs-CZ" smtClean="0"/>
          </a:p>
        </p:txBody>
      </p:sp>
      <p:sp>
        <p:nvSpPr>
          <p:cNvPr id="36867" name="Rectangle 3"/>
          <p:cNvSpPr>
            <a:spLocks noGrp="1" noChangeArrowheads="1"/>
          </p:cNvSpPr>
          <p:nvPr>
            <p:ph type="body" idx="1"/>
          </p:nvPr>
        </p:nvSpPr>
        <p:spPr/>
        <p:txBody>
          <a:bodyPr/>
          <a:lstStyle/>
          <a:p>
            <a:pPr eaLnBrk="1" hangingPunct="1"/>
            <a:r>
              <a:rPr lang="cs-CZ" smtClean="0"/>
              <a:t>Společný dialog v kruhu nad výsledky činnosti</a:t>
            </a:r>
          </a:p>
          <a:p>
            <a:pPr eaLnBrk="1" hangingPunct="1"/>
            <a:r>
              <a:rPr lang="cs-CZ" smtClean="0"/>
              <a:t>Nezapomenout zhodnotit celkový průběh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smtClean="0"/>
              <a:t>Výtvarné čarování</a:t>
            </a:r>
            <a:r>
              <a:rPr lang="cs-CZ" dirty="0" smtClean="0"/>
              <a:t>, Jan Slavík, 2010 (</a:t>
            </a:r>
            <a:r>
              <a:rPr lang="cs-CZ" dirty="0" err="1" smtClean="0"/>
              <a:t>Artefiletika</a:t>
            </a:r>
            <a:r>
              <a:rPr lang="cs-CZ" dirty="0" smtClean="0"/>
              <a:t>  pro předškoláky a mladší školáky)</a:t>
            </a:r>
          </a:p>
          <a:p>
            <a:r>
              <a:rPr lang="cs-CZ" b="1" dirty="0" smtClean="0"/>
              <a:t>Umělci v mateřské škole, </a:t>
            </a:r>
            <a:r>
              <a:rPr lang="cs-CZ" dirty="0" err="1" smtClean="0"/>
              <a:t>Rochovská</a:t>
            </a:r>
            <a:r>
              <a:rPr lang="cs-CZ" dirty="0" smtClean="0"/>
              <a:t>, Ivana; </a:t>
            </a:r>
            <a:r>
              <a:rPr lang="cs-CZ" dirty="0" err="1" smtClean="0"/>
              <a:t>Krupová</a:t>
            </a:r>
            <a:r>
              <a:rPr lang="cs-CZ" dirty="0" smtClean="0"/>
              <a:t>, Dagmar, 2016</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332656"/>
            <a:ext cx="8229600" cy="5793507"/>
          </a:xfrm>
        </p:spPr>
        <p:txBody>
          <a:bodyPr>
            <a:normAutofit fontScale="55000" lnSpcReduction="20000"/>
          </a:bodyPr>
          <a:lstStyle/>
          <a:p>
            <a:pPr>
              <a:buNone/>
            </a:pPr>
            <a:r>
              <a:rPr lang="cs-CZ" sz="3600" b="1" dirty="0" smtClean="0"/>
              <a:t>Okruhy ke zkoušce: </a:t>
            </a:r>
          </a:p>
          <a:p>
            <a:pPr>
              <a:buNone/>
            </a:pPr>
            <a:endParaRPr lang="cs-CZ" sz="3600" dirty="0" smtClean="0"/>
          </a:p>
          <a:p>
            <a:pPr>
              <a:lnSpc>
                <a:spcPct val="170000"/>
              </a:lnSpc>
              <a:buNone/>
            </a:pPr>
            <a:r>
              <a:rPr lang="cs-CZ" sz="3600" dirty="0" smtClean="0"/>
              <a:t>1.Plánování a příprava lekce výtvarné výchovy v mateřské škole</a:t>
            </a:r>
          </a:p>
          <a:p>
            <a:pPr>
              <a:lnSpc>
                <a:spcPct val="170000"/>
              </a:lnSpc>
              <a:buNone/>
            </a:pPr>
            <a:r>
              <a:rPr lang="cs-CZ" sz="3600" dirty="0" smtClean="0"/>
              <a:t>2.Náměty výtvarných činností, formulace vzdělávacích cílů v souvislosti s RVP PV a jejich adekvátnost vzhledem k dětskému výtvarnému projevu a jeho vývoji) </a:t>
            </a:r>
          </a:p>
          <a:p>
            <a:pPr>
              <a:lnSpc>
                <a:spcPct val="170000"/>
              </a:lnSpc>
              <a:buNone/>
            </a:pPr>
            <a:r>
              <a:rPr lang="cs-CZ" sz="3600" dirty="0" smtClean="0"/>
              <a:t>3.Inspirace a náměty rozvoje pozitivního vztahu ke kulturním hodnotám a životnímu prostředí</a:t>
            </a:r>
          </a:p>
          <a:p>
            <a:pPr>
              <a:lnSpc>
                <a:spcPct val="170000"/>
              </a:lnSpc>
              <a:buNone/>
            </a:pPr>
            <a:r>
              <a:rPr lang="cs-CZ" sz="3600" dirty="0" smtClean="0"/>
              <a:t>4.Výtvarné řady a projekty a jejich uplatnění v předškolní výchově</a:t>
            </a:r>
          </a:p>
          <a:p>
            <a:pPr>
              <a:lnSpc>
                <a:spcPct val="170000"/>
              </a:lnSpc>
              <a:buNone/>
            </a:pPr>
            <a:r>
              <a:rPr lang="cs-CZ" sz="3600" dirty="0" smtClean="0"/>
              <a:t>5. Dětský výtvarný projev a jeho vývoj</a:t>
            </a:r>
          </a:p>
          <a:p>
            <a:pPr>
              <a:lnSpc>
                <a:spcPct val="170000"/>
              </a:lnSpc>
              <a:buNone/>
            </a:pPr>
            <a:r>
              <a:rPr lang="cs-CZ" sz="3600" dirty="0" smtClean="0"/>
              <a:t>6. Kritéria hodnocení výsledků výtvarných činností dětí. Typologie kreslířů v MŠ</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cs-CZ" smtClean="0"/>
          </a:p>
        </p:txBody>
      </p:sp>
      <p:sp>
        <p:nvSpPr>
          <p:cNvPr id="38915" name="Rectangle 3"/>
          <p:cNvSpPr>
            <a:spLocks noGrp="1" noChangeArrowheads="1"/>
          </p:cNvSpPr>
          <p:nvPr>
            <p:ph type="body" idx="1"/>
          </p:nvPr>
        </p:nvSpPr>
        <p:spPr/>
        <p:txBody>
          <a:bodyPr/>
          <a:lstStyle/>
          <a:p>
            <a:pPr eaLnBrk="1" hangingPunct="1"/>
            <a:r>
              <a:rPr lang="cs-CZ" smtClean="0"/>
              <a:t>Hazuková H., Příprava učitele na rozhodování ve VV, Praha UK 1995</a:t>
            </a:r>
          </a:p>
          <a:p>
            <a:pPr eaLnBrk="1" hangingPunct="1"/>
            <a:r>
              <a:rPr lang="cs-CZ" smtClean="0"/>
              <a:t>Slavík J., Hodnocení v současné škole, Portál 1999</a:t>
            </a:r>
          </a:p>
          <a:p>
            <a:pPr eaLnBrk="1" hangingPunct="1"/>
            <a:r>
              <a:rPr lang="cs-CZ" smtClean="0"/>
              <a:t>Slavík J.,Kapitoly z VV, Praha 1994 </a:t>
            </a:r>
          </a:p>
          <a:p>
            <a:pPr eaLnBrk="1" hangingPunct="1"/>
            <a:r>
              <a:rPr lang="cs-CZ" smtClean="0"/>
              <a:t>Horká H., Výchova pro 21. století</a:t>
            </a:r>
          </a:p>
          <a:p>
            <a:pPr eaLnBrk="1" hangingPunct="1"/>
            <a:r>
              <a:rPr lang="cs-CZ" smtClean="0"/>
              <a:t>Hazuková H., Šamšila P.: Didaktika VV, Praha </a:t>
            </a:r>
          </a:p>
          <a:p>
            <a:pPr eaLnBrk="1" hangingPunct="1">
              <a:buFontTx/>
              <a:buNone/>
            </a:pPr>
            <a:endParaRPr lang="cs-CZ" smtClean="0"/>
          </a:p>
          <a:p>
            <a:pPr eaLnBrk="1" hangingPunct="1"/>
            <a:endParaRPr lang="cs-CZ"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mtClean="0"/>
              <a:t>Je nejlepší jenom chválit?</a:t>
            </a:r>
          </a:p>
        </p:txBody>
      </p:sp>
      <p:sp>
        <p:nvSpPr>
          <p:cNvPr id="39939" name="Rectangle 3"/>
          <p:cNvSpPr>
            <a:spLocks noGrp="1" noChangeArrowheads="1"/>
          </p:cNvSpPr>
          <p:nvPr>
            <p:ph type="body" idx="1"/>
          </p:nvPr>
        </p:nvSpPr>
        <p:spPr/>
        <p:txBody>
          <a:bodyPr/>
          <a:lstStyle/>
          <a:p>
            <a:pPr eaLnBrk="1" hangingPunct="1"/>
            <a:r>
              <a:rPr lang="cs-CZ" smtClean="0"/>
              <a:t>děti potřebují hranice</a:t>
            </a:r>
          </a:p>
          <a:p>
            <a:pPr eaLnBrk="1" hangingPunct="1"/>
            <a:r>
              <a:rPr lang="cs-CZ" smtClean="0"/>
              <a:t>je potřeba i oceňování ve výchově vyvážit dobře podávanou kritikou</a:t>
            </a:r>
          </a:p>
          <a:p>
            <a:pPr eaLnBrk="1" hangingPunct="1"/>
            <a:r>
              <a:rPr lang="cs-CZ" smtClean="0"/>
              <a:t>to co někteří považují za kritiku, je většinou podceňování až ponižování.</a:t>
            </a:r>
          </a:p>
          <a:p>
            <a:pPr eaLnBrk="1" hangingPunct="1"/>
            <a:r>
              <a:rPr lang="cs-CZ" smtClean="0"/>
              <a:t>manipulující přístup může zejména předškolní děti velmi neblaze poznamenat.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cs-CZ" smtClean="0"/>
          </a:p>
        </p:txBody>
      </p:sp>
      <p:sp>
        <p:nvSpPr>
          <p:cNvPr id="40963" name="Rectangle 3"/>
          <p:cNvSpPr>
            <a:spLocks noGrp="1" noChangeArrowheads="1"/>
          </p:cNvSpPr>
          <p:nvPr>
            <p:ph type="body" idx="1"/>
          </p:nvPr>
        </p:nvSpPr>
        <p:spPr>
          <a:xfrm>
            <a:off x="457200" y="260350"/>
            <a:ext cx="8229600" cy="6192838"/>
          </a:xfrm>
        </p:spPr>
        <p:txBody>
          <a:bodyPr/>
          <a:lstStyle/>
          <a:p>
            <a:pPr eaLnBrk="1" hangingPunct="1">
              <a:lnSpc>
                <a:spcPct val="90000"/>
              </a:lnSpc>
              <a:buFontTx/>
              <a:buNone/>
            </a:pPr>
            <a:r>
              <a:rPr lang="cs-CZ" sz="2400" smtClean="0"/>
              <a:t>Dítě vyrůstající v prostředí, které mu neustále podává zprávy, že většina toho, co dělá, je špatně, si místo zdravého sebevědomí a sebeúcty osvojí jen nekonečnou šňůru komplexů. </a:t>
            </a:r>
          </a:p>
          <a:p>
            <a:pPr eaLnBrk="1" hangingPunct="1">
              <a:lnSpc>
                <a:spcPct val="90000"/>
              </a:lnSpc>
              <a:buFontTx/>
              <a:buNone/>
            </a:pPr>
            <a:r>
              <a:rPr lang="cs-CZ" sz="2400" smtClean="0"/>
              <a:t>Naučí se jednat s druhými lidmi tak, jak bylo jednáno s ním, bude hledat svůj "mechanismus pro přežití" a jeho mezilidská "hra" bude nevědomky stejně nefér, jako bylo jednání ze strany jeho rodičů či učitelů</a:t>
            </a:r>
          </a:p>
          <a:p>
            <a:pPr eaLnBrk="1" hangingPunct="1">
              <a:lnSpc>
                <a:spcPct val="90000"/>
              </a:lnSpc>
              <a:buFontTx/>
              <a:buNone/>
            </a:pPr>
            <a:r>
              <a:rPr lang="cs-CZ" sz="2400" smtClean="0"/>
              <a:t>Pokud je však dítě obklopeno nepřijatelně podávanou kritikou, cítí se ohroženo a je pošramocen jeho sebeobraz</a:t>
            </a:r>
          </a:p>
          <a:p>
            <a:pPr eaLnBrk="1" hangingPunct="1">
              <a:lnSpc>
                <a:spcPct val="90000"/>
              </a:lnSpc>
              <a:buFontTx/>
              <a:buNone/>
            </a:pPr>
            <a:r>
              <a:rPr lang="cs-CZ" sz="2400" smtClean="0"/>
              <a:t>Vytvoří si pak škálu různých úhybných manévrů či mechanismů jak vyhovět svému okolí. </a:t>
            </a:r>
          </a:p>
          <a:p>
            <a:pPr eaLnBrk="1" hangingPunct="1">
              <a:lnSpc>
                <a:spcPct val="90000"/>
              </a:lnSpc>
              <a:buFontTx/>
              <a:buNone/>
            </a:pPr>
            <a:r>
              <a:rPr lang="cs-CZ" sz="2400" smtClean="0"/>
              <a:t>Dětská psychika se v důsledku pocitu "nikdy neudělám nic dobře" může dostat až do naprosto slepé uličky a rodiče či učitelé se potom diví, proč to dítě dělá různé špatné věci.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cs-CZ" smtClean="0"/>
          </a:p>
        </p:txBody>
      </p:sp>
      <p:sp>
        <p:nvSpPr>
          <p:cNvPr id="41987" name="Rectangle 3"/>
          <p:cNvSpPr>
            <a:spLocks noGrp="1" noChangeArrowheads="1"/>
          </p:cNvSpPr>
          <p:nvPr>
            <p:ph type="body" idx="1"/>
          </p:nvPr>
        </p:nvSpPr>
        <p:spPr/>
        <p:txBody>
          <a:bodyPr/>
          <a:lstStyle/>
          <a:p>
            <a:pPr eaLnBrk="1" hangingPunct="1"/>
            <a:r>
              <a:rPr lang="cs-CZ" smtClean="0"/>
              <a:t>podpora</a:t>
            </a:r>
          </a:p>
          <a:p>
            <a:pPr eaLnBrk="1" hangingPunct="1"/>
            <a:r>
              <a:rPr lang="cs-CZ" smtClean="0"/>
              <a:t>pochopení</a:t>
            </a:r>
          </a:p>
          <a:p>
            <a:pPr eaLnBrk="1" hangingPunct="1"/>
            <a:r>
              <a:rPr lang="cs-CZ" smtClean="0"/>
              <a:t>hranice</a:t>
            </a:r>
          </a:p>
          <a:p>
            <a:pPr eaLnBrk="1" hangingPunct="1"/>
            <a:r>
              <a:rPr lang="cs-CZ" smtClean="0"/>
              <a:t>jasná pravidla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561975"/>
          </a:xfrm>
        </p:spPr>
        <p:txBody>
          <a:bodyPr>
            <a:normAutofit fontScale="90000"/>
          </a:bodyPr>
          <a:lstStyle/>
          <a:p>
            <a:pPr eaLnBrk="1" hangingPunct="1"/>
            <a:r>
              <a:rPr lang="cs-CZ" sz="4000" b="1" smtClean="0"/>
              <a:t>Jak kritizovat a neubližovat</a:t>
            </a:r>
          </a:p>
        </p:txBody>
      </p:sp>
      <p:sp>
        <p:nvSpPr>
          <p:cNvPr id="43011" name="Rectangle 3"/>
          <p:cNvSpPr>
            <a:spLocks noGrp="1" noChangeArrowheads="1"/>
          </p:cNvSpPr>
          <p:nvPr>
            <p:ph type="body" idx="1"/>
          </p:nvPr>
        </p:nvSpPr>
        <p:spPr>
          <a:xfrm>
            <a:off x="457200" y="1196975"/>
            <a:ext cx="8229600" cy="5256213"/>
          </a:xfrm>
        </p:spPr>
        <p:txBody>
          <a:bodyPr/>
          <a:lstStyle/>
          <a:p>
            <a:pPr eaLnBrk="1" hangingPunct="1">
              <a:lnSpc>
                <a:spcPct val="80000"/>
              </a:lnSpc>
            </a:pPr>
            <a:r>
              <a:rPr lang="cs-CZ" sz="2000" smtClean="0"/>
              <a:t>Základní asertivní dovedností je schopnost mluvit za sebe a oprostit se od obecného hodnocení. </a:t>
            </a:r>
          </a:p>
          <a:p>
            <a:pPr eaLnBrk="1" hangingPunct="1">
              <a:lnSpc>
                <a:spcPct val="80000"/>
              </a:lnSpc>
            </a:pPr>
            <a:r>
              <a:rPr lang="cs-CZ" sz="2000" smtClean="0"/>
              <a:t>Je rozdíl říci dítěti například: "Prosím tě, dělej, všichni už jsou hotovi, jen ty se pořád loudáš," nebo asertivně: "Haničko, nelíbí se mi, že jsme vždycky poslední, prosím tě, pospěš s tím oblíkáním." </a:t>
            </a:r>
          </a:p>
          <a:p>
            <a:pPr eaLnBrk="1" hangingPunct="1">
              <a:lnSpc>
                <a:spcPct val="80000"/>
              </a:lnSpc>
            </a:pPr>
            <a:r>
              <a:rPr lang="cs-CZ" sz="2000" smtClean="0"/>
              <a:t>K správně podávané kritice budeme potřebovat celou škálu sebevyjádření vlastních pocitů, například: "Vadí mi, když…", "Nelíbí se mi, že…", "Zlobí mě, když děláš…" atd. </a:t>
            </a:r>
          </a:p>
          <a:p>
            <a:pPr eaLnBrk="1" hangingPunct="1">
              <a:lnSpc>
                <a:spcPct val="80000"/>
              </a:lnSpc>
            </a:pPr>
            <a:r>
              <a:rPr lang="cs-CZ" sz="2000" smtClean="0"/>
              <a:t>Druhou částí správně podané kritiky je žádost o nápravu. Je třeba jasně a pozitivně formulovat, co chceme, aby dítě udělalo. Tedy například: "Ondro, vadí mi, když tady pohazuješ ponožky, odnes je, prosím, do koše na prádlo." </a:t>
            </a:r>
          </a:p>
          <a:p>
            <a:pPr eaLnBrk="1" hangingPunct="1">
              <a:lnSpc>
                <a:spcPct val="80000"/>
              </a:lnSpc>
            </a:pPr>
            <a:r>
              <a:rPr lang="cs-CZ" sz="2000" smtClean="0"/>
              <a:t>Správně podaná asertivní kritika tedy obsahuje vyjádření za sebe, co mi vadí (bez zobecňování a hodnocení) a žádost o nápravu (rozkaz s "prosím"). </a:t>
            </a:r>
          </a:p>
          <a:p>
            <a:pPr eaLnBrk="1" hangingPunct="1">
              <a:lnSpc>
                <a:spcPct val="80000"/>
              </a:lnSpc>
            </a:pPr>
            <a:r>
              <a:rPr lang="cs-CZ" sz="2000" smtClean="0"/>
              <a:t>A nezapomeňme denní snůšky poukazování na nedostatky a nedokonalosti vyvážit neméně stejně velkou pochvalou a povzbuzením, i když se nám to zdá i hloupé a zbytečné: "Prima, Eliško, to se mi líbí, jak jsi to hezky vyhodila."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cs-CZ" smtClean="0"/>
          </a:p>
        </p:txBody>
      </p:sp>
      <p:sp>
        <p:nvSpPr>
          <p:cNvPr id="44035" name="Rectangle 3"/>
          <p:cNvSpPr>
            <a:spLocks noGrp="1" noChangeArrowheads="1"/>
          </p:cNvSpPr>
          <p:nvPr>
            <p:ph type="body" idx="1"/>
          </p:nvPr>
        </p:nvSpPr>
        <p:spPr>
          <a:xfrm>
            <a:off x="457200" y="333375"/>
            <a:ext cx="8229600" cy="5792788"/>
          </a:xfrm>
        </p:spPr>
        <p:txBody>
          <a:bodyPr/>
          <a:lstStyle/>
          <a:p>
            <a:pPr eaLnBrk="1" hangingPunct="1">
              <a:lnSpc>
                <a:spcPct val="90000"/>
              </a:lnSpc>
              <a:buFontTx/>
              <a:buNone/>
            </a:pPr>
            <a:r>
              <a:rPr lang="cs-CZ" b="1" dirty="0" smtClean="0"/>
              <a:t>A) Špatně: </a:t>
            </a:r>
            <a:r>
              <a:rPr lang="cs-CZ" dirty="0" smtClean="0"/>
              <a:t>"Nikdy po sobě nic neuklidíš!" - obecné, neurčité a degradující, navíc to určitě není pravda, někdy přece jenom něco uklidí.</a:t>
            </a:r>
            <a:br>
              <a:rPr lang="cs-CZ" dirty="0" smtClean="0"/>
            </a:br>
            <a:endParaRPr lang="cs-CZ" dirty="0" smtClean="0"/>
          </a:p>
          <a:p>
            <a:pPr eaLnBrk="1" hangingPunct="1">
              <a:lnSpc>
                <a:spcPct val="90000"/>
              </a:lnSpc>
              <a:buFontTx/>
              <a:buNone/>
            </a:pPr>
            <a:r>
              <a:rPr lang="cs-CZ" b="1" dirty="0" smtClean="0"/>
              <a:t>B) Správně: </a:t>
            </a:r>
            <a:r>
              <a:rPr lang="cs-CZ" dirty="0" smtClean="0"/>
              <a:t>"Eliško, nelíbí se mi, že máš na stole nepořádek, vyhoď, prosím tě, tyhle papíry do koše." (Rozkazu "ukliď si" malé dítě nerozumí, je třeba zcela konkrétně říci, co po něm chceme, například: tyhle papíry do koše, autíčka do košíčku atd.)</a:t>
            </a:r>
          </a:p>
          <a:p>
            <a:pPr eaLnBrk="1" hangingPunct="1">
              <a:lnSpc>
                <a:spcPct val="90000"/>
              </a:lnSpc>
            </a:pPr>
            <a:endParaRPr lang="cs-CZ"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706437"/>
          </a:xfrm>
        </p:spPr>
        <p:txBody>
          <a:bodyPr/>
          <a:lstStyle/>
          <a:p>
            <a:pPr eaLnBrk="1" hangingPunct="1"/>
            <a:r>
              <a:rPr lang="cs-CZ" sz="4000" smtClean="0"/>
              <a:t>Odstrašující věty</a:t>
            </a:r>
          </a:p>
        </p:txBody>
      </p:sp>
      <p:sp>
        <p:nvSpPr>
          <p:cNvPr id="45059" name="Rectangle 3"/>
          <p:cNvSpPr>
            <a:spLocks noGrp="1" noChangeArrowheads="1"/>
          </p:cNvSpPr>
          <p:nvPr>
            <p:ph type="body" idx="1"/>
          </p:nvPr>
        </p:nvSpPr>
        <p:spPr>
          <a:xfrm>
            <a:off x="457200" y="1268413"/>
            <a:ext cx="8229600" cy="4857750"/>
          </a:xfrm>
        </p:spPr>
        <p:txBody>
          <a:bodyPr/>
          <a:lstStyle/>
          <a:p>
            <a:pPr eaLnBrk="1" hangingPunct="1">
              <a:lnSpc>
                <a:spcPct val="80000"/>
              </a:lnSpc>
              <a:buFontTx/>
              <a:buNone/>
            </a:pPr>
            <a:r>
              <a:rPr lang="cs-CZ" sz="2800" smtClean="0"/>
              <a:t>"Prosím tě, Kájo, ty se radši nehlas, stejně to zas nebudeš vědět." </a:t>
            </a:r>
          </a:p>
          <a:p>
            <a:pPr eaLnBrk="1" hangingPunct="1">
              <a:lnSpc>
                <a:spcPct val="80000"/>
              </a:lnSpc>
            </a:pPr>
            <a:endParaRPr lang="cs-CZ" sz="2800" smtClean="0"/>
          </a:p>
          <a:p>
            <a:pPr eaLnBrk="1" hangingPunct="1">
              <a:lnSpc>
                <a:spcPct val="80000"/>
              </a:lnSpc>
            </a:pPr>
            <a:r>
              <a:rPr lang="cs-CZ" sz="2800" smtClean="0"/>
              <a:t>Různé předzvěsti chování v dítěti utváří obraz neschopnosti a pokud je takovýchto zpráv příliš, dítě přijme obraz o sobě, který je mu okolím podsouván. Malý loudající se Kája vlastně bude mít nakonec ze svého loudání užitek. Bude vynecháván z různých domácích činností, protože mu všecko "stejně trvá týden a než bychom se dočkali, to si to radši uděláme sami". A Kája si v klidu žije podle svého, nikdo po něm nic nechce, a to je docela fajn.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cs-CZ" smtClean="0"/>
          </a:p>
        </p:txBody>
      </p:sp>
      <p:sp>
        <p:nvSpPr>
          <p:cNvPr id="46083" name="Rectangle 3"/>
          <p:cNvSpPr>
            <a:spLocks noGrp="1" noChangeArrowheads="1"/>
          </p:cNvSpPr>
          <p:nvPr>
            <p:ph type="body" idx="1"/>
          </p:nvPr>
        </p:nvSpPr>
        <p:spPr/>
        <p:txBody>
          <a:bodyPr/>
          <a:lstStyle/>
          <a:p>
            <a:pPr eaLnBrk="1" hangingPunct="1">
              <a:buFontTx/>
              <a:buNone/>
            </a:pPr>
            <a:r>
              <a:rPr lang="cs-CZ" smtClean="0"/>
              <a:t>Pro rozvíjení jasných a otevřených mezilidských vztahů můžeme sami přispět i tím, že se budeme učit:</a:t>
            </a:r>
          </a:p>
          <a:p>
            <a:pPr eaLnBrk="1" hangingPunct="1">
              <a:buFontTx/>
              <a:buNone/>
            </a:pPr>
            <a:r>
              <a:rPr lang="cs-CZ" smtClean="0"/>
              <a:t>a)</a:t>
            </a:r>
            <a:r>
              <a:rPr lang="cs-CZ" b="1" smtClean="0"/>
              <a:t> sdělovat</a:t>
            </a:r>
            <a:r>
              <a:rPr lang="cs-CZ" smtClean="0"/>
              <a:t> kritiku druhému,</a:t>
            </a:r>
          </a:p>
          <a:p>
            <a:pPr eaLnBrk="1" hangingPunct="1">
              <a:buFontTx/>
              <a:buNone/>
            </a:pPr>
            <a:r>
              <a:rPr lang="cs-CZ" smtClean="0"/>
              <a:t>b)</a:t>
            </a:r>
            <a:r>
              <a:rPr lang="cs-CZ" b="1" smtClean="0"/>
              <a:t> přijmout</a:t>
            </a:r>
            <a:r>
              <a:rPr lang="cs-CZ" smtClean="0"/>
              <a:t> kritiku vlastní od druhého člověka.</a:t>
            </a:r>
          </a:p>
          <a:p>
            <a:pPr eaLnBrk="1" hangingPunct="1">
              <a:buFontTx/>
              <a:buNone/>
            </a:pPr>
            <a:r>
              <a:rPr lang="cs-CZ" smtClean="0"/>
              <a:t>c) umět vhodně na kritiku</a:t>
            </a:r>
            <a:r>
              <a:rPr lang="cs-CZ" b="1" smtClean="0"/>
              <a:t> reagovat.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cs-CZ" smtClean="0"/>
          </a:p>
        </p:txBody>
      </p:sp>
      <p:sp>
        <p:nvSpPr>
          <p:cNvPr id="47107" name="Rectangle 3"/>
          <p:cNvSpPr>
            <a:spLocks noGrp="1" noChangeArrowheads="1"/>
          </p:cNvSpPr>
          <p:nvPr>
            <p:ph type="body" idx="1"/>
          </p:nvPr>
        </p:nvSpPr>
        <p:spPr>
          <a:xfrm>
            <a:off x="457200" y="260350"/>
            <a:ext cx="8229600" cy="5865813"/>
          </a:xfrm>
        </p:spPr>
        <p:txBody>
          <a:bodyPr/>
          <a:lstStyle/>
          <a:p>
            <a:pPr eaLnBrk="1" hangingPunct="1">
              <a:lnSpc>
                <a:spcPct val="80000"/>
              </a:lnSpc>
              <a:buFontTx/>
              <a:buNone/>
            </a:pPr>
            <a:r>
              <a:rPr lang="cs-CZ" sz="2000" smtClean="0"/>
              <a:t>Typickými</a:t>
            </a:r>
            <a:r>
              <a:rPr lang="cs-CZ" sz="2000" b="1" smtClean="0"/>
              <a:t> reakcemi na kritiku</a:t>
            </a:r>
            <a:r>
              <a:rPr lang="cs-CZ" sz="2000" smtClean="0"/>
              <a:t> bývají často:</a:t>
            </a:r>
          </a:p>
          <a:p>
            <a:pPr eaLnBrk="1" hangingPunct="1">
              <a:lnSpc>
                <a:spcPct val="80000"/>
              </a:lnSpc>
              <a:buFontTx/>
              <a:buNone/>
            </a:pPr>
            <a:r>
              <a:rPr lang="cs-CZ" sz="2000" smtClean="0"/>
              <a:t>1) pasivita – uražení se, mlčení, popírání pravdivosti aj.</a:t>
            </a:r>
          </a:p>
          <a:p>
            <a:pPr eaLnBrk="1" hangingPunct="1">
              <a:lnSpc>
                <a:spcPct val="80000"/>
              </a:lnSpc>
              <a:buFontTx/>
              <a:buNone/>
            </a:pPr>
            <a:r>
              <a:rPr lang="cs-CZ" sz="2000" smtClean="0"/>
              <a:t>2) agresivita – svalování viny na druhého, ironie a sarkasmus, nevhodné slovní výrazy aj.</a:t>
            </a:r>
          </a:p>
          <a:p>
            <a:pPr eaLnBrk="1" hangingPunct="1">
              <a:lnSpc>
                <a:spcPct val="80000"/>
              </a:lnSpc>
              <a:buFontTx/>
              <a:buNone/>
            </a:pPr>
            <a:r>
              <a:rPr lang="cs-CZ" sz="2000" smtClean="0"/>
              <a:t>3) asertivita – jde o </a:t>
            </a:r>
            <a:r>
              <a:rPr lang="cs-CZ" sz="2000" b="1" smtClean="0"/>
              <a:t>základní metody asertivního zvládání kritiky: </a:t>
            </a:r>
            <a:endParaRPr lang="cs-CZ" sz="2000" smtClean="0"/>
          </a:p>
          <a:p>
            <a:pPr eaLnBrk="1" hangingPunct="1">
              <a:lnSpc>
                <a:spcPct val="80000"/>
              </a:lnSpc>
              <a:buFontTx/>
              <a:buNone/>
            </a:pPr>
            <a:r>
              <a:rPr lang="cs-CZ" sz="2000" smtClean="0"/>
              <a:t>a)     otevřené dveře (mlha) – kritikovi v klidu přiznáme, že na tom, co říká. může být i „něco" pravdy,</a:t>
            </a:r>
          </a:p>
          <a:p>
            <a:pPr eaLnBrk="1" hangingPunct="1">
              <a:lnSpc>
                <a:spcPct val="80000"/>
              </a:lnSpc>
              <a:buFontTx/>
              <a:buNone/>
            </a:pPr>
            <a:r>
              <a:rPr lang="cs-CZ" sz="2000" smtClean="0"/>
              <a:t>b)     negativní aserce – souhlasíme v klidu s kritikou našich skutečných negativních kvalit,</a:t>
            </a:r>
          </a:p>
          <a:p>
            <a:pPr eaLnBrk="1" hangingPunct="1">
              <a:lnSpc>
                <a:spcPct val="80000"/>
              </a:lnSpc>
              <a:buFontTx/>
              <a:buNone/>
            </a:pPr>
            <a:r>
              <a:rPr lang="cs-CZ" sz="2000" smtClean="0"/>
              <a:t>c)     negativní dotazování – vede k možnosti otevřeného rozhovoru a aktivního získávání dalších informací o nás od kritika.</a:t>
            </a:r>
          </a:p>
          <a:p>
            <a:pPr eaLnBrk="1" hangingPunct="1">
              <a:lnSpc>
                <a:spcPct val="80000"/>
              </a:lnSpc>
              <a:buFontTx/>
              <a:buNone/>
            </a:pPr>
            <a:r>
              <a:rPr lang="cs-CZ" sz="2000" smtClean="0"/>
              <a:t> </a:t>
            </a:r>
          </a:p>
          <a:p>
            <a:pPr eaLnBrk="1" hangingPunct="1">
              <a:lnSpc>
                <a:spcPct val="80000"/>
              </a:lnSpc>
              <a:buFontTx/>
              <a:buNone/>
            </a:pPr>
            <a:r>
              <a:rPr lang="cs-CZ" sz="2000" smtClean="0"/>
              <a:t>Když nás dítě bude kritizovat, rozzlobí se na nás, nemusíme hned tomuto náporu čelit protiútokem poukazujícím na chybu dítěte, jeho drzost, vzteklost aj. Ať již v roli rodiče či učitele se naopak pokusme z jeho poznámek vyjmout racionální jádro a zamysleme se nad tím. Nečiňme hned z projevu dítěte závěry o morálce, jeho lásce a vztahu k nám. Snažme se o argumentech dítěte přemýšlet.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b="1" smtClean="0"/>
              <a:t>Nezapomínejme na pochvalu!</a:t>
            </a:r>
          </a:p>
        </p:txBody>
      </p:sp>
      <p:sp>
        <p:nvSpPr>
          <p:cNvPr id="48131" name="Rectangle 3"/>
          <p:cNvSpPr>
            <a:spLocks noGrp="1" noChangeArrowheads="1"/>
          </p:cNvSpPr>
          <p:nvPr>
            <p:ph type="body" idx="1"/>
          </p:nvPr>
        </p:nvSpPr>
        <p:spPr/>
        <p:txBody>
          <a:bodyPr/>
          <a:lstStyle/>
          <a:p>
            <a:pPr eaLnBrk="1" hangingPunct="1">
              <a:buFontTx/>
              <a:buNone/>
            </a:pPr>
            <a:r>
              <a:rPr lang="cs-CZ" smtClean="0"/>
              <a:t>- ocenění toho, co pro nás druzí v našem okolí dělají. Mnohdy se to, co je uděláno dobře, bere jako samozřejmost. Nešetřme pochvalou za něco, co alespoň trochu stojí za oceněni. A když říkáme to, co se nám nelíbí, co je nám nepříjemné, co nechceme, měli bychom dokázat říci současně i to, co chceme, co si přejeme a jasně to formulovat.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Úkol na souvislou pedagogickou praxi</a:t>
            </a:r>
            <a:endParaRPr lang="cs-CZ" dirty="0"/>
          </a:p>
        </p:txBody>
      </p:sp>
      <p:sp>
        <p:nvSpPr>
          <p:cNvPr id="3" name="Zástupný symbol pro obsah 2"/>
          <p:cNvSpPr>
            <a:spLocks noGrp="1"/>
          </p:cNvSpPr>
          <p:nvPr>
            <p:ph idx="1"/>
          </p:nvPr>
        </p:nvSpPr>
        <p:spPr/>
        <p:txBody>
          <a:bodyPr/>
          <a:lstStyle/>
          <a:p>
            <a:pPr marL="514350" indent="-514350">
              <a:buAutoNum type="arabicPeriod"/>
            </a:pPr>
            <a:r>
              <a:rPr lang="cs-CZ" dirty="0" smtClean="0"/>
              <a:t>Pozorování vyplývající z praxe v MŠ</a:t>
            </a:r>
          </a:p>
          <a:p>
            <a:pPr marL="514350" indent="-514350">
              <a:buAutoNum type="arabicPeriod"/>
            </a:pPr>
            <a:r>
              <a:rPr lang="cs-CZ" dirty="0" smtClean="0"/>
              <a:t>Příprava, návrh, teoretické zpracování a (částečné ) praktické provedení vlastní výtvarné řady v MŠ s dětmi. (dokumentace, reflexe)</a:t>
            </a:r>
          </a:p>
          <a:p>
            <a:pPr marL="514350" indent="-514350">
              <a:buAutoNum type="arabicPeriod"/>
            </a:pPr>
            <a:r>
              <a:rPr lang="cs-CZ" dirty="0" smtClean="0"/>
              <a:t>Problémové situace (týkající se především výtvarných činností, ale nemusí jen jich)</a:t>
            </a:r>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cs-CZ" smtClean="0"/>
          </a:p>
        </p:txBody>
      </p:sp>
      <p:sp>
        <p:nvSpPr>
          <p:cNvPr id="49155" name="Rectangle 3"/>
          <p:cNvSpPr>
            <a:spLocks noGrp="1" noChangeArrowheads="1"/>
          </p:cNvSpPr>
          <p:nvPr>
            <p:ph type="body" idx="1"/>
          </p:nvPr>
        </p:nvSpPr>
        <p:spPr/>
        <p:txBody>
          <a:bodyPr/>
          <a:lstStyle/>
          <a:p>
            <a:pPr eaLnBrk="1" hangingPunct="1">
              <a:buFontTx/>
              <a:buNone/>
            </a:pPr>
            <a:r>
              <a:rPr lang="cs-CZ" smtClean="0"/>
              <a:t>Když se již s kritikou (jakožto negativním hodnocením) setkáme, nebojme se jí.</a:t>
            </a:r>
            <a:r>
              <a:rPr lang="cs-CZ" b="1" smtClean="0"/>
              <a:t> Naučme </a:t>
            </a:r>
            <a:r>
              <a:rPr lang="cs-CZ" smtClean="0"/>
              <a:t>se</a:t>
            </a:r>
            <a:r>
              <a:rPr lang="cs-CZ" b="1" smtClean="0"/>
              <a:t> kritiku vnímat, neodsuzovat</a:t>
            </a:r>
            <a:r>
              <a:rPr lang="cs-CZ" smtClean="0"/>
              <a:t> ji,</a:t>
            </a:r>
            <a:r>
              <a:rPr lang="cs-CZ" b="1" smtClean="0"/>
              <a:t> chápat ji jako podklad změn našeho jednání a současně ji neprožívat přehnaně, za cenu sebepodceňování, sebetrýznění,</a:t>
            </a:r>
            <a:r>
              <a:rPr lang="cs-CZ" smtClean="0"/>
              <a:t> deprese</a:t>
            </a:r>
            <a:r>
              <a:rPr lang="cs-CZ" b="1" smtClean="0"/>
              <a:t> a úzkosti.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endParaRPr lang="cs-CZ" smtClean="0"/>
          </a:p>
        </p:txBody>
      </p:sp>
      <p:sp>
        <p:nvSpPr>
          <p:cNvPr id="50179" name="Rectangle 3"/>
          <p:cNvSpPr>
            <a:spLocks noGrp="1" noChangeArrowheads="1"/>
          </p:cNvSpPr>
          <p:nvPr>
            <p:ph type="body" idx="1"/>
          </p:nvPr>
        </p:nvSpPr>
        <p:spPr/>
        <p:txBody>
          <a:bodyPr/>
          <a:lstStyle/>
          <a:p>
            <a:pPr eaLnBrk="1" hangingPunct="1"/>
            <a:r>
              <a:rPr lang="cs-CZ" dirty="0" smtClean="0"/>
              <a:t>Beleš, L.: Trénink asertivity. Praha, IVV 1990</a:t>
            </a:r>
          </a:p>
          <a:p>
            <a:pPr eaLnBrk="1" hangingPunct="1"/>
            <a:r>
              <a:rPr lang="cs-CZ" dirty="0" err="1" smtClean="0"/>
              <a:t>Capponi</a:t>
            </a:r>
            <a:r>
              <a:rPr lang="cs-CZ" dirty="0" smtClean="0"/>
              <a:t>, V. – Novák, T.: Asertivně do života. Praha, Svoboda 1992</a:t>
            </a:r>
          </a:p>
          <a:p>
            <a:pPr marL="0" indent="0" eaLnBrk="1" hangingPunct="1">
              <a:buNone/>
            </a:pPr>
            <a:r>
              <a:rPr lang="cs-CZ" dirty="0" smtClean="0"/>
              <a:t>(citace z těchto zdrojů)</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eaLnBrk="1" hangingPunct="1"/>
            <a:endParaRPr lang="cs-CZ" smtClean="0"/>
          </a:p>
        </p:txBody>
      </p:sp>
      <p:sp>
        <p:nvSpPr>
          <p:cNvPr id="3" name="Zástupný symbol pro obsah 2"/>
          <p:cNvSpPr>
            <a:spLocks noGrp="1"/>
          </p:cNvSpPr>
          <p:nvPr>
            <p:ph idx="1"/>
          </p:nvPr>
        </p:nvSpPr>
        <p:spPr>
          <a:xfrm>
            <a:off x="457200" y="1214438"/>
            <a:ext cx="8229600" cy="4911725"/>
          </a:xfrm>
        </p:spPr>
        <p:txBody>
          <a:bodyPr rtlCol="0">
            <a:normAutofit lnSpcReduction="10000"/>
          </a:bodyPr>
          <a:lstStyle/>
          <a:p>
            <a:pPr eaLnBrk="1" fontAlgn="auto" hangingPunct="1">
              <a:spcAft>
                <a:spcPts val="0"/>
              </a:spcAft>
              <a:buFont typeface="Arial" pitchFamily="34" charset="0"/>
              <a:buChar char="•"/>
              <a:defRPr/>
            </a:pPr>
            <a:r>
              <a:rPr lang="cs-CZ" dirty="0" smtClean="0"/>
              <a:t>iniciativa žáka měla být ve výtvarném procesu v rovnováze s výkladem a vlivem ze strany pedagoga</a:t>
            </a:r>
          </a:p>
          <a:p>
            <a:pPr eaLnBrk="1" fontAlgn="auto" hangingPunct="1">
              <a:spcAft>
                <a:spcPts val="0"/>
              </a:spcAft>
              <a:buFont typeface="Arial" pitchFamily="34" charset="0"/>
              <a:buChar char="•"/>
              <a:defRPr/>
            </a:pPr>
            <a:r>
              <a:rPr lang="cs-CZ" dirty="0" smtClean="0"/>
              <a:t>VV by měla otvírat  dialog, v kterém respektuje postoje žáka a podporuje svobodné rozvíjení jejich myšlenek.</a:t>
            </a:r>
          </a:p>
          <a:p>
            <a:pPr eaLnBrk="1" fontAlgn="auto" hangingPunct="1">
              <a:spcAft>
                <a:spcPts val="0"/>
              </a:spcAft>
              <a:buFont typeface="Arial" pitchFamily="34" charset="0"/>
              <a:buChar char="•"/>
              <a:defRPr/>
            </a:pPr>
            <a:r>
              <a:rPr lang="cs-CZ" dirty="0" smtClean="0"/>
              <a:t>dítě musí být samo sebou, jen tak může uplatnit své neopakovatelné vztahy ke světu a přebrat značnou část odpovědnosti za svou práci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Výtvarné prostředky a techniky</a:t>
            </a:r>
          </a:p>
        </p:txBody>
      </p:sp>
      <p:sp>
        <p:nvSpPr>
          <p:cNvPr id="3" name="Zástupný symbol pro obsah 2"/>
          <p:cNvSpPr>
            <a:spLocks noGrp="1"/>
          </p:cNvSpPr>
          <p:nvPr>
            <p:ph idx="1"/>
          </p:nvPr>
        </p:nvSpPr>
        <p:spPr/>
        <p:txBody>
          <a:bodyPr/>
          <a:lstStyle/>
          <a:p>
            <a:r>
              <a:rPr lang="cs-CZ" dirty="0"/>
              <a:t>Jaké jsou převažující výtvarné prostředky (pastelky, fixy…)? Z čeho si děti mohou vybírat? Jaké formáty (A4, A5, různorodé apod.) jsou nejčastěji užívány? Pracuje se v MŠ s netradičními materiály - jakými?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Experimentální činnosti a výtvarné hry</a:t>
            </a:r>
          </a:p>
        </p:txBody>
      </p:sp>
      <p:sp>
        <p:nvSpPr>
          <p:cNvPr id="3" name="Zástupný symbol pro obsah 2"/>
          <p:cNvSpPr>
            <a:spLocks noGrp="1"/>
          </p:cNvSpPr>
          <p:nvPr>
            <p:ph idx="1"/>
          </p:nvPr>
        </p:nvSpPr>
        <p:spPr/>
        <p:txBody>
          <a:bodyPr/>
          <a:lstStyle/>
          <a:p>
            <a:r>
              <a:rPr lang="cs-CZ" dirty="0"/>
              <a:t>Jsou dětem nabídnuty činnosti umožňující tvořivou práci s výtvarnými prostředky, možnost kombinovat je, nalézat vlastní řešení, nová spojení, variace, a to bez reprodukování známého postupu nebo způsobu zobrazení? Je cílem výtvarných her a experimentů samotný proces nikoliv výsledný produkt?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Čas věnovaný výtvarné činnosti</a:t>
            </a:r>
          </a:p>
        </p:txBody>
      </p:sp>
      <p:sp>
        <p:nvSpPr>
          <p:cNvPr id="3" name="Zástupný symbol pro obsah 2"/>
          <p:cNvSpPr>
            <a:spLocks noGrp="1"/>
          </p:cNvSpPr>
          <p:nvPr>
            <p:ph idx="1"/>
          </p:nvPr>
        </p:nvSpPr>
        <p:spPr/>
        <p:txBody>
          <a:bodyPr/>
          <a:lstStyle/>
          <a:p>
            <a:r>
              <a:rPr lang="cs-CZ" dirty="0"/>
              <a:t>Mají děti dostatek času vytvářející prostor pro experiment, rozvíjení vlastních vizí, zažití všech fází tvořivého procesu? Jaký čas je věnován výtvarným činnostem (jak často tvoří apod.)? Ve které fázi programu jsou výtvarné činnosti nabízeny?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Místo a atmosféra pro výtvarné činnosti</a:t>
            </a:r>
          </a:p>
        </p:txBody>
      </p:sp>
      <p:sp>
        <p:nvSpPr>
          <p:cNvPr id="3" name="Zástupný symbol pro obsah 2"/>
          <p:cNvSpPr>
            <a:spLocks noGrp="1"/>
          </p:cNvSpPr>
          <p:nvPr>
            <p:ph idx="1"/>
          </p:nvPr>
        </p:nvSpPr>
        <p:spPr/>
        <p:txBody>
          <a:bodyPr/>
          <a:lstStyle/>
          <a:p>
            <a:r>
              <a:rPr lang="cs-CZ" dirty="0"/>
              <a:t>Jaký je v MŠ prostor pro výtvarné realizace (např. tvoří děti pouze v interiéru či mohou i venku apod.) Jaká je atmosféra při tvorbě (podpůrná, soustředěná apod.)? Mají děti odvahu riskovat, uplatnit vlastní řešení, věří si, že to dokážou, apod.?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Rozhodování a svobodná vůle</a:t>
            </a:r>
          </a:p>
        </p:txBody>
      </p:sp>
      <p:sp>
        <p:nvSpPr>
          <p:cNvPr id="3" name="Zástupný symbol pro obsah 2"/>
          <p:cNvSpPr>
            <a:spLocks noGrp="1"/>
          </p:cNvSpPr>
          <p:nvPr>
            <p:ph idx="1"/>
          </p:nvPr>
        </p:nvSpPr>
        <p:spPr/>
        <p:txBody>
          <a:bodyPr>
            <a:normAutofit fontScale="92500" lnSpcReduction="10000"/>
          </a:bodyPr>
          <a:lstStyle/>
          <a:p>
            <a:r>
              <a:rPr lang="cs-CZ" dirty="0"/>
              <a:t>Jak moc je dítěti umožněno se svobodně výtvarně vyjádřit (individuální řešení námětu)? Může si samostatně vybrat způsob, formu, materiál, obsah, místo realizace, výklad či prezentaci díla? Umožňuje zadání výtvarné činnosti hledání vlastních témat a jejich řešení, poskytuje příležitost k chybným krokům a možnost jejich zpracování, učení se z důsledků, zúročení osobitého vidění a především budování důvěry ve vlastní tvořivé schopnosti?</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1859</Words>
  <Application>Microsoft Office PowerPoint</Application>
  <PresentationFormat>Předvádění na obrazovce (4:3)</PresentationFormat>
  <Paragraphs>194</Paragraphs>
  <Slides>42</Slides>
  <Notes>21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42</vt:i4>
      </vt:variant>
    </vt:vector>
  </HeadingPairs>
  <TitlesOfParts>
    <vt:vector size="45" baseType="lpstr">
      <vt:lpstr>Arial</vt:lpstr>
      <vt:lpstr>Calibri</vt:lpstr>
      <vt:lpstr>Motiv sady Office</vt:lpstr>
      <vt:lpstr> Výtvarné činnosti 6  (didaktika výtvarné výchovy) </vt:lpstr>
      <vt:lpstr>Prezentace aplikace PowerPoint</vt:lpstr>
      <vt:lpstr>Prezentace aplikace PowerPoint</vt:lpstr>
      <vt:lpstr>Úkol na souvislou pedagogickou praxi</vt:lpstr>
      <vt:lpstr>Výtvarné prostředky a techniky</vt:lpstr>
      <vt:lpstr>Experimentální činnosti a výtvarné hry</vt:lpstr>
      <vt:lpstr>Čas věnovaný výtvarné činnosti</vt:lpstr>
      <vt:lpstr>Místo a atmosféra pro výtvarné činnosti</vt:lpstr>
      <vt:lpstr>Rozhodování a svobodná vůle</vt:lpstr>
      <vt:lpstr>Jaké jsou zdroje inspirace pro výtvarné činnosti, ze kterých učitelé MŠ čerpají? </vt:lpstr>
      <vt:lpstr>Výtvarná řada</vt:lpstr>
      <vt:lpstr>Zpracování výtvarné řady</vt:lpstr>
      <vt:lpstr>Problémová situace</vt:lpstr>
      <vt:lpstr>Jaké cíle by měly výtvarné realizované činnosti podporovat:</vt:lpstr>
      <vt:lpstr>Prezentace aplikace PowerPoint</vt:lpstr>
      <vt:lpstr>Úskalí používání šablon a předloh</vt:lpstr>
      <vt:lpstr>Aby výtvarná činnost nebyla jen výroba s použitím výtvarných prostředků … Co tedy podporuje tvořivost:</vt:lpstr>
      <vt:lpstr>Co je to práce s otevřeným koncem</vt:lpstr>
      <vt:lpstr>Prezentace aplikace PowerPoint</vt:lpstr>
      <vt:lpstr>Hodnocení výtvarných činností v MŠ</vt:lpstr>
      <vt:lpstr>Prezentace aplikace PowerPoint</vt:lpstr>
      <vt:lpstr>Prezentace aplikace PowerPoint</vt:lpstr>
      <vt:lpstr>Hodnocení ve VV</vt:lpstr>
      <vt:lpstr>Prezentace aplikace PowerPoint</vt:lpstr>
      <vt:lpstr>Kritéria hodnocení procesu výtvarné činnosti</vt:lpstr>
      <vt:lpstr>Kreativní řešení problému</vt:lpstr>
      <vt:lpstr>Prezentace aplikace PowerPoint</vt:lpstr>
      <vt:lpstr>Prezentace aplikace PowerPoint</vt:lpstr>
      <vt:lpstr>Prezentace aplikace PowerPoint</vt:lpstr>
      <vt:lpstr>Prezentace aplikace PowerPoint</vt:lpstr>
      <vt:lpstr>Je nejlepší jenom chválit?</vt:lpstr>
      <vt:lpstr>Prezentace aplikace PowerPoint</vt:lpstr>
      <vt:lpstr>Prezentace aplikace PowerPoint</vt:lpstr>
      <vt:lpstr>Jak kritizovat a neubližovat</vt:lpstr>
      <vt:lpstr>Prezentace aplikace PowerPoint</vt:lpstr>
      <vt:lpstr>Odstrašující věty</vt:lpstr>
      <vt:lpstr>Prezentace aplikace PowerPoint</vt:lpstr>
      <vt:lpstr>Prezentace aplikace PowerPoint</vt:lpstr>
      <vt:lpstr>Nezapomínejme na pochvalu!</vt:lpstr>
      <vt:lpstr>Prezentace aplikace PowerPoint</vt:lpstr>
      <vt:lpstr>Prezentace aplikace PowerPoint</vt:lpstr>
      <vt:lpstr>Prezentace aplikace PowerPoint</vt:lpstr>
    </vt:vector>
  </TitlesOfParts>
  <Company>Pedagogicka fakulta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Pavla Novotná</dc:creator>
  <cp:lastModifiedBy>pavla.mia.nov@email.cz</cp:lastModifiedBy>
  <cp:revision>13</cp:revision>
  <dcterms:created xsi:type="dcterms:W3CDTF">2018-10-08T09:33:45Z</dcterms:created>
  <dcterms:modified xsi:type="dcterms:W3CDTF">2019-01-11T08:26:20Z</dcterms:modified>
</cp:coreProperties>
</file>