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84" r:id="rId4"/>
    <p:sldId id="286" r:id="rId5"/>
    <p:sldId id="296" r:id="rId6"/>
    <p:sldId id="285" r:id="rId7"/>
    <p:sldId id="287" r:id="rId8"/>
    <p:sldId id="289" r:id="rId9"/>
    <p:sldId id="297" r:id="rId10"/>
    <p:sldId id="290" r:id="rId11"/>
    <p:sldId id="291" r:id="rId12"/>
    <p:sldId id="292" r:id="rId13"/>
    <p:sldId id="294" r:id="rId14"/>
    <p:sldId id="299" r:id="rId15"/>
    <p:sldId id="300" r:id="rId16"/>
    <p:sldId id="298" r:id="rId17"/>
    <p:sldId id="28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C3828F-EF02-9647-8FF6-8235A9D1EFEB}">
          <p14:sldIdLst>
            <p14:sldId id="256"/>
            <p14:sldId id="260"/>
            <p14:sldId id="284"/>
            <p14:sldId id="286"/>
            <p14:sldId id="296"/>
            <p14:sldId id="285"/>
            <p14:sldId id="287"/>
            <p14:sldId id="289"/>
            <p14:sldId id="297"/>
            <p14:sldId id="290"/>
            <p14:sldId id="291"/>
            <p14:sldId id="292"/>
            <p14:sldId id="294"/>
            <p14:sldId id="299"/>
            <p14:sldId id="300"/>
            <p14:sldId id="29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elínek" initials="M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044"/>
  </p:normalViewPr>
  <p:slideViewPr>
    <p:cSldViewPr snapToGrid="0">
      <p:cViewPr>
        <p:scale>
          <a:sx n="100" d="100"/>
          <a:sy n="100" d="100"/>
        </p:scale>
        <p:origin x="49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4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F8643-D709-924B-BE76-EF9ECF62117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68B57-C54F-084C-857D-8C47F1A0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6F9E44-1719-472E-85D9-B2844FDF8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6DC9CD2-5C02-4593-A802-418674EA4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BD095CB-E1D5-44E5-B48C-D7E9120A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C7A2CE6-780E-4664-B992-3A6E88F1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BAC98CB-BC9D-4797-9971-FAF7E4B0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87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FF5922-32D9-4FE3-B47D-DD218F50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0A41000-357C-4636-B9A7-A0789572C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D248D8B-0A89-425F-BE72-C2092BFA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7763A2A-E3D8-4E84-B0F0-18C56107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8E585D-10BC-4EAA-BE4F-432A9473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5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AC218DB-0F36-4D7B-B6E1-237C00B4F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5A6C4CA-0C06-4B0F-94B8-2E2FB99F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F1F06CF-4F93-44B3-8C3A-978FBE9D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9DE64C9-8ED6-4693-9F30-227354F8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3030CE5-0486-4B32-B216-C8EF1CD7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21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7AFAB8-3D38-4EA6-8CCB-6A7B3CFC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AF7BC3-B128-4A7B-8012-0A87390E6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0637C59-DA44-4391-93DD-4FCFCEF5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0A0D98-88E3-41BC-95A7-054A9546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6F39667-AB54-48ED-B6D5-B250E620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29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0E9261-CD68-4E73-8A58-D1598D93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7D40DF0-CA42-4617-BAE4-56AD6AC8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CCA569D-343E-4734-A329-57CF933A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FEF27F1-FAED-4DE7-A96E-029BE92E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73CCA0E-8C6D-4561-A65A-E6F62B7E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1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2C4C5B-88A8-47C4-9BC2-867D63F1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F4ADD63-76AB-4E25-9135-621FBB515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FEEF496-1E73-4088-8D00-4736A682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D68CBE6-C17D-4100-A350-C6A606C6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8A85395-64F5-45E1-A503-5461758D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4F026BF-263D-42AE-9DB9-ED003561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7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7638A4-99CA-4B7B-8A15-61A8E568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9B0D7BA-89C2-4C5E-BB75-188D4E70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CB0DF79-7348-4815-8764-5B3B41E5C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E06BDC4A-B7A0-4992-9395-12D691125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4123C451-2C52-44CD-976B-06092CE96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1D5027D-02E4-472D-8799-B4FBB299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2A6BD5B5-4185-4525-932D-6532FCF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08A719A-FBFF-4057-B111-A25BE86E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1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16ED49-22A3-450F-A8F9-2F7C6056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E74D63D-58AA-4161-B273-F56C86CF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225C0A7-F3F4-4E5D-9A46-F8D77471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12CBDE4-7A64-4C58-9FC7-403404B3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9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E2DF151-29D7-4ECA-A117-BF0FB085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9520DFF-C2BD-4E08-8728-BAE6AE1E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3A456B02-8937-4A29-B162-93D1504B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32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0BF695-3016-4816-866B-C7A6F2C6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11A051-D159-41CB-929D-D4C1E874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A9313566-B7E0-4BC2-B96E-87533DAF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6D8DC5A-556D-4891-80BF-51D2F026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74EEDD5-BF62-482A-B54E-4E7EC7C6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8C92005-837A-4D11-AB0F-ACC311C5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93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CFA51E-4E48-42BA-943B-F9DF46AE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04BABE1-3F92-4A89-9EA4-BEC6BAF67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67207C0-091D-4FFD-A104-A41F4B6A9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2627FF6-5406-408F-911C-046C0A23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9F9C373-25C3-4633-AFEC-184CBE56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8CB16F1-2DD7-43FA-8C2B-208E2512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61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92C5971-C997-49EE-9629-118874B9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489D90D-6EA3-4A16-AF6E-62F09C41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CD634A7-7BD3-4FAC-AFCC-F56118835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F679-29E5-4648-BAE0-5FE17EFB93E8}" type="datetimeFigureOut">
              <a:rPr lang="cs-CZ" smtClean="0"/>
              <a:t>25.10.18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A79F853-F62A-4745-840C-7A752D0B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D978FC7-CB48-4268-8AA4-F929ABABA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9E56-728D-4160-9597-ABB10E3614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5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.cz/evropska-unie/brexit-bez-dohody-tragedie-nebo-scenar-ktery-lze-prezit-klicove-otazky-ohledne-nerizeneho-odchodu-britu-z-eu-35816.html" TargetMode="External"/><Relationship Id="rId4" Type="http://schemas.openxmlformats.org/officeDocument/2006/relationships/hyperlink" Target="https://www.kurzy.cz/zpravy/466877-brexit-nechce-59--britu-vypisme-nove-referendum-vyzyva-londyn/" TargetMode="External"/><Relationship Id="rId5" Type="http://schemas.openxmlformats.org/officeDocument/2006/relationships/hyperlink" Target="https://www.businessinfo.cz/cs/clanky/brexit-prehled-dosavadniho-prubehu-vyjednavani-96334.html" TargetMode="External"/><Relationship Id="rId6" Type="http://schemas.openxmlformats.org/officeDocument/2006/relationships/hyperlink" Target="https://zpravy.aktualne.cz/zahranici/media-bylo-dosazeno-dohody-o-brexitu-cast-zdroju-to-ale-popi/r~6503b5f8cfca11e890620cc47ab5f122/" TargetMode="External"/><Relationship Id="rId7" Type="http://schemas.openxmlformats.org/officeDocument/2006/relationships/hyperlink" Target="https://zpravy.idnes.cz/brexit-dohoda-evropska-unie-velka-britanie-michel-barnier-dominic-raab-schuzka-1yu-/zahranicni.aspx?c=A181014_202448_zahranicni_mpl" TargetMode="External"/><Relationship Id="rId8" Type="http://schemas.openxmlformats.org/officeDocument/2006/relationships/hyperlink" Target="https://ekonomika.idnes.cz/brexit-velka-britanie-firmy-podniky-dopad-sluzby-vyvoz-pruzkum-pxg-/eko-zahranicni.aspx?c=A181008_192941_eko-zahranicni_pm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15.cz/the-student-times/brexitem-muzeme-nahlednout-i-do-nasi-budoucnosti-13500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="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180AF2-DAB0-459E-917D-78E085EDD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31125"/>
            <a:ext cx="4983480" cy="2397443"/>
          </a:xfrm>
        </p:spPr>
        <p:txBody>
          <a:bodyPr anchor="t">
            <a:normAutofit/>
          </a:bodyPr>
          <a:lstStyle/>
          <a:p>
            <a:pPr algn="l"/>
            <a:r>
              <a:rPr lang="cs-CZ" sz="5600" dirty="0" smtClean="0">
                <a:latin typeface="+mn-lt"/>
              </a:rPr>
              <a:t>BREXIT</a:t>
            </a:r>
            <a:endParaRPr lang="cs-CZ" sz="5600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F4A6432-FC77-4D50-BCCB-41CD05DE0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487681"/>
            <a:ext cx="4983480" cy="1499975"/>
          </a:xfrm>
        </p:spPr>
        <p:txBody>
          <a:bodyPr anchor="b">
            <a:normAutofit/>
          </a:bodyPr>
          <a:lstStyle/>
          <a:p>
            <a:pPr algn="l"/>
            <a:r>
              <a:rPr lang="cs-CZ" dirty="0" smtClean="0"/>
              <a:t>Martin </a:t>
            </a:r>
            <a:r>
              <a:rPr lang="cs-CZ" dirty="0"/>
              <a:t>Jelínek</a:t>
            </a:r>
          </a:p>
        </p:txBody>
      </p:sp>
      <p:pic>
        <p:nvPicPr>
          <p:cNvPr id="4" name="Picture 2" descr="Ã½sledek obrÃ¡zku pro bre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88" y="939114"/>
            <a:ext cx="8096423" cy="45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9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600" b="1" dirty="0" smtClean="0"/>
              <a:t> Důsledky případného neuzavření dohody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057400"/>
            <a:ext cx="6377769" cy="5671750"/>
          </a:xfrm>
        </p:spPr>
        <p:txBody>
          <a:bodyPr anchor="ctr">
            <a:noAutofit/>
          </a:bodyPr>
          <a:lstStyle/>
          <a:p>
            <a:r>
              <a:rPr lang="cs-CZ" sz="3200" dirty="0" smtClean="0"/>
              <a:t>Dle ekonomů prodělají obě strany</a:t>
            </a:r>
          </a:p>
          <a:p>
            <a:r>
              <a:rPr lang="cs-CZ" sz="3200" dirty="0" smtClean="0"/>
              <a:t>Británie </a:t>
            </a:r>
            <a:r>
              <a:rPr lang="cs-CZ" sz="3200" dirty="0"/>
              <a:t>více výrobků dováží a je tedy převažujícím </a:t>
            </a:r>
            <a:r>
              <a:rPr lang="cs-CZ" sz="3200" dirty="0" smtClean="0"/>
              <a:t>importérem, tzn. EU vydělává na tom, že do Británie prodává</a:t>
            </a:r>
          </a:p>
          <a:p>
            <a:r>
              <a:rPr lang="cs-CZ" sz="3200" dirty="0" smtClean="0"/>
              <a:t>Nejvíce by však tratilo Irsko, které naopak velmi dováží z UK</a:t>
            </a:r>
          </a:p>
          <a:p>
            <a:r>
              <a:rPr lang="cs-CZ" sz="3200" dirty="0" smtClean="0"/>
              <a:t>Největší škody by však udělal pravděpodobně hlavně v UK</a:t>
            </a:r>
          </a:p>
          <a:p>
            <a:r>
              <a:rPr lang="cs-CZ" sz="3200" dirty="0" smtClean="0"/>
              <a:t>Problém se odhaduje hlavně v automobilovém průmyslu</a:t>
            </a:r>
          </a:p>
          <a:p>
            <a:pPr marL="0" indent="0">
              <a:buNone/>
            </a:pPr>
            <a:endParaRPr lang="cs-CZ" sz="3200" dirty="0" smtClean="0"/>
          </a:p>
          <a:p>
            <a:endParaRPr lang="cs-CZ" sz="32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</p:txBody>
      </p:sp>
      <p:pic>
        <p:nvPicPr>
          <p:cNvPr id="2050" name="Picture 2" descr="Ã½sledek obrÃ¡zku pro bre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4" y="977900"/>
            <a:ext cx="363945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0"/>
            <a:ext cx="6721475" cy="6721475"/>
          </a:xfrm>
        </p:spPr>
      </p:pic>
    </p:spTree>
    <p:extLst>
      <p:ext uri="{BB962C8B-B14F-4D97-AF65-F5344CB8AC3E}">
        <p14:creationId xmlns:p14="http://schemas.microsoft.com/office/powerpoint/2010/main" val="18572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600" b="1" dirty="0" smtClean="0"/>
              <a:t>Co bude znamenat BREXIT pro lidi z EU?</a:t>
            </a:r>
            <a:endParaRPr lang="cs-CZ" sz="3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057400"/>
            <a:ext cx="6377769" cy="5671750"/>
          </a:xfrm>
        </p:spPr>
        <p:txBody>
          <a:bodyPr anchor="ctr">
            <a:noAutofit/>
          </a:bodyPr>
          <a:lstStyle/>
          <a:p>
            <a:r>
              <a:rPr lang="cs-CZ" sz="3200" dirty="0" smtClean="0"/>
              <a:t>Dle ekonomů prodělají obě strany</a:t>
            </a:r>
          </a:p>
          <a:p>
            <a:r>
              <a:rPr lang="cs-CZ" sz="3200" dirty="0" smtClean="0"/>
              <a:t>Británie </a:t>
            </a:r>
            <a:r>
              <a:rPr lang="cs-CZ" sz="3200" dirty="0"/>
              <a:t>více výrobků dováží a je tedy převažujícím </a:t>
            </a:r>
            <a:r>
              <a:rPr lang="cs-CZ" sz="3200" dirty="0" smtClean="0"/>
              <a:t>importérem, tzn. EU vydělává na tom, že do Británie prodává</a:t>
            </a:r>
          </a:p>
          <a:p>
            <a:r>
              <a:rPr lang="cs-CZ" sz="3200" dirty="0" smtClean="0"/>
              <a:t>Nejvíce by však tratilo Irsko, které naopak velmi dováží z UK</a:t>
            </a:r>
          </a:p>
          <a:p>
            <a:r>
              <a:rPr lang="cs-CZ" sz="3200" dirty="0" smtClean="0"/>
              <a:t>Největší škody by však udělal pravděpodobně hlavně v UK</a:t>
            </a:r>
          </a:p>
          <a:p>
            <a:r>
              <a:rPr lang="cs-CZ" sz="3200" dirty="0" smtClean="0"/>
              <a:t>Problém se odhaduje hlavně v automobilovém průmyslu</a:t>
            </a:r>
          </a:p>
          <a:p>
            <a:pPr marL="0" indent="0">
              <a:buNone/>
            </a:pPr>
            <a:endParaRPr lang="cs-CZ" sz="3200" dirty="0" smtClean="0"/>
          </a:p>
          <a:p>
            <a:endParaRPr lang="cs-CZ" sz="32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732" y="1126589"/>
            <a:ext cx="2933829" cy="330571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smtClean="0"/>
              <a:t>Aktuální informace z posledních dní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057400"/>
            <a:ext cx="6377769" cy="5671750"/>
          </a:xfrm>
        </p:spPr>
        <p:txBody>
          <a:bodyPr anchor="ctr">
            <a:noAutofit/>
          </a:bodyPr>
          <a:lstStyle/>
          <a:p>
            <a:r>
              <a:rPr lang="cs-CZ" dirty="0" smtClean="0"/>
              <a:t>Firmy již aktuálně řeší největší problém s hledáním zaměstnanců od roku 1989</a:t>
            </a:r>
          </a:p>
          <a:p>
            <a:r>
              <a:rPr lang="cs-CZ" dirty="0" smtClean="0"/>
              <a:t>Šance na dosažení dohody v říjnu se zvyšují, alespoň tak se to zdálo do neděle 14.10.</a:t>
            </a:r>
          </a:p>
          <a:p>
            <a:r>
              <a:rPr lang="cs-CZ" dirty="0" smtClean="0"/>
              <a:t>Aktuálně se dohoda zasekla na otázce hranic Irska a Severního Irska</a:t>
            </a:r>
          </a:p>
          <a:p>
            <a:r>
              <a:rPr lang="cs-CZ" dirty="0" smtClean="0"/>
              <a:t>Předseda Evropské rady Donald </a:t>
            </a:r>
            <a:r>
              <a:rPr lang="cs-CZ" dirty="0" err="1" smtClean="0"/>
              <a:t>Tusk</a:t>
            </a:r>
            <a:r>
              <a:rPr lang="cs-CZ" dirty="0" smtClean="0"/>
              <a:t> označil nadcházející summit za </a:t>
            </a:r>
            <a:r>
              <a:rPr lang="cs-CZ" dirty="0"/>
              <a:t>"okamžik pravdy pro </a:t>
            </a:r>
            <a:r>
              <a:rPr lang="cs-CZ" dirty="0" err="1"/>
              <a:t>brexitová</a:t>
            </a:r>
            <a:r>
              <a:rPr lang="cs-CZ" dirty="0"/>
              <a:t> </a:t>
            </a:r>
            <a:r>
              <a:rPr lang="cs-CZ" dirty="0" smtClean="0"/>
              <a:t>jednání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sz="3200" dirty="0" smtClean="0"/>
          </a:p>
          <a:p>
            <a:endParaRPr lang="cs-CZ" sz="32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</p:txBody>
      </p:sp>
      <p:pic>
        <p:nvPicPr>
          <p:cNvPr id="5122" name="Picture 2" descr="Ã½sledek obrÃ¡zku pro brexit ac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0" y="571500"/>
            <a:ext cx="4015115" cy="24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3964" y="4724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600" b="1" dirty="0" smtClean="0"/>
              <a:t> </a:t>
            </a:r>
            <a:r>
              <a:rPr lang="cs-CZ" sz="3600" b="1" dirty="0" smtClean="0"/>
              <a:t>Aktuální informace z posledních dní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1405925"/>
            <a:ext cx="6377769" cy="5671750"/>
          </a:xfrm>
        </p:spPr>
        <p:txBody>
          <a:bodyPr anchor="ctr">
            <a:noAutofit/>
          </a:bodyPr>
          <a:lstStyle/>
          <a:p>
            <a:r>
              <a:rPr lang="cs-CZ" sz="3200" dirty="0" smtClean="0"/>
              <a:t>Na úrovni vyjednávačů je v tuto chvíli odsouhlaseno asi 95 procent dohody, problémem zůstává hranice Severního Irska a budoucí podoba vztahů s Bruselem</a:t>
            </a:r>
            <a:endParaRPr lang="cs-CZ" sz="3200" dirty="0" smtClean="0"/>
          </a:p>
          <a:p>
            <a:r>
              <a:rPr lang="cs-CZ" sz="3200" dirty="0"/>
              <a:t>Statisíce lidí demonstrují v Londýně za druhé referendum o </a:t>
            </a:r>
            <a:r>
              <a:rPr lang="cs-CZ" sz="3200" dirty="0" smtClean="0"/>
              <a:t>BREXITU (dle organizátorů se </a:t>
            </a:r>
            <a:r>
              <a:rPr lang="cs-CZ" sz="3200" dirty="0" smtClean="0"/>
              <a:t>účastnilo </a:t>
            </a:r>
            <a:r>
              <a:rPr lang="cs-CZ" sz="3200" dirty="0" smtClean="0"/>
              <a:t>670 tisíc lidí)</a:t>
            </a:r>
            <a:endParaRPr lang="cs-CZ" sz="3200" dirty="0"/>
          </a:p>
          <a:p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05729" y="57990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zpravy.aktualne.cz</a:t>
            </a:r>
            <a:r>
              <a:rPr lang="en-US" dirty="0"/>
              <a:t>/</a:t>
            </a:r>
            <a:r>
              <a:rPr lang="en-US" dirty="0" err="1"/>
              <a:t>zahranici</a:t>
            </a:r>
            <a:r>
              <a:rPr lang="en-US" dirty="0"/>
              <a:t>/dohoda-o-brexitu-je-z-95-procent-hotova-resi-se-uz-jen-hrani/r~efccc64ad62611e889f40cc47ab5f122/</a:t>
            </a:r>
          </a:p>
        </p:txBody>
      </p:sp>
      <p:pic>
        <p:nvPicPr>
          <p:cNvPr id="1026" name="Picture 2" descr="emonstrace v LondÃ½nÄ 20. ÅÃ­j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0" y="1148344"/>
            <a:ext cx="3973689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834"/>
            <a:ext cx="12192000" cy="6926834"/>
          </a:xfrm>
        </p:spPr>
      </p:pic>
    </p:spTree>
    <p:extLst>
      <p:ext uri="{BB962C8B-B14F-4D97-AF65-F5344CB8AC3E}">
        <p14:creationId xmlns:p14="http://schemas.microsoft.com/office/powerpoint/2010/main" val="34309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Děkuji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pozornost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b="1" dirty="0" smtClean="0"/>
              <a:t>Martin </a:t>
            </a:r>
            <a:r>
              <a:rPr lang="en-US" b="1" dirty="0" err="1" smtClean="0"/>
              <a:t>Jelínek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329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www.e15.cz/the-student-times/brexitem-muzeme-nahlednout-i-do-nasi-budoucnosti-1350013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www.info.cz/evropska-unie/brexit-bez-dohody-tragedie-nebo-scenar-ktery-lze-prezit-klicove-otazky-ohledne-nerizeneho-odchodu-britu-z-eu-35816.html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https://www.kurzy.cz/zpravy/466877-brexit-nechce-59--britu-vypisme-nove-referendum-vyzyva-londyn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www.businessinfo.cz/cs/clanky/brexit-prehled-dosavadniho-prubehu-vyjednavani-96334.html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https://zpravy.aktualne.cz/zahranici/media-bylo-dosazeno-dohody-o-brexitu-cast-zdroju-to-ale-popi/r~6503b5f8cfca11e890620cc47ab5f122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7"/>
              </a:rPr>
              <a:t>https://zpravy.idnes.cz/brexit-dohoda-evropska-unie-velka-britanie-michel-barnier-dominic-raab-schuzka-1yu-/</a:t>
            </a:r>
            <a:r>
              <a:rPr lang="en-US" sz="2000" dirty="0" smtClean="0">
                <a:hlinkClick r:id="rId7"/>
              </a:rPr>
              <a:t>zahranicni.aspx?c=A181014_202448_zahranicni_mpl</a:t>
            </a:r>
            <a:endParaRPr lang="en-US" sz="2000" dirty="0" smtClean="0"/>
          </a:p>
          <a:p>
            <a:r>
              <a:rPr lang="en-US" sz="2000" dirty="0">
                <a:hlinkClick r:id="rId8"/>
              </a:rPr>
              <a:t>https://ekonomika.idnes.cz/brexit-velka-britanie-firmy-podniky-dopad-sluzby-vyvoz-pruzkum-pxg-/</a:t>
            </a:r>
            <a:r>
              <a:rPr lang="en-US" sz="2000" dirty="0" smtClean="0">
                <a:hlinkClick r:id="rId8"/>
              </a:rPr>
              <a:t>eko-zahranicni.aspx?c=A181008_192941_eko-zahranicni_pmk</a:t>
            </a:r>
            <a:endParaRPr lang="en-US" sz="2000" dirty="0" smtClean="0"/>
          </a:p>
          <a:p>
            <a:r>
              <a:rPr lang="en-US" sz="2000" dirty="0"/>
              <a:t>https://</a:t>
            </a:r>
            <a:r>
              <a:rPr lang="en-US" sz="2000" dirty="0" err="1"/>
              <a:t>www.mzv.cz</a:t>
            </a:r>
            <a:r>
              <a:rPr lang="en-US" sz="2000" dirty="0"/>
              <a:t>/file/2342558/</a:t>
            </a:r>
            <a:r>
              <a:rPr lang="en-US" sz="2000" dirty="0" err="1"/>
              <a:t>Opatrny_Brexit.pdf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62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/>
              <a:t>    Jak to začalo?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766119"/>
            <a:ext cx="6377769" cy="5671750"/>
          </a:xfrm>
        </p:spPr>
        <p:txBody>
          <a:bodyPr anchor="ctr">
            <a:normAutofit/>
          </a:bodyPr>
          <a:lstStyle/>
          <a:p>
            <a:r>
              <a:rPr lang="cs-CZ" sz="2400" dirty="0" smtClean="0"/>
              <a:t>David </a:t>
            </a:r>
            <a:r>
              <a:rPr lang="cs-CZ" sz="2400" dirty="0" err="1" smtClean="0"/>
              <a:t>Cameron</a:t>
            </a:r>
            <a:r>
              <a:rPr lang="cs-CZ" sz="2400" dirty="0" smtClean="0"/>
              <a:t> v roce 2015 vyhrává volby slibuje referendum (sám je však pro setrvání)</a:t>
            </a:r>
          </a:p>
          <a:p>
            <a:r>
              <a:rPr lang="cs-CZ" sz="2400" dirty="0" smtClean="0"/>
              <a:t>Referendum 23. června 2016 - </a:t>
            </a:r>
            <a:r>
              <a:rPr lang="cs-CZ" sz="2400" dirty="0"/>
              <a:t>51,9 </a:t>
            </a:r>
            <a:r>
              <a:rPr lang="cs-CZ" sz="2400" dirty="0" smtClean="0"/>
              <a:t>% lidí hlasuje pro odchod (rozhodlo cca 600tisíc hlasů)</a:t>
            </a:r>
          </a:p>
          <a:p>
            <a:r>
              <a:rPr lang="cs-CZ" sz="2400" dirty="0"/>
              <a:t>Referendum má </a:t>
            </a:r>
            <a:r>
              <a:rPr lang="cs-CZ" sz="2400" i="1" dirty="0"/>
              <a:t>de iure</a:t>
            </a:r>
            <a:r>
              <a:rPr lang="cs-CZ" sz="2400" dirty="0"/>
              <a:t> pouze poradní váhu, podle rozhodnutí britského nejvyššího soudu musel o vystoupení z Evropské unie rozhodnout britský </a:t>
            </a:r>
            <a:r>
              <a:rPr lang="cs-CZ" sz="2400" dirty="0" smtClean="0"/>
              <a:t>parlament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oté Británie žádá </a:t>
            </a:r>
            <a:r>
              <a:rPr lang="cs-CZ" sz="2400" dirty="0"/>
              <a:t>Evropskou unii na základě článku 50 Lisabonské smlouvy. Ta předpokládá maximálně dvouletou lhůtu pro dojednání podmínek a ukončení </a:t>
            </a:r>
            <a:r>
              <a:rPr lang="cs-CZ" sz="2400" dirty="0" smtClean="0"/>
              <a:t>členství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ktivován </a:t>
            </a:r>
            <a:r>
              <a:rPr lang="cs-CZ" sz="2400" dirty="0"/>
              <a:t>29. března 2017, okamžik odchodu byl stanoven na 29. března 2019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2050" name="Picture 2" descr="Ã½sledek obrÃ¡zku pro david came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62" y="1058819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2800" b="1" dirty="0" smtClean="0"/>
              <a:t>Komentář </a:t>
            </a:r>
            <a:r>
              <a:rPr lang="cs-CZ" sz="2800" b="1" dirty="0" err="1" smtClean="0"/>
              <a:t>Cummingse</a:t>
            </a:r>
            <a:r>
              <a:rPr lang="cs-CZ" sz="2800" b="1" dirty="0" smtClean="0"/>
              <a:t> jako vedoucího kampaně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766119"/>
            <a:ext cx="6377769" cy="5671750"/>
          </a:xfrm>
        </p:spPr>
        <p:txBody>
          <a:bodyPr anchor="ctr">
            <a:normAutofit/>
          </a:bodyPr>
          <a:lstStyle/>
          <a:p>
            <a:r>
              <a:rPr lang="cs-CZ" b="1" dirty="0" smtClean="0"/>
              <a:t>Rozhodovalo:</a:t>
            </a:r>
          </a:p>
          <a:p>
            <a:r>
              <a:rPr lang="cs-CZ" dirty="0" smtClean="0"/>
              <a:t>velký fenomény současné doby, tedy migrační krize, finanční krize a krize eura</a:t>
            </a:r>
          </a:p>
          <a:p>
            <a:r>
              <a:rPr lang="cs-CZ" dirty="0" smtClean="0"/>
              <a:t>úspěšné zjednodušení celého rozhodování na silné a přesvědčivě znějící argumenty </a:t>
            </a:r>
          </a:p>
          <a:p>
            <a:r>
              <a:rPr lang="cs-CZ" dirty="0" smtClean="0"/>
              <a:t>chyby na straně obhájců </a:t>
            </a:r>
            <a:r>
              <a:rPr lang="cs-CZ" i="1" dirty="0" err="1" smtClean="0"/>
              <a:t>Remain</a:t>
            </a:r>
            <a:r>
              <a:rPr lang="cs-CZ" i="1" dirty="0" smtClean="0"/>
              <a:t> </a:t>
            </a:r>
          </a:p>
          <a:p>
            <a:pPr marL="0" indent="0">
              <a:buNone/>
            </a:pPr>
            <a:r>
              <a:rPr lang="cs-CZ" i="1" dirty="0" smtClean="0"/>
              <a:t>(rozdíl v přístupu obou táborů </a:t>
            </a:r>
            <a:r>
              <a:rPr lang="mr-IN" i="1" dirty="0" smtClean="0"/>
              <a:t>–</a:t>
            </a:r>
            <a:r>
              <a:rPr lang="cs-CZ" i="1" dirty="0" smtClean="0"/>
              <a:t>                             podcenění)</a:t>
            </a:r>
            <a:endParaRPr lang="cs-CZ" dirty="0" smtClean="0"/>
          </a:p>
        </p:txBody>
      </p:sp>
      <p:pic>
        <p:nvPicPr>
          <p:cNvPr id="3074" name="Picture 2" descr="Ã½sledek obrÃ¡zku pro Dominic Cummings bre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2" y="522287"/>
            <a:ext cx="3764758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upload.wikimedia.org/wikipedia/commons/thumb/d/d5/United_Kingdom_EU_referendum_2016_area_results.svg/800px-United_Kingdom_EU_referendum_2016_area_resul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0"/>
            <a:ext cx="4368799" cy="64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018"/>
            <a:ext cx="10894645" cy="6330045"/>
          </a:xfrm>
        </p:spPr>
      </p:pic>
    </p:spTree>
    <p:extLst>
      <p:ext uri="{BB962C8B-B14F-4D97-AF65-F5344CB8AC3E}">
        <p14:creationId xmlns:p14="http://schemas.microsoft.com/office/powerpoint/2010/main" val="150909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lvl="0"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600" b="1" dirty="0" smtClean="0"/>
              <a:t>Aktuálně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766119"/>
            <a:ext cx="6377769" cy="5671750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Začíná se mluvit o druhém referendu, </a:t>
            </a:r>
            <a:r>
              <a:rPr lang="cs-CZ" b="1" dirty="0" err="1"/>
              <a:t>Sadiq</a:t>
            </a:r>
            <a:r>
              <a:rPr lang="cs-CZ" b="1" dirty="0"/>
              <a:t> </a:t>
            </a:r>
            <a:r>
              <a:rPr lang="cs-CZ" b="1" dirty="0" err="1" smtClean="0"/>
              <a:t>Khan</a:t>
            </a:r>
            <a:r>
              <a:rPr lang="cs-CZ" b="1" dirty="0"/>
              <a:t> </a:t>
            </a:r>
            <a:r>
              <a:rPr lang="cs-CZ" dirty="0" smtClean="0"/>
              <a:t>vyzval v BBC o vypsání nového referenda</a:t>
            </a:r>
          </a:p>
          <a:p>
            <a:r>
              <a:rPr lang="cs-CZ" dirty="0" smtClean="0"/>
              <a:t>Dle průzkumu by aktuálně pro setrvání v EU bylo </a:t>
            </a:r>
            <a:r>
              <a:rPr lang="cs-CZ" dirty="0"/>
              <a:t>59 % obyvatel </a:t>
            </a:r>
            <a:r>
              <a:rPr lang="cs-CZ" dirty="0" smtClean="0"/>
              <a:t>země</a:t>
            </a:r>
          </a:p>
          <a:p>
            <a:r>
              <a:rPr lang="cs-CZ" dirty="0" smtClean="0"/>
              <a:t>Nejvíce kritizována je premiérka </a:t>
            </a:r>
            <a:r>
              <a:rPr lang="cs-CZ" b="1" dirty="0" smtClean="0"/>
              <a:t>Mayová</a:t>
            </a:r>
            <a:r>
              <a:rPr lang="cs-CZ" dirty="0" smtClean="0"/>
              <a:t> za to jak vede jednání z EU</a:t>
            </a:r>
          </a:p>
        </p:txBody>
      </p:sp>
      <p:pic>
        <p:nvPicPr>
          <p:cNvPr id="4098" name="Picture 2" descr="Ã½sledek obrÃ¡zku pro may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41" y="975434"/>
            <a:ext cx="1763987" cy="26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½sledek obrÃ¡zku pro Sadiq K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" y="975434"/>
            <a:ext cx="1907073" cy="26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600" b="1" dirty="0"/>
              <a:t> </a:t>
            </a:r>
            <a:r>
              <a:rPr lang="cs-CZ" sz="3600" b="1" dirty="0" err="1"/>
              <a:t>Brexit</a:t>
            </a:r>
            <a:r>
              <a:rPr lang="cs-CZ" sz="3600" b="1" dirty="0"/>
              <a:t> bez dohody: Tragédie, nebo scénář, který lze přežít? 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766119"/>
            <a:ext cx="6377769" cy="5671750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Donedávna dle drtivé většiny analytiků ten nejčernější scénář</a:t>
            </a:r>
          </a:p>
          <a:p>
            <a:r>
              <a:rPr lang="cs-CZ" dirty="0" smtClean="0"/>
              <a:t>V srpnu však vláda předkládá první návrhy průběhu opuštění unie pokud k dohodě nedojde</a:t>
            </a:r>
          </a:p>
          <a:p>
            <a:r>
              <a:rPr lang="cs-CZ" dirty="0" smtClean="0"/>
              <a:t>Na tuto variantu se nyní již připravuje i Francie a Německo</a:t>
            </a:r>
          </a:p>
          <a:p>
            <a:r>
              <a:rPr lang="cs-CZ" dirty="0"/>
              <a:t>Theresa Mayová – podle jejích slov by nešlo „o procházku růžovým sadem“, zároveň by to ale nebyl „konec světa“.</a:t>
            </a:r>
            <a:endParaRPr lang="cs-CZ" dirty="0" smtClean="0"/>
          </a:p>
        </p:txBody>
      </p:sp>
      <p:pic>
        <p:nvPicPr>
          <p:cNvPr id="6146" name="Picture 2" descr="re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" y="963877"/>
            <a:ext cx="38583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600" b="1" dirty="0" smtClean="0"/>
              <a:t> Proč odchod bez dohody?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566219"/>
            <a:ext cx="6377769" cy="5671750"/>
          </a:xfrm>
        </p:spPr>
        <p:txBody>
          <a:bodyPr anchor="ctr">
            <a:noAutofit/>
          </a:bodyPr>
          <a:lstStyle/>
          <a:p>
            <a:r>
              <a:rPr lang="cs-CZ" dirty="0" smtClean="0"/>
              <a:t>Právě teď by měla být uzavřena dohoda o budoucích obchodních svazích (summit EU 18. října 2018</a:t>
            </a:r>
          </a:p>
          <a:p>
            <a:r>
              <a:rPr lang="cs-CZ" dirty="0" smtClean="0"/>
              <a:t>Nejspíše se to však nestihne a další možností je listopad</a:t>
            </a:r>
          </a:p>
          <a:p>
            <a:r>
              <a:rPr lang="cs-CZ" dirty="0" smtClean="0"/>
              <a:t>Pokud k dohodě nedojde, tak se odhaduje podobný vztah jako je mezi USA a EU</a:t>
            </a:r>
          </a:p>
          <a:p>
            <a:r>
              <a:rPr lang="cs-CZ" dirty="0"/>
              <a:t>V případě </a:t>
            </a:r>
            <a:r>
              <a:rPr lang="cs-CZ" dirty="0" err="1"/>
              <a:t>brexitu</a:t>
            </a:r>
            <a:r>
              <a:rPr lang="cs-CZ" dirty="0"/>
              <a:t> bez dohody neznamenalo přestřižení veškerých vztahů, ty vztahy by ale byly mnohem komplikovanější, než kdyby existovala dohoda zaručující volný obchod se zbožím. </a:t>
            </a:r>
            <a:r>
              <a:rPr lang="cs-CZ" dirty="0" smtClean="0"/>
              <a:t>(</a:t>
            </a:r>
            <a:r>
              <a:rPr lang="cs-CZ" dirty="0"/>
              <a:t>Kryštofa </a:t>
            </a:r>
            <a:r>
              <a:rPr lang="cs-CZ" dirty="0" smtClean="0"/>
              <a:t>Kruliše)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</p:txBody>
      </p:sp>
      <p:pic>
        <p:nvPicPr>
          <p:cNvPr id="1026" name="Picture 2" descr="Ã½sledek obrÃ¡zku pro brexit plan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1" y="990600"/>
            <a:ext cx="36743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A5E146-F36E-4845-966E-D6585ED3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b="1" dirty="0" smtClean="0"/>
              <a:t>Názor vrcholných politiků na neuzavření dohody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A98DE0-6CB6-4511-924C-B9197F88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566219"/>
            <a:ext cx="6377769" cy="56717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4" y="1255977"/>
            <a:ext cx="10604500" cy="1955800"/>
          </a:xfrm>
          <a:prstGeom prst="rect">
            <a:avLst/>
          </a:prstGeom>
        </p:spPr>
      </p:pic>
      <p:pic>
        <p:nvPicPr>
          <p:cNvPr id="7170" name="Picture 2" descr="Ã½sledek obrÃ¡zku pro boris joh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53" y="3566768"/>
            <a:ext cx="4646892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18939</TotalTime>
  <Words>438</Words>
  <Application>Microsoft Macintosh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Mangal</vt:lpstr>
      <vt:lpstr>Arial</vt:lpstr>
      <vt:lpstr>Motiv Office</vt:lpstr>
      <vt:lpstr>BREXIT</vt:lpstr>
      <vt:lpstr>         Jak to začalo? </vt:lpstr>
      <vt:lpstr>       Komentář Cummingse jako vedoucího kampaně </vt:lpstr>
      <vt:lpstr>PowerPoint Presentation</vt:lpstr>
      <vt:lpstr>PowerPoint Presentation</vt:lpstr>
      <vt:lpstr>      Aktuálně </vt:lpstr>
      <vt:lpstr>       Brexit bez dohody: Tragédie, nebo scénář, který lze přežít? </vt:lpstr>
      <vt:lpstr>       Proč odchod bez dohody?</vt:lpstr>
      <vt:lpstr>     Názor vrcholných politiků na neuzavření dohody</vt:lpstr>
      <vt:lpstr>       Důsledky případného neuzavření dohody</vt:lpstr>
      <vt:lpstr>     </vt:lpstr>
      <vt:lpstr>    Co bude znamenat BREXIT pro lidi z EU?</vt:lpstr>
      <vt:lpstr>         Aktuální informace z posledních dní</vt:lpstr>
      <vt:lpstr>       Aktuální informace z posledních dní</vt:lpstr>
      <vt:lpstr>PowerPoint Presentation</vt:lpstr>
      <vt:lpstr>PowerPoint Presentation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finanční gramotnost</dc:title>
  <dc:creator>Martin Jelínek</dc:creator>
  <cp:lastModifiedBy>Microsoft Office User</cp:lastModifiedBy>
  <cp:revision>124</cp:revision>
  <dcterms:created xsi:type="dcterms:W3CDTF">2018-01-13T12:50:34Z</dcterms:created>
  <dcterms:modified xsi:type="dcterms:W3CDTF">2018-10-25T07:07:46Z</dcterms:modified>
</cp:coreProperties>
</file>