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58" r:id="rId5"/>
    <p:sldId id="276" r:id="rId6"/>
    <p:sldId id="259" r:id="rId7"/>
    <p:sldId id="274" r:id="rId8"/>
    <p:sldId id="270" r:id="rId9"/>
    <p:sldId id="271" r:id="rId10"/>
    <p:sldId id="260" r:id="rId11"/>
    <p:sldId id="277" r:id="rId12"/>
    <p:sldId id="278" r:id="rId13"/>
    <p:sldId id="261" r:id="rId14"/>
    <p:sldId id="279" r:id="rId15"/>
    <p:sldId id="262" r:id="rId16"/>
    <p:sldId id="264" r:id="rId17"/>
    <p:sldId id="263" r:id="rId18"/>
    <p:sldId id="265" r:id="rId19"/>
    <p:sldId id="266" r:id="rId20"/>
    <p:sldId id="273" r:id="rId21"/>
    <p:sldId id="280" r:id="rId22"/>
    <p:sldId id="267" r:id="rId23"/>
    <p:sldId id="268" r:id="rId24"/>
    <p:sldId id="272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/>
    <p:restoredTop sz="94690"/>
  </p:normalViewPr>
  <p:slideViewPr>
    <p:cSldViewPr>
      <p:cViewPr varScale="1">
        <p:scale>
          <a:sx n="66" d="100"/>
          <a:sy n="66" d="100"/>
        </p:scale>
        <p:origin x="184" y="7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948D2-41B5-4F84-9456-DEA3E4552472}" type="datetimeFigureOut">
              <a:rPr lang="cs-CZ" smtClean="0"/>
              <a:t>01.11.18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EFD209-AB12-45CD-8B6E-7402BC2113D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bbc.com/news/world-europe-45492205" TargetMode="External"/><Relationship Id="rId12" Type="http://schemas.openxmlformats.org/officeDocument/2006/relationships/hyperlink" Target="https://www.lidovky.cz/svet/ma-zeme-me-potrebuje-katalanci-zacinaji-stat-fronty-na-referendum-o-sve-nezavislosti.A171001_075922_ln_zahranici_pev?recommendationId=00000000-0000-5000-8000-000000000000" TargetMode="External"/><Relationship Id="rId13" Type="http://schemas.openxmlformats.org/officeDocument/2006/relationships/hyperlink" Target="https://www.lidovky.cz/svet/nezavislost-katalanska-chce-90-procent-volicu-volebni-ucast-byla-42-procent.A171002_071759_ln_zahranici_mha?recommendationId=00000000-0000-5000-8000-000000000000" TargetMode="External"/><Relationship Id="rId14" Type="http://schemas.openxmlformats.org/officeDocument/2006/relationships/hyperlink" Target="https://www.lidovky.cz/svet/katalansko-hlasovalo-o-nezavislosti-6-otazek-a-odpovedi-kolem-referenda.A171002_140451_ln_zahranici_mha" TargetMode="External"/><Relationship Id="rId15" Type="http://schemas.openxmlformats.org/officeDocument/2006/relationships/hyperlink" Target="https://cs.wikipedia.org/wiki/Katal%C3%A1nsk%C3%A1_krize_2017" TargetMode="External"/><Relationship Id="rId16" Type="http://schemas.openxmlformats.org/officeDocument/2006/relationships/hyperlink" Target="https://cs.wikipedia.org/wiki/Katal%C3%A1nsk%C3%A1_republika_(2017)" TargetMode="External"/><Relationship Id="rId17" Type="http://schemas.openxmlformats.org/officeDocument/2006/relationships/hyperlink" Target="https://cs.wikipedia.org/wiki/Referendum_o_nez%C3%A1vislosti_Katal%C3%A1nska_2017" TargetMode="External"/><Relationship Id="rId18" Type="http://schemas.openxmlformats.org/officeDocument/2006/relationships/hyperlink" Target="https://cs.wikipedia.org/wiki/Katal%C3%A1nsk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zpravy.aktualne.cz/zahranici/katalansti-separatiste-prisli-o-vetsinu-stihani-poslanci-neb/r~32677e6ccbe811e895620cc47ab5f122/" TargetMode="External"/><Relationship Id="rId3" Type="http://schemas.openxmlformats.org/officeDocument/2006/relationships/hyperlink" Target="https://zpravy.aktualne.cz/zahranici/katalansko-ma-novou-vladu-oficialne-konci-prima-prava-madrid/r~ab124a30657311e89b0fac1f6b220ee8/" TargetMode="External"/><Relationship Id="rId4" Type="http://schemas.openxmlformats.org/officeDocument/2006/relationships/hyperlink" Target="https://zpravy.aktualne.cz/zahranici/katalansti-separatiste-blokuji-dalnice-i-ulice-v-barcelone/r~e309e278c55311e8b3e20cc47ab5f122/" TargetMode="External"/><Relationship Id="rId5" Type="http://schemas.openxmlformats.org/officeDocument/2006/relationships/hyperlink" Target="https://www.bbc.com/news/av/world-europe-45702520/what-happened-to-catalonia-one-year-on-from-the-referendum" TargetMode="External"/><Relationship Id="rId6" Type="http://schemas.openxmlformats.org/officeDocument/2006/relationships/hyperlink" Target="https://www.bbc.com/news/world-europe-41474674" TargetMode="External"/><Relationship Id="rId7" Type="http://schemas.openxmlformats.org/officeDocument/2006/relationships/hyperlink" Target="https://www.bbc.com/news/world-europe-29478415" TargetMode="External"/><Relationship Id="rId8" Type="http://schemas.openxmlformats.org/officeDocument/2006/relationships/hyperlink" Target="https://www.bbc.com/news/world-europe-20345071" TargetMode="External"/><Relationship Id="rId9" Type="http://schemas.openxmlformats.org/officeDocument/2006/relationships/hyperlink" Target="https://www.debatingeurope.eu/focus/independence-catalonia/#.W9btMntKjIV" TargetMode="External"/><Relationship Id="rId10" Type="http://schemas.openxmlformats.org/officeDocument/2006/relationships/hyperlink" Target="https://www.e15.cz/volby/komentar-tomase-prouzy-obusky-proti-demokracii-1338071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7" y="0"/>
            <a:ext cx="9139944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1340768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Katalánsko po referendu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5856" y="3140968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Jan Otáhal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2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Referendum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Vypsáno na 1. října 2017</a:t>
            </a:r>
          </a:p>
          <a:p>
            <a:r>
              <a:rPr lang="cs-CZ" dirty="0" smtClean="0"/>
              <a:t>Referendum označeno za protiústavní</a:t>
            </a:r>
          </a:p>
          <a:p>
            <a:r>
              <a:rPr lang="cs-CZ" dirty="0" smtClean="0"/>
              <a:t>V den konání referenda brutální zásah španělských policistů a katalánských voličů</a:t>
            </a:r>
          </a:p>
          <a:p>
            <a:r>
              <a:rPr lang="cs-CZ" dirty="0" smtClean="0"/>
              <a:t>Snaha policie překazit referendum -&gt; zabavování voličských uren, hlasovacích lístků, zatýkání demonstrantů</a:t>
            </a:r>
          </a:p>
          <a:p>
            <a:r>
              <a:rPr lang="cs-CZ" dirty="0" smtClean="0"/>
              <a:t>Celkem zraněno přes 840 civilistů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7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36712"/>
            <a:ext cx="8206329" cy="4550782"/>
          </a:xfrm>
        </p:spPr>
      </p:pic>
    </p:spTree>
    <p:extLst>
      <p:ext uri="{BB962C8B-B14F-4D97-AF65-F5344CB8AC3E}">
        <p14:creationId xmlns:p14="http://schemas.microsoft.com/office/powerpoint/2010/main" val="27073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7447937" cy="4873625"/>
          </a:xfrm>
        </p:spPr>
      </p:pic>
    </p:spTree>
    <p:extLst>
      <p:ext uri="{BB962C8B-B14F-4D97-AF65-F5344CB8AC3E}">
        <p14:creationId xmlns:p14="http://schemas.microsoft.com/office/powerpoint/2010/main" val="154624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referenda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Účast </a:t>
            </a:r>
            <a:r>
              <a:rPr lang="cs-CZ" dirty="0" smtClean="0"/>
              <a:t>2,3 </a:t>
            </a:r>
            <a:r>
              <a:rPr lang="cs-CZ" dirty="0"/>
              <a:t>milionu </a:t>
            </a:r>
            <a:r>
              <a:rPr lang="cs-CZ" dirty="0" smtClean="0"/>
              <a:t>lidí = 43</a:t>
            </a:r>
            <a:r>
              <a:rPr lang="cs-CZ" dirty="0"/>
              <a:t> % oprávněných </a:t>
            </a:r>
            <a:r>
              <a:rPr lang="cs-CZ" dirty="0" smtClean="0"/>
              <a:t>voličů</a:t>
            </a:r>
          </a:p>
          <a:p>
            <a:r>
              <a:rPr lang="cs-CZ" dirty="0" smtClean="0"/>
              <a:t>Pro samostatnost hlasovalo </a:t>
            </a:r>
            <a:r>
              <a:rPr lang="cs-CZ" dirty="0"/>
              <a:t>2 044 038 (</a:t>
            </a:r>
            <a:r>
              <a:rPr lang="cs-CZ" dirty="0" smtClean="0"/>
              <a:t>92,01%) -&gt; základ pro přikročení k vyhlášení nezávislosti Katalánska</a:t>
            </a:r>
          </a:p>
          <a:p>
            <a:r>
              <a:rPr lang="cs-CZ" dirty="0" smtClean="0"/>
              <a:t>Výsledky však rozhodně nelze z objektivního hlediska brát za závazné nebo nezkreslené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2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7730294" cy="5976664"/>
          </a:xfrm>
        </p:spPr>
      </p:pic>
    </p:spTree>
    <p:extLst>
      <p:ext uri="{BB962C8B-B14F-4D97-AF65-F5344CB8AC3E}">
        <p14:creationId xmlns:p14="http://schemas.microsoft.com/office/powerpoint/2010/main" val="153921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Ohlasy v tisku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Většina evropských novin odsoudila policejní násilí a brutální zásah proti voličům</a:t>
            </a:r>
          </a:p>
          <a:p>
            <a:r>
              <a:rPr lang="cs-CZ" dirty="0" smtClean="0"/>
              <a:t>Kritika španělského premiéra Mariana </a:t>
            </a:r>
            <a:r>
              <a:rPr lang="cs-CZ" dirty="0" err="1" smtClean="0"/>
              <a:t>Rajoy</a:t>
            </a:r>
            <a:endParaRPr lang="cs-CZ" dirty="0" smtClean="0"/>
          </a:p>
          <a:p>
            <a:r>
              <a:rPr lang="cs-CZ" dirty="0" smtClean="0"/>
              <a:t>Zároveň kritizován i postup katalánské vlády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Madrid </a:t>
            </a:r>
            <a:r>
              <a:rPr lang="cs-CZ" i="1" dirty="0"/>
              <a:t>a Barcelona </a:t>
            </a:r>
            <a:r>
              <a:rPr lang="cs-CZ" i="1" dirty="0" smtClean="0"/>
              <a:t>v </a:t>
            </a:r>
            <a:r>
              <a:rPr lang="cs-CZ" i="1" dirty="0"/>
              <a:t>posledních týdnech hrály hru „kdo s koho“ a řítily se do čelní srážky jako hazardéři v autech. </a:t>
            </a:r>
            <a:r>
              <a:rPr lang="cs-CZ" i="1" dirty="0" smtClean="0"/>
              <a:t>A </a:t>
            </a:r>
            <a:r>
              <a:rPr lang="cs-CZ" i="1" dirty="0"/>
              <a:t>v neděli ani jeden z řidičů nesešlápl </a:t>
            </a:r>
            <a:r>
              <a:rPr lang="cs-CZ" i="1" dirty="0" smtClean="0"/>
              <a:t>brzdu</a:t>
            </a:r>
            <a:r>
              <a:rPr lang="cs-CZ" dirty="0" smtClean="0"/>
              <a:t>“ deník </a:t>
            </a:r>
            <a:r>
              <a:rPr lang="cs-CZ" dirty="0" err="1" smtClean="0"/>
              <a:t>Le</a:t>
            </a:r>
            <a:r>
              <a:rPr lang="cs-CZ" dirty="0" smtClean="0"/>
              <a:t> Figaro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4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22385"/>
            <a:ext cx="8229600" cy="64807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2800" dirty="0" smtClean="0"/>
              <a:t>„</a:t>
            </a:r>
            <a:r>
              <a:rPr lang="cs-CZ" sz="2800" dirty="0"/>
              <a:t>Takto s jinak smýšlejícími zacházejí diktátoři, ne demokraté. Barcelonská krvavá neděle je ostudou pro </a:t>
            </a:r>
            <a:r>
              <a:rPr lang="cs-CZ" sz="2800" dirty="0" smtClean="0"/>
              <a:t>Evropu.“ </a:t>
            </a:r>
            <a:r>
              <a:rPr lang="cs-CZ" sz="2800" dirty="0" err="1" smtClean="0"/>
              <a:t>Neue</a:t>
            </a:r>
            <a:r>
              <a:rPr lang="cs-CZ" sz="2800" dirty="0" smtClean="0"/>
              <a:t> </a:t>
            </a:r>
            <a:r>
              <a:rPr lang="cs-CZ" sz="2800" dirty="0" err="1"/>
              <a:t>OsnabrückerZeitung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„</a:t>
            </a:r>
            <a:r>
              <a:rPr lang="cs-CZ" sz="2800" dirty="0"/>
              <a:t>Ne tak výsledek referenda, nýbrž způsob, jakým centrální úřady na vývoj reagovaly, činí ze separatistů oběti, a tedy vítěze tohoto souboje.“ </a:t>
            </a:r>
            <a:r>
              <a:rPr lang="cs-CZ" sz="2800" dirty="0" smtClean="0"/>
              <a:t>deník </a:t>
            </a:r>
            <a:r>
              <a:rPr lang="cs-CZ" sz="2800" dirty="0" err="1"/>
              <a:t>L’Alsacezase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smtClean="0"/>
              <a:t>„</a:t>
            </a:r>
            <a:r>
              <a:rPr lang="cs-CZ" sz="2800" dirty="0"/>
              <a:t>Španělský premiér v posledních dnech ukázal, jak umí věci nezvládnout. Tento pravicový konzervativec nemá mezi svými demokratickými evropskými kolegy co </a:t>
            </a:r>
            <a:r>
              <a:rPr lang="cs-CZ" sz="2800" dirty="0" smtClean="0"/>
              <a:t>pohledávat“ deník De </a:t>
            </a:r>
            <a:r>
              <a:rPr lang="cs-CZ" sz="2800" dirty="0" err="1" smtClean="0"/>
              <a:t>Standaard</a:t>
            </a:r>
            <a:endParaRPr lang="cs-CZ" sz="28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7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Vyhlášení nezávislosti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27. října 2017 katalánský parlament schválil rezoluci o </a:t>
            </a:r>
            <a:r>
              <a:rPr lang="cs-CZ" dirty="0" smtClean="0"/>
              <a:t>nezávislosti -&gt; vznik Katalánské republiky</a:t>
            </a:r>
          </a:p>
          <a:p>
            <a:r>
              <a:rPr lang="cs-CZ" dirty="0" smtClean="0"/>
              <a:t>Španělský </a:t>
            </a:r>
            <a:r>
              <a:rPr lang="cs-CZ" dirty="0"/>
              <a:t>senát schválil aktivaci ústavního postupu, jímž je dočasně omezena autonomie samosprávného </a:t>
            </a:r>
            <a:r>
              <a:rPr lang="cs-CZ" dirty="0" smtClean="0"/>
              <a:t>celku</a:t>
            </a:r>
          </a:p>
          <a:p>
            <a:r>
              <a:rPr lang="cs-CZ" dirty="0" smtClean="0"/>
              <a:t>Premiér </a:t>
            </a:r>
            <a:r>
              <a:rPr lang="cs-CZ" dirty="0"/>
              <a:t>Mariano </a:t>
            </a:r>
            <a:r>
              <a:rPr lang="cs-CZ" dirty="0" err="1"/>
              <a:t>Rajoy</a:t>
            </a:r>
            <a:r>
              <a:rPr lang="cs-CZ" dirty="0"/>
              <a:t> se poté večer rozhodl odvolat katalánskou </a:t>
            </a:r>
            <a:r>
              <a:rPr lang="cs-CZ" dirty="0" smtClean="0"/>
              <a:t>vládu a rozpustil parlament</a:t>
            </a:r>
          </a:p>
          <a:p>
            <a:r>
              <a:rPr lang="cs-CZ" dirty="0" smtClean="0"/>
              <a:t>Španělsko poté převzalo nad Katalánskem dočasnou přímou správu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6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nezávislosti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Masové demonstrace jak na podporu nezávislosti, tak proti </a:t>
            </a:r>
          </a:p>
          <a:p>
            <a:r>
              <a:rPr lang="cs-CZ" dirty="0" smtClean="0"/>
              <a:t>Zatčení čelních představitelů katalánské vlády a separatistů, část politiků v exilu (</a:t>
            </a:r>
            <a:r>
              <a:rPr lang="cs-CZ" dirty="0" err="1" smtClean="0"/>
              <a:t>Puigdemont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Ekonomické dopady - </a:t>
            </a:r>
            <a:r>
              <a:rPr lang="cs-CZ" dirty="0"/>
              <a:t>propad akcií katalánských firem a </a:t>
            </a:r>
            <a:r>
              <a:rPr lang="cs-CZ" dirty="0" smtClean="0"/>
              <a:t>pokles turismu o </a:t>
            </a:r>
            <a:r>
              <a:rPr lang="cs-CZ" dirty="0"/>
              <a:t>15 </a:t>
            </a:r>
            <a:r>
              <a:rPr lang="cs-CZ" dirty="0" smtClean="0"/>
              <a:t>%</a:t>
            </a:r>
          </a:p>
          <a:p>
            <a:r>
              <a:rPr lang="cs-CZ" dirty="0" smtClean="0"/>
              <a:t>Do konce roku 2017 přeneslo své sídlo z Katalánska 3000 podniků a firem</a:t>
            </a:r>
          </a:p>
        </p:txBody>
      </p:sp>
    </p:spTree>
    <p:extLst>
      <p:ext uri="{BB962C8B-B14F-4D97-AF65-F5344CB8AC3E}">
        <p14:creationId xmlns:p14="http://schemas.microsoft.com/office/powerpoint/2010/main" val="31254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 referendu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Předčasné regionální volby 21</a:t>
            </a:r>
            <a:r>
              <a:rPr lang="cs-CZ" dirty="0"/>
              <a:t>. </a:t>
            </a:r>
            <a:r>
              <a:rPr lang="cs-CZ" dirty="0" smtClean="0"/>
              <a:t>prosince</a:t>
            </a:r>
            <a:r>
              <a:rPr lang="cs-CZ" dirty="0"/>
              <a:t> </a:t>
            </a:r>
            <a:r>
              <a:rPr lang="cs-CZ" dirty="0" smtClean="0"/>
              <a:t>2017</a:t>
            </a:r>
          </a:p>
          <a:p>
            <a:r>
              <a:rPr lang="cs-CZ" dirty="0" smtClean="0"/>
              <a:t>Na </a:t>
            </a:r>
            <a:r>
              <a:rPr lang="cs-CZ" dirty="0"/>
              <a:t>prvním místě </a:t>
            </a:r>
            <a:r>
              <a:rPr lang="cs-CZ" dirty="0" err="1" smtClean="0"/>
              <a:t>prošpanělská</a:t>
            </a:r>
            <a:r>
              <a:rPr lang="cs-CZ" dirty="0" smtClean="0"/>
              <a:t> </a:t>
            </a:r>
            <a:r>
              <a:rPr lang="cs-CZ" dirty="0" err="1" smtClean="0"/>
              <a:t>Ciutadans</a:t>
            </a:r>
            <a:r>
              <a:rPr lang="cs-CZ" dirty="0"/>
              <a:t> s 25% </a:t>
            </a:r>
            <a:r>
              <a:rPr lang="cs-CZ" dirty="0" smtClean="0"/>
              <a:t>hlasů - separatistické </a:t>
            </a:r>
            <a:r>
              <a:rPr lang="cs-CZ" dirty="0"/>
              <a:t>strany však získaly nadpoloviční většinu křesel v </a:t>
            </a:r>
            <a:r>
              <a:rPr lang="cs-CZ" dirty="0" smtClean="0"/>
              <a:t>parlamentu</a:t>
            </a:r>
          </a:p>
          <a:p>
            <a:r>
              <a:rPr lang="cs-CZ" dirty="0" err="1" smtClean="0"/>
              <a:t>Carles</a:t>
            </a:r>
            <a:r>
              <a:rPr lang="cs-CZ" dirty="0" smtClean="0"/>
              <a:t> </a:t>
            </a:r>
            <a:r>
              <a:rPr lang="cs-CZ" dirty="0" err="1" smtClean="0"/>
              <a:t>Puigdemont</a:t>
            </a:r>
            <a:r>
              <a:rPr lang="cs-CZ" dirty="0" smtClean="0"/>
              <a:t> společným kandidátem separatistů </a:t>
            </a:r>
            <a:r>
              <a:rPr lang="cs-CZ" dirty="0"/>
              <a:t>na předsedu katalánské </a:t>
            </a:r>
            <a:r>
              <a:rPr lang="cs-CZ" dirty="0" smtClean="0"/>
              <a:t>vlády -&gt; Španělsko odmítlo, premiér musí podle zákonů být fyzicky přítomen v zemi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87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Katalánsko – 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Autonomní region na SV Španělska</a:t>
            </a:r>
          </a:p>
          <a:p>
            <a:r>
              <a:rPr lang="cs-CZ" dirty="0" smtClean="0"/>
              <a:t>7, 5 milionu obyvatel (16% Španělska)</a:t>
            </a:r>
          </a:p>
          <a:p>
            <a:r>
              <a:rPr lang="cs-CZ" dirty="0" smtClean="0"/>
              <a:t>4 provincie – Barcelona, </a:t>
            </a:r>
            <a:r>
              <a:rPr lang="cs-CZ" dirty="0" err="1" smtClean="0"/>
              <a:t>Girona</a:t>
            </a:r>
            <a:r>
              <a:rPr lang="cs-CZ" dirty="0" smtClean="0"/>
              <a:t>, </a:t>
            </a:r>
            <a:r>
              <a:rPr lang="cs-CZ" dirty="0" err="1" smtClean="0"/>
              <a:t>Lleida</a:t>
            </a:r>
            <a:r>
              <a:rPr lang="cs-CZ" dirty="0" smtClean="0"/>
              <a:t>, </a:t>
            </a:r>
            <a:r>
              <a:rPr lang="cs-CZ" dirty="0" err="1" smtClean="0"/>
              <a:t>Tarragona</a:t>
            </a:r>
            <a:endParaRPr lang="cs-CZ" dirty="0" smtClean="0"/>
          </a:p>
          <a:p>
            <a:r>
              <a:rPr lang="cs-CZ" dirty="0" smtClean="0"/>
              <a:t>Centrem je Barcelona (3 mil. obyvatel)</a:t>
            </a:r>
          </a:p>
          <a:p>
            <a:r>
              <a:rPr lang="cs-CZ" dirty="0" smtClean="0"/>
              <a:t>Katalánština – 75% slovní zásoby shodná se španělštinou (kastilština)</a:t>
            </a:r>
          </a:p>
          <a:p>
            <a:r>
              <a:rPr lang="cs-CZ" dirty="0" smtClean="0"/>
              <a:t>Vyspělý průmysl, rozvinutý cestovní 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7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5798393" cy="5979593"/>
          </a:xfrm>
        </p:spPr>
      </p:pic>
    </p:spTree>
    <p:extLst>
      <p:ext uri="{BB962C8B-B14F-4D97-AF65-F5344CB8AC3E}">
        <p14:creationId xmlns:p14="http://schemas.microsoft.com/office/powerpoint/2010/main" val="36136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8640"/>
            <a:ext cx="6624736" cy="6373562"/>
          </a:xfrm>
        </p:spPr>
      </p:pic>
    </p:spTree>
    <p:extLst>
      <p:ext uri="{BB962C8B-B14F-4D97-AF65-F5344CB8AC3E}">
        <p14:creationId xmlns:p14="http://schemas.microsoft.com/office/powerpoint/2010/main" val="875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Katalánským premiérem </a:t>
            </a:r>
            <a:r>
              <a:rPr lang="cs-CZ" dirty="0" smtClean="0"/>
              <a:t>nakonec</a:t>
            </a:r>
            <a:r>
              <a:rPr lang="cs-CZ" dirty="0"/>
              <a:t> 14. května 2018 </a:t>
            </a:r>
            <a:r>
              <a:rPr lang="cs-CZ" dirty="0" smtClean="0"/>
              <a:t>zvolen</a:t>
            </a:r>
            <a:r>
              <a:rPr lang="cs-CZ" dirty="0"/>
              <a:t> </a:t>
            </a:r>
            <a:r>
              <a:rPr lang="cs-CZ" dirty="0" err="1"/>
              <a:t>Quim</a:t>
            </a:r>
            <a:r>
              <a:rPr lang="cs-CZ" dirty="0"/>
              <a:t> </a:t>
            </a:r>
            <a:r>
              <a:rPr lang="cs-CZ" dirty="0" err="1" smtClean="0"/>
              <a:t>Torra</a:t>
            </a:r>
            <a:endParaRPr lang="cs-CZ" dirty="0" smtClean="0"/>
          </a:p>
          <a:p>
            <a:r>
              <a:rPr lang="cs-CZ" dirty="0" smtClean="0"/>
              <a:t>Podmínka </a:t>
            </a:r>
            <a:r>
              <a:rPr lang="cs-CZ" dirty="0"/>
              <a:t>Š</a:t>
            </a:r>
            <a:r>
              <a:rPr lang="cs-CZ" dirty="0" smtClean="0"/>
              <a:t>panělska – ve vládě nesmí být nikdo trestně stíhaný</a:t>
            </a:r>
          </a:p>
          <a:p>
            <a:r>
              <a:rPr lang="cs-CZ" dirty="0" smtClean="0"/>
              <a:t>Vláda nakonec oficiálně jmenována 1.6.2018 -&gt; skončila tím zároveň přímá správa Katalánska Španělskem</a:t>
            </a:r>
          </a:p>
          <a:p>
            <a:r>
              <a:rPr lang="cs-CZ" dirty="0" smtClean="0"/>
              <a:t>Nová vláda i ve Španělsku – premiér </a:t>
            </a:r>
            <a:r>
              <a:rPr lang="cs-CZ" dirty="0"/>
              <a:t>Pedro </a:t>
            </a:r>
            <a:r>
              <a:rPr lang="cs-CZ" dirty="0" err="1" smtClean="0"/>
              <a:t>Sánchez</a:t>
            </a:r>
            <a:r>
              <a:rPr lang="cs-CZ" dirty="0" smtClean="0"/>
              <a:t> – vstřícnější přístup a snaha o dialog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41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Průzkum v červenci 2018 </a:t>
            </a:r>
            <a:r>
              <a:rPr lang="cs-CZ" dirty="0" smtClean="0"/>
              <a:t>- pro </a:t>
            </a:r>
            <a:r>
              <a:rPr lang="cs-CZ" dirty="0"/>
              <a:t>samostatnost </a:t>
            </a:r>
            <a:r>
              <a:rPr lang="cs-CZ" dirty="0" smtClean="0"/>
              <a:t>Katalánska 46,7%, proti 44,9%. </a:t>
            </a:r>
            <a:endParaRPr lang="cs-CZ" dirty="0"/>
          </a:p>
          <a:p>
            <a:r>
              <a:rPr lang="cs-CZ" dirty="0" smtClean="0"/>
              <a:t>Pokračují demonstrace a protesty – výročí 1.10. a 27.10. </a:t>
            </a:r>
          </a:p>
          <a:p>
            <a:r>
              <a:rPr lang="cs-CZ" dirty="0" smtClean="0"/>
              <a:t>Politická síla separatistických stran oslabila, v parlamentu těsná většina, vláda není příliš jednotná</a:t>
            </a:r>
          </a:p>
          <a:p>
            <a:r>
              <a:rPr lang="cs-CZ" dirty="0" err="1" smtClean="0"/>
              <a:t>Carles</a:t>
            </a:r>
            <a:r>
              <a:rPr lang="cs-CZ" dirty="0" smtClean="0"/>
              <a:t> </a:t>
            </a:r>
            <a:r>
              <a:rPr lang="cs-CZ" dirty="0" err="1" smtClean="0"/>
              <a:t>Puigdemont</a:t>
            </a:r>
            <a:r>
              <a:rPr lang="cs-CZ" dirty="0" smtClean="0"/>
              <a:t> a dalších 7 stíhaných politiků stále v exilu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2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u="sng" dirty="0">
                <a:hlinkClick r:id="rId2"/>
              </a:rPr>
              <a:t>https://zpravy.aktualne.cz/zahranici/katalansti-separatiste-prisli-o-vetsinu-stihani-poslanci-neb/r~32677e6ccbe811e895620cc47ab5f122/</a:t>
            </a:r>
            <a:endParaRPr lang="cs-CZ" dirty="0"/>
          </a:p>
          <a:p>
            <a:r>
              <a:rPr lang="cs-CZ" u="sng" dirty="0">
                <a:hlinkClick r:id="rId3"/>
              </a:rPr>
              <a:t>https://zpravy.aktualne.cz/zahranici/katalansko-ma-novou-vladu-oficialne-konci-prima-prava-madrid/r~ab124a30657311e89b0fac1f6b220ee8/</a:t>
            </a:r>
            <a:endParaRPr lang="cs-CZ" dirty="0"/>
          </a:p>
          <a:p>
            <a:r>
              <a:rPr lang="cs-CZ" u="sng" dirty="0">
                <a:hlinkClick r:id="rId4"/>
              </a:rPr>
              <a:t>https://zpravy.aktualne.cz/zahranici/katalansti-separatiste-blokuji-dalnice-i-ulice-v-barcelone/r~e309e278c55311e8b3e20cc47ab5f122/</a:t>
            </a:r>
            <a:endParaRPr lang="cs-CZ" dirty="0"/>
          </a:p>
          <a:p>
            <a:r>
              <a:rPr lang="cs-CZ" dirty="0"/>
              <a:t> </a:t>
            </a:r>
            <a:r>
              <a:rPr lang="cs-CZ" u="sng" dirty="0">
                <a:hlinkClick r:id="rId5"/>
              </a:rPr>
              <a:t> https://www.bbc.com/news/av/world-europe-45702520/what-happened-to-catalonia-one-year-on-from-the-referendum</a:t>
            </a:r>
            <a:endParaRPr lang="cs-CZ" dirty="0"/>
          </a:p>
          <a:p>
            <a:r>
              <a:rPr lang="cs-CZ" u="sng" dirty="0">
                <a:hlinkClick r:id="rId6"/>
              </a:rPr>
              <a:t>https://www.bbc.com/news/world-europe-41474674</a:t>
            </a:r>
            <a:endParaRPr lang="cs-CZ" dirty="0"/>
          </a:p>
          <a:p>
            <a:r>
              <a:rPr lang="cs-CZ" u="sng" dirty="0">
                <a:hlinkClick r:id="rId7"/>
              </a:rPr>
              <a:t>https://www.bbc.com/news/world-europe-29478415</a:t>
            </a:r>
            <a:endParaRPr lang="cs-CZ" dirty="0"/>
          </a:p>
          <a:p>
            <a:r>
              <a:rPr lang="cs-CZ" u="sng" dirty="0">
                <a:hlinkClick r:id="rId8"/>
              </a:rPr>
              <a:t>https://www.bbc.com/news/world-europe-20345071</a:t>
            </a:r>
            <a:endParaRPr lang="cs-CZ" dirty="0"/>
          </a:p>
          <a:p>
            <a:r>
              <a:rPr lang="cs-CZ" u="sng" dirty="0">
                <a:hlinkClick r:id="rId9"/>
              </a:rPr>
              <a:t>https://www.debatingeurope.eu/focus/independence-catalonia/#.W9btMntKjIV</a:t>
            </a:r>
            <a:endParaRPr lang="cs-CZ" dirty="0"/>
          </a:p>
          <a:p>
            <a:r>
              <a:rPr lang="cs-CZ" u="sng" dirty="0">
                <a:hlinkClick r:id="rId10"/>
              </a:rPr>
              <a:t>https://www.e15.cz/volby/komentar-tomase-prouzy-obusky-proti-demokracii-1338071</a:t>
            </a:r>
            <a:endParaRPr lang="cs-CZ" dirty="0"/>
          </a:p>
          <a:p>
            <a:r>
              <a:rPr lang="cs-CZ" u="sng" dirty="0">
                <a:hlinkClick r:id="rId11"/>
              </a:rPr>
              <a:t>https://</a:t>
            </a:r>
            <a:r>
              <a:rPr lang="cs-CZ" u="sng" dirty="0" smtClean="0">
                <a:hlinkClick r:id="rId11"/>
              </a:rPr>
              <a:t>www.bbc.com/news/world-europe-45492205</a:t>
            </a:r>
            <a:endParaRPr lang="cs-CZ" u="sng" dirty="0" smtClean="0"/>
          </a:p>
          <a:p>
            <a:r>
              <a:rPr lang="cs-CZ" u="sng" dirty="0">
                <a:hlinkClick r:id="rId12"/>
              </a:rPr>
              <a:t>https://</a:t>
            </a:r>
            <a:r>
              <a:rPr lang="cs-CZ" u="sng" dirty="0" smtClean="0">
                <a:hlinkClick r:id="rId12"/>
              </a:rPr>
              <a:t>www.lidovky.cz/svet/ma-zeme-me-potrebuje-katalanci-zacinaji-stat-fronty-na-referendum-o-sve-nezavislosti.A171001_075922_ln_zahranici_pev?recommendationId=00000000-0000-5000-8000-000000000000</a:t>
            </a:r>
            <a:endParaRPr lang="cs-CZ" u="sng" dirty="0" smtClean="0"/>
          </a:p>
          <a:p>
            <a:r>
              <a:rPr lang="cs-CZ" u="sng" dirty="0">
                <a:hlinkClick r:id="rId13"/>
              </a:rPr>
              <a:t>https://</a:t>
            </a:r>
            <a:r>
              <a:rPr lang="cs-CZ" u="sng" dirty="0" smtClean="0">
                <a:hlinkClick r:id="rId13"/>
              </a:rPr>
              <a:t>www.lidovky.cz/svet/nezavislost-katalanska-chce-90-procent-volicu-volebni-ucast-byla-42-procent.A171002_071759_ln_zahranici_mha?recommendationId=00000000-0000-5000-8000-000000000000</a:t>
            </a:r>
            <a:endParaRPr lang="cs-CZ" u="sng" dirty="0" smtClean="0"/>
          </a:p>
          <a:p>
            <a:r>
              <a:rPr lang="cs-CZ" u="sng" dirty="0">
                <a:hlinkClick r:id="rId14"/>
              </a:rPr>
              <a:t>https://</a:t>
            </a:r>
            <a:r>
              <a:rPr lang="cs-CZ" u="sng" dirty="0" smtClean="0">
                <a:hlinkClick r:id="rId14"/>
              </a:rPr>
              <a:t>www.lidovky.cz/svet/katalansko-hlasovalo-o-nezavislosti-6-otazek-a-odpovedi-kolem-referenda.A171002_140451_ln_zahranici_mha</a:t>
            </a:r>
            <a:endParaRPr lang="cs-CZ" u="sng" dirty="0" smtClean="0"/>
          </a:p>
          <a:p>
            <a:r>
              <a:rPr lang="cs-CZ" u="sng" dirty="0">
                <a:hlinkClick r:id="rId15"/>
              </a:rPr>
              <a:t>https://cs.wikipedia.org/wiki/Katal%C3%A1nsk%C3%A1_krize_2017</a:t>
            </a:r>
            <a:endParaRPr lang="cs-CZ" dirty="0"/>
          </a:p>
          <a:p>
            <a:r>
              <a:rPr lang="cs-CZ" u="sng" dirty="0">
                <a:hlinkClick r:id="rId16"/>
              </a:rPr>
              <a:t>https://cs.wikipedia.org/wiki/Katal%C3%A1nsk%C3%A1_republika_(2017)</a:t>
            </a:r>
            <a:endParaRPr lang="cs-CZ" dirty="0"/>
          </a:p>
          <a:p>
            <a:r>
              <a:rPr lang="cs-CZ" u="sng" dirty="0">
                <a:hlinkClick r:id="rId17"/>
              </a:rPr>
              <a:t>https://cs.wikipedia.org/wiki/Referendum_o_nez%C3%A1vislosti_Katal%C3%A1nska_2017</a:t>
            </a:r>
            <a:endParaRPr lang="cs-CZ" dirty="0"/>
          </a:p>
          <a:p>
            <a:r>
              <a:rPr lang="cs-CZ" u="sng" dirty="0">
                <a:hlinkClick r:id="rId18"/>
              </a:rPr>
              <a:t>https://cs.wikipedia.org/wiki/Katal%C3%A1nsko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6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Děkuji za pozornost!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93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8050495" cy="6192688"/>
          </a:xfrm>
        </p:spPr>
      </p:pic>
    </p:spTree>
    <p:extLst>
      <p:ext uri="{BB962C8B-B14F-4D97-AF65-F5344CB8AC3E}">
        <p14:creationId xmlns:p14="http://schemas.microsoft.com/office/powerpoint/2010/main" val="381103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středověku a novověku součástí Aragonie – v jejím rámci autonomní postavení</a:t>
            </a:r>
          </a:p>
          <a:p>
            <a:r>
              <a:rPr lang="cs-CZ" dirty="0" smtClean="0"/>
              <a:t>1707 nástup Bourbonů – ztráta autonomie</a:t>
            </a:r>
          </a:p>
          <a:p>
            <a:r>
              <a:rPr lang="cs-CZ" dirty="0" smtClean="0"/>
              <a:t>Autonomie obnovena až v roce 1931 (období druhé španělské republiky) </a:t>
            </a:r>
          </a:p>
          <a:p>
            <a:r>
              <a:rPr lang="cs-CZ" dirty="0" smtClean="0"/>
              <a:t>Ztráta autonomie v roce 1939 -&gt; nástup Franca k moci (diktatura, absolutní potlačování katalánské kultury a jazyka)</a:t>
            </a:r>
          </a:p>
          <a:p>
            <a:r>
              <a:rPr lang="cs-CZ" dirty="0" smtClean="0"/>
              <a:t>Autonomie obnovena až po jeho smrti 1978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6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36712"/>
            <a:ext cx="4824536" cy="5014978"/>
          </a:xfrm>
        </p:spPr>
      </p:pic>
    </p:spTree>
    <p:extLst>
      <p:ext uri="{BB962C8B-B14F-4D97-AF65-F5344CB8AC3E}">
        <p14:creationId xmlns:p14="http://schemas.microsoft.com/office/powerpoint/2010/main" val="11533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Směřování k referendu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2006 získalo Katalánsko rozsáhlejší formu autonomie, ale v 2010 autonomie opět okleštěna</a:t>
            </a:r>
          </a:p>
          <a:p>
            <a:r>
              <a:rPr lang="cs-CZ" dirty="0" smtClean="0"/>
              <a:t>Krize v zemi 2008</a:t>
            </a:r>
          </a:p>
          <a:p>
            <a:r>
              <a:rPr lang="cs-CZ" dirty="0" smtClean="0"/>
              <a:t>V roce 2014 neoficiální „referendum“ o nezávislosti</a:t>
            </a:r>
          </a:p>
          <a:p>
            <a:r>
              <a:rPr lang="cs-CZ" dirty="0" smtClean="0"/>
              <a:t>2016 -&gt; vítězství separatistických stran, vláda </a:t>
            </a:r>
            <a:r>
              <a:rPr lang="cs-CZ" dirty="0" err="1" smtClean="0"/>
              <a:t>Carlese</a:t>
            </a:r>
            <a:r>
              <a:rPr lang="cs-CZ" dirty="0" smtClean="0"/>
              <a:t> </a:t>
            </a:r>
            <a:r>
              <a:rPr lang="cs-CZ" dirty="0" err="1" smtClean="0"/>
              <a:t>Puigdemonta</a:t>
            </a:r>
            <a:r>
              <a:rPr lang="cs-CZ" dirty="0" smtClean="0"/>
              <a:t> -&gt; slib, že do 18 měsíců vypíše referendum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92696"/>
            <a:ext cx="3593854" cy="5400600"/>
          </a:xfrm>
        </p:spPr>
      </p:pic>
    </p:spTree>
    <p:extLst>
      <p:ext uri="{BB962C8B-B14F-4D97-AF65-F5344CB8AC3E}">
        <p14:creationId xmlns:p14="http://schemas.microsoft.com/office/powerpoint/2010/main" val="37969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snahy o nezávislost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Katalánsko jako svébytný národ – kultura, jazyk, historie, tradice</a:t>
            </a:r>
          </a:p>
          <a:p>
            <a:r>
              <a:rPr lang="cs-CZ" dirty="0" smtClean="0"/>
              <a:t>Katalánsko hospodářsky vyspělejší a silnější než zbytek Španělska (20% HDP a 26% exportu země)</a:t>
            </a:r>
          </a:p>
          <a:p>
            <a:r>
              <a:rPr lang="cs-CZ" dirty="0" smtClean="0"/>
              <a:t>Krize v roce 2008 -&gt; Katalánsko „doplácí“ chudší španělské regiony</a:t>
            </a:r>
          </a:p>
          <a:p>
            <a:r>
              <a:rPr lang="cs-CZ" dirty="0" smtClean="0"/>
              <a:t>Otázka autonomie Katalánska – viz omezení autonomie v roce 2010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24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negativní dopady nezávislosti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Možnost ekonomické krize, pokles turismu</a:t>
            </a:r>
          </a:p>
          <a:p>
            <a:r>
              <a:rPr lang="cs-CZ" dirty="0" smtClean="0"/>
              <a:t>2/3 exportu Katalánska do EU -&gt; nutnost žádat znovu o vstup do EU, Eurozóny</a:t>
            </a:r>
          </a:p>
          <a:p>
            <a:r>
              <a:rPr lang="cs-CZ" dirty="0" smtClean="0"/>
              <a:t>Posílení nacionalismu v dalších zemích (např. Baskicko, Belgie)</a:t>
            </a:r>
          </a:p>
          <a:p>
            <a:r>
              <a:rPr lang="cs-CZ" dirty="0" smtClean="0"/>
              <a:t>Katalánský dluh 77 mld. eur (z toho 52 mld. eur Španělsku) </a:t>
            </a:r>
          </a:p>
          <a:p>
            <a:r>
              <a:rPr lang="cs-CZ" dirty="0" smtClean="0"/>
              <a:t>Hospodářské oslabení Španělska</a:t>
            </a:r>
          </a:p>
          <a:p>
            <a:r>
              <a:rPr lang="cs-CZ" dirty="0" smtClean="0"/>
              <a:t>Hrozba občanské války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</TotalTime>
  <Words>483</Words>
  <Application>Microsoft Macintosh PowerPoint</Application>
  <PresentationFormat>Předvádění na obrazovce (4:3)</PresentationFormat>
  <Paragraphs>95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Century Schoolbook</vt:lpstr>
      <vt:lpstr>Wingdings</vt:lpstr>
      <vt:lpstr>Wingdings 2</vt:lpstr>
      <vt:lpstr>Arkýř</vt:lpstr>
      <vt:lpstr>Katalánsko po referendu </vt:lpstr>
      <vt:lpstr>Katalánsko – základní informace</vt:lpstr>
      <vt:lpstr>Prezentace aplikace PowerPoint</vt:lpstr>
      <vt:lpstr>Historie</vt:lpstr>
      <vt:lpstr>Prezentace aplikace PowerPoint</vt:lpstr>
      <vt:lpstr>Směřování k referendu</vt:lpstr>
      <vt:lpstr>Prezentace aplikace PowerPoint</vt:lpstr>
      <vt:lpstr>Příčiny snahy o nezávislost</vt:lpstr>
      <vt:lpstr>Možné negativní dopady nezávislosti</vt:lpstr>
      <vt:lpstr>Referendum</vt:lpstr>
      <vt:lpstr>Prezentace aplikace PowerPoint</vt:lpstr>
      <vt:lpstr>Prezentace aplikace PowerPoint</vt:lpstr>
      <vt:lpstr>Výsledky referenda</vt:lpstr>
      <vt:lpstr>Prezentace aplikace PowerPoint</vt:lpstr>
      <vt:lpstr>Ohlasy v tisku</vt:lpstr>
      <vt:lpstr>Prezentace aplikace PowerPoint</vt:lpstr>
      <vt:lpstr>Vyhlášení nezávislosti</vt:lpstr>
      <vt:lpstr>Dopady nezávislosti</vt:lpstr>
      <vt:lpstr>Vývoj po referendu</vt:lpstr>
      <vt:lpstr>Prezentace aplikace PowerPoint</vt:lpstr>
      <vt:lpstr>Prezentace aplikace PowerPoint</vt:lpstr>
      <vt:lpstr>Prezentace aplikace PowerPoint</vt:lpstr>
      <vt:lpstr>Současná situace</vt:lpstr>
      <vt:lpstr>Zdroje</vt:lpstr>
      <vt:lpstr>Prezentace aplikace PowerPoint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Katalánsko po referendu</dc:title>
  <dc:creator>Dell</dc:creator>
  <cp:lastModifiedBy>Uživatel Microsoft Office</cp:lastModifiedBy>
  <cp:revision>16</cp:revision>
  <dcterms:created xsi:type="dcterms:W3CDTF">2018-10-30T12:12:49Z</dcterms:created>
  <dcterms:modified xsi:type="dcterms:W3CDTF">2018-11-01T14:02:25Z</dcterms:modified>
</cp:coreProperties>
</file>