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1"/>
  </p:handoutMasterIdLst>
  <p:sldIdLst>
    <p:sldId id="256" r:id="rId2"/>
    <p:sldId id="271" r:id="rId3"/>
    <p:sldId id="269" r:id="rId4"/>
    <p:sldId id="270" r:id="rId5"/>
    <p:sldId id="258" r:id="rId6"/>
    <p:sldId id="257" r:id="rId7"/>
    <p:sldId id="272" r:id="rId8"/>
    <p:sldId id="259" r:id="rId9"/>
    <p:sldId id="273" r:id="rId10"/>
    <p:sldId id="260" r:id="rId11"/>
    <p:sldId id="274" r:id="rId12"/>
    <p:sldId id="261" r:id="rId13"/>
    <p:sldId id="267" r:id="rId14"/>
    <p:sldId id="268" r:id="rId15"/>
    <p:sldId id="262" r:id="rId16"/>
    <p:sldId id="265" r:id="rId17"/>
    <p:sldId id="263" r:id="rId18"/>
    <p:sldId id="264" r:id="rId19"/>
    <p:sldId id="266" r:id="rId20"/>
  </p:sldIdLst>
  <p:sldSz cx="9144000" cy="6858000" type="screen4x3"/>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080"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61C11641-DE57-45AB-A442-1BFE0CA1FC49}" type="datetimeFigureOut">
              <a:rPr lang="cs-CZ" smtClean="0"/>
              <a:pPr/>
              <a:t>2. 10. 2018</a:t>
            </a:fld>
            <a:endParaRPr lang="cs-CZ"/>
          </a:p>
        </p:txBody>
      </p:sp>
      <p:sp>
        <p:nvSpPr>
          <p:cNvPr id="4" name="Zástupný symbol pro zápatí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F4378CF7-BE95-4627-9472-63DCB58D1271}" type="slidenum">
              <a:rPr lang="cs-CZ" smtClean="0"/>
              <a:pPr/>
              <a:t>‹#›</a:t>
            </a:fld>
            <a:endParaRPr lang="cs-CZ"/>
          </a:p>
        </p:txBody>
      </p:sp>
    </p:spTree>
    <p:extLst>
      <p:ext uri="{BB962C8B-B14F-4D97-AF65-F5344CB8AC3E}">
        <p14:creationId xmlns:p14="http://schemas.microsoft.com/office/powerpoint/2010/main" val="308048011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7B503942-EA37-4B50-9400-3D9502CD50B4}" type="datetimeFigureOut">
              <a:rPr lang="cs-CZ" smtClean="0"/>
              <a:pPr/>
              <a:t>2. 10. 2018</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C7A090A0-7498-44B1-ACB1-C2552767BF5F}"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B503942-EA37-4B50-9400-3D9502CD50B4}" type="datetimeFigureOut">
              <a:rPr lang="cs-CZ" smtClean="0"/>
              <a:pPr/>
              <a:t>2. 10. 2018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B503942-EA37-4B50-9400-3D9502CD50B4}" type="datetimeFigureOut">
              <a:rPr lang="cs-CZ" smtClean="0"/>
              <a:pPr/>
              <a:t>2. 10. 2018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7B503942-EA37-4B50-9400-3D9502CD50B4}" type="datetimeFigureOut">
              <a:rPr lang="cs-CZ" smtClean="0"/>
              <a:pPr/>
              <a:t>2. 10. 2018</a:t>
            </a:fld>
            <a:endParaRPr lang="cs-CZ"/>
          </a:p>
        </p:txBody>
      </p:sp>
      <p:sp>
        <p:nvSpPr>
          <p:cNvPr id="9" name="Zástupný symbol pro číslo snímku 8"/>
          <p:cNvSpPr>
            <a:spLocks noGrp="1"/>
          </p:cNvSpPr>
          <p:nvPr>
            <p:ph type="sldNum" sz="quarter" idx="15"/>
          </p:nvPr>
        </p:nvSpPr>
        <p:spPr/>
        <p:txBody>
          <a:bodyPr rtlCol="0"/>
          <a:lstStyle/>
          <a:p>
            <a:fld id="{C7A090A0-7498-44B1-ACB1-C2552767BF5F}"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7B503942-EA37-4B50-9400-3D9502CD50B4}" type="datetimeFigureOut">
              <a:rPr lang="cs-CZ" smtClean="0"/>
              <a:pPr/>
              <a:t>2. 10. 2018</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C7A090A0-7498-44B1-ACB1-C2552767BF5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7B503942-EA37-4B50-9400-3D9502CD50B4}" type="datetimeFigureOut">
              <a:rPr lang="cs-CZ" smtClean="0"/>
              <a:pPr/>
              <a:t>2. 10. 2018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7A090A0-7498-44B1-ACB1-C2552767BF5F}"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7B503942-EA37-4B50-9400-3D9502CD50B4}" type="datetimeFigureOut">
              <a:rPr lang="cs-CZ" smtClean="0"/>
              <a:pPr/>
              <a:t>2. 10. 2018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7A090A0-7498-44B1-ACB1-C2552767BF5F}"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7B503942-EA37-4B50-9400-3D9502CD50B4}" type="datetimeFigureOut">
              <a:rPr lang="cs-CZ" smtClean="0"/>
              <a:pPr/>
              <a:t>2. 10. 2018</a:t>
            </a:fld>
            <a:endParaRPr lang="cs-CZ"/>
          </a:p>
        </p:txBody>
      </p:sp>
      <p:sp>
        <p:nvSpPr>
          <p:cNvPr id="7" name="Zástupný symbol pro číslo snímku 6"/>
          <p:cNvSpPr>
            <a:spLocks noGrp="1"/>
          </p:cNvSpPr>
          <p:nvPr>
            <p:ph type="sldNum" sz="quarter" idx="11"/>
          </p:nvPr>
        </p:nvSpPr>
        <p:spPr/>
        <p:txBody>
          <a:bodyPr rtlCol="0"/>
          <a:lstStyle/>
          <a:p>
            <a:fld id="{C7A090A0-7498-44B1-ACB1-C2552767BF5F}"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B503942-EA37-4B50-9400-3D9502CD50B4}" type="datetimeFigureOut">
              <a:rPr lang="cs-CZ" smtClean="0"/>
              <a:pPr/>
              <a:t>2. 10. 2018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7B503942-EA37-4B50-9400-3D9502CD50B4}" type="datetimeFigureOut">
              <a:rPr lang="cs-CZ" smtClean="0"/>
              <a:pPr/>
              <a:t>2. 10. 2018</a:t>
            </a:fld>
            <a:endParaRPr lang="cs-CZ"/>
          </a:p>
        </p:txBody>
      </p:sp>
      <p:sp>
        <p:nvSpPr>
          <p:cNvPr id="22" name="Zástupný symbol pro číslo snímku 21"/>
          <p:cNvSpPr>
            <a:spLocks noGrp="1"/>
          </p:cNvSpPr>
          <p:nvPr>
            <p:ph type="sldNum" sz="quarter" idx="15"/>
          </p:nvPr>
        </p:nvSpPr>
        <p:spPr/>
        <p:txBody>
          <a:bodyPr rtlCol="0"/>
          <a:lstStyle/>
          <a:p>
            <a:fld id="{C7A090A0-7498-44B1-ACB1-C2552767BF5F}"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7B503942-EA37-4B50-9400-3D9502CD50B4}" type="datetimeFigureOut">
              <a:rPr lang="cs-CZ" smtClean="0"/>
              <a:pPr/>
              <a:t>2. 10. 2018</a:t>
            </a:fld>
            <a:endParaRPr lang="cs-CZ"/>
          </a:p>
        </p:txBody>
      </p:sp>
      <p:sp>
        <p:nvSpPr>
          <p:cNvPr id="18" name="Zástupný symbol pro číslo snímku 17"/>
          <p:cNvSpPr>
            <a:spLocks noGrp="1"/>
          </p:cNvSpPr>
          <p:nvPr>
            <p:ph type="sldNum" sz="quarter" idx="11"/>
          </p:nvPr>
        </p:nvSpPr>
        <p:spPr/>
        <p:txBody>
          <a:bodyPr rtlCol="0"/>
          <a:lstStyle/>
          <a:p>
            <a:fld id="{C7A090A0-7498-44B1-ACB1-C2552767BF5F}"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B503942-EA37-4B50-9400-3D9502CD50B4}" type="datetimeFigureOut">
              <a:rPr lang="cs-CZ" smtClean="0"/>
              <a:pPr/>
              <a:t>2. 10. 2018</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7A090A0-7498-44B1-ACB1-C2552767BF5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msmt.cz/file/9481_1_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Velvet_Revolution" TargetMode="External"/><Relationship Id="rId2" Type="http://schemas.openxmlformats.org/officeDocument/2006/relationships/hyperlink" Target="http://en.wikipedia.org/wiki/Czechoslovaki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Czech</a:t>
            </a:r>
            <a:r>
              <a:rPr lang="cs-CZ" dirty="0" smtClean="0"/>
              <a:t> </a:t>
            </a:r>
            <a:r>
              <a:rPr lang="cs-CZ" dirty="0" err="1" smtClean="0"/>
              <a:t>Educational</a:t>
            </a:r>
            <a:r>
              <a:rPr lang="cs-CZ" dirty="0" smtClean="0"/>
              <a:t> </a:t>
            </a:r>
            <a:r>
              <a:rPr lang="cs-CZ" dirty="0" err="1" smtClean="0"/>
              <a:t>System</a:t>
            </a:r>
            <a:endParaRPr lang="cs-CZ" dirty="0"/>
          </a:p>
        </p:txBody>
      </p:sp>
      <p:sp>
        <p:nvSpPr>
          <p:cNvPr id="3" name="Podnadpis 2"/>
          <p:cNvSpPr>
            <a:spLocks noGrp="1"/>
          </p:cNvSpPr>
          <p:nvPr>
            <p:ph type="subTitle" idx="1"/>
          </p:nvPr>
        </p:nvSpPr>
        <p:spPr/>
        <p:txBody>
          <a:bodyPr/>
          <a:lstStyle/>
          <a:p>
            <a:r>
              <a:rPr lang="cs-CZ" dirty="0" err="1" smtClean="0"/>
              <a:t>Katerina</a:t>
            </a:r>
            <a:r>
              <a:rPr lang="cs-CZ" dirty="0" smtClean="0"/>
              <a:t> </a:t>
            </a:r>
            <a:r>
              <a:rPr lang="cs-CZ" dirty="0" err="1" smtClean="0"/>
              <a:t>Lojdova</a:t>
            </a:r>
            <a:endParaRPr lang="cs-CZ" dirty="0" smtClean="0"/>
          </a:p>
          <a:p>
            <a:r>
              <a:rPr lang="cs-CZ" dirty="0" err="1" smtClean="0"/>
              <a:t>lojdova</a:t>
            </a:r>
            <a:r>
              <a:rPr lang="cs-CZ" dirty="0" smtClean="0"/>
              <a:t>@</a:t>
            </a:r>
            <a:r>
              <a:rPr lang="cs-CZ" dirty="0" err="1" smtClean="0"/>
              <a:t>ped.muni.cz</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education</a:t>
            </a:r>
            <a:endParaRPr lang="cs-CZ" dirty="0"/>
          </a:p>
        </p:txBody>
      </p:sp>
      <p:sp>
        <p:nvSpPr>
          <p:cNvPr id="3" name="Zástupný symbol pro obsah 2"/>
          <p:cNvSpPr>
            <a:spLocks noGrp="1"/>
          </p:cNvSpPr>
          <p:nvPr>
            <p:ph sz="quarter" idx="1"/>
          </p:nvPr>
        </p:nvSpPr>
        <p:spPr/>
        <p:txBody>
          <a:bodyPr/>
          <a:lstStyle/>
          <a:p>
            <a:r>
              <a:rPr lang="cs-CZ" dirty="0" err="1" smtClean="0"/>
              <a:t>Educational</a:t>
            </a:r>
            <a:r>
              <a:rPr lang="cs-CZ" dirty="0" smtClean="0"/>
              <a:t> </a:t>
            </a:r>
            <a:r>
              <a:rPr lang="cs-CZ" dirty="0" err="1" smtClean="0"/>
              <a:t>reform</a:t>
            </a:r>
            <a:endParaRPr lang="cs-CZ" dirty="0"/>
          </a:p>
        </p:txBody>
      </p:sp>
      <p:pic>
        <p:nvPicPr>
          <p:cNvPr id="1026" name="Picture 2"/>
          <p:cNvPicPr>
            <a:picLocks noChangeAspect="1" noChangeArrowheads="1"/>
          </p:cNvPicPr>
          <p:nvPr/>
        </p:nvPicPr>
        <p:blipFill>
          <a:blip r:embed="rId2" cstate="print"/>
          <a:srcRect/>
          <a:stretch>
            <a:fillRect/>
          </a:stretch>
        </p:blipFill>
        <p:spPr bwMode="auto">
          <a:xfrm>
            <a:off x="1547664" y="2132856"/>
            <a:ext cx="5762625" cy="4238625"/>
          </a:xfrm>
          <a:prstGeom prst="rect">
            <a:avLst/>
          </a:prstGeom>
          <a:solidFill>
            <a:srgbClr val="FFFFFF"/>
          </a:solid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Framework Educational </a:t>
            </a:r>
            <a:r>
              <a:rPr lang="en-US" dirty="0" err="1"/>
              <a:t>Programme</a:t>
            </a:r>
            <a:r>
              <a:rPr lang="en-US" dirty="0"/>
              <a:t> for Basic Education </a:t>
            </a:r>
            <a:endParaRPr lang="cs-CZ" dirty="0"/>
          </a:p>
        </p:txBody>
      </p:sp>
      <p:sp>
        <p:nvSpPr>
          <p:cNvPr id="3" name="Zástupný symbol pro obsah 2"/>
          <p:cNvSpPr>
            <a:spLocks noGrp="1"/>
          </p:cNvSpPr>
          <p:nvPr>
            <p:ph sz="quarter" idx="1"/>
          </p:nvPr>
        </p:nvSpPr>
        <p:spPr/>
        <p:txBody>
          <a:bodyPr/>
          <a:lstStyle/>
          <a:p>
            <a:r>
              <a:rPr lang="cs-CZ" dirty="0" smtClean="0">
                <a:hlinkClick r:id="rId2"/>
              </a:rPr>
              <a:t>www.msmt.cz/file/9481_1_1/</a:t>
            </a:r>
            <a:endParaRPr lang="cs-CZ" dirty="0" smtClean="0"/>
          </a:p>
          <a:p>
            <a:r>
              <a:rPr lang="en-US" dirty="0"/>
              <a:t>In line with the new curricular policy principles outlined in the </a:t>
            </a:r>
            <a:r>
              <a:rPr lang="en-US" b="1" dirty="0"/>
              <a:t>National Education Development </a:t>
            </a:r>
            <a:r>
              <a:rPr lang="en-US" b="1" dirty="0" err="1"/>
              <a:t>Programme</a:t>
            </a:r>
            <a:r>
              <a:rPr lang="en-US" b="1" dirty="0"/>
              <a:t> for the Czech Republic (the so-called “White Paper”) </a:t>
            </a:r>
            <a:r>
              <a:rPr lang="en-US" dirty="0"/>
              <a:t>and enshrined in the </a:t>
            </a:r>
            <a:r>
              <a:rPr lang="en-US" b="1" dirty="0"/>
              <a:t>Education Act </a:t>
            </a:r>
            <a:r>
              <a:rPr lang="en-US" dirty="0"/>
              <a:t>(on Pre-school, Basic, Secondary, Tertiary Professional and Other Education), a new curricular system for pupils and students from 3 to 19 years of age is being introduced into the Czech education system. </a:t>
            </a:r>
            <a:endParaRPr lang="cs-CZ" dirty="0"/>
          </a:p>
        </p:txBody>
      </p:sp>
    </p:spTree>
    <p:extLst>
      <p:ext uri="{BB962C8B-B14F-4D97-AF65-F5344CB8AC3E}">
        <p14:creationId xmlns:p14="http://schemas.microsoft.com/office/powerpoint/2010/main" val="139649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692696"/>
            <a:ext cx="7467600" cy="1143000"/>
          </a:xfrm>
        </p:spPr>
        <p:txBody>
          <a:bodyPr>
            <a:normAutofit fontScale="90000"/>
          </a:bodyPr>
          <a:lstStyle/>
          <a:p>
            <a:r>
              <a:rPr lang="cs-CZ" sz="3600" b="1" dirty="0" err="1" smtClean="0"/>
              <a:t>The</a:t>
            </a:r>
            <a:r>
              <a:rPr lang="cs-CZ" sz="3600" b="1" dirty="0" smtClean="0"/>
              <a:t> Framework </a:t>
            </a:r>
            <a:r>
              <a:rPr lang="cs-CZ" sz="3600" b="1" dirty="0" err="1" smtClean="0"/>
              <a:t>Educational</a:t>
            </a:r>
            <a:r>
              <a:rPr lang="cs-CZ" sz="3600" b="1" dirty="0" smtClean="0"/>
              <a:t> </a:t>
            </a:r>
            <a:r>
              <a:rPr lang="cs-CZ" sz="3600" b="1" dirty="0" err="1" smtClean="0"/>
              <a:t>Programmes</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fontScale="92500"/>
          </a:bodyPr>
          <a:lstStyle/>
          <a:p>
            <a:pPr lvl="0"/>
            <a:r>
              <a:rPr lang="cs-CZ" dirty="0" err="1" smtClean="0"/>
              <a:t>defines</a:t>
            </a:r>
            <a:r>
              <a:rPr lang="cs-CZ" dirty="0" smtClean="0"/>
              <a:t> </a:t>
            </a:r>
            <a:r>
              <a:rPr lang="cs-CZ" dirty="0" err="1"/>
              <a:t>initial</a:t>
            </a:r>
            <a:r>
              <a:rPr lang="cs-CZ" dirty="0"/>
              <a:t> </a:t>
            </a:r>
            <a:r>
              <a:rPr lang="cs-CZ" dirty="0" err="1"/>
              <a:t>education</a:t>
            </a:r>
            <a:r>
              <a:rPr lang="cs-CZ" dirty="0"/>
              <a:t> as a </a:t>
            </a:r>
            <a:r>
              <a:rPr lang="cs-CZ" dirty="0" err="1"/>
              <a:t>whole</a:t>
            </a:r>
            <a:r>
              <a:rPr lang="cs-CZ" dirty="0"/>
              <a:t>. </a:t>
            </a:r>
          </a:p>
          <a:p>
            <a:pPr lvl="0"/>
            <a:r>
              <a:rPr lang="cs-CZ" dirty="0" err="1"/>
              <a:t>The</a:t>
            </a:r>
            <a:r>
              <a:rPr lang="cs-CZ" dirty="0"/>
              <a:t> Framework </a:t>
            </a:r>
            <a:r>
              <a:rPr lang="cs-CZ" dirty="0" err="1"/>
              <a:t>Educational</a:t>
            </a:r>
            <a:r>
              <a:rPr lang="cs-CZ" dirty="0"/>
              <a:t> </a:t>
            </a:r>
            <a:r>
              <a:rPr lang="cs-CZ" dirty="0" err="1"/>
              <a:t>Programmes</a:t>
            </a:r>
            <a:r>
              <a:rPr lang="cs-CZ" dirty="0"/>
              <a:t> devone </a:t>
            </a:r>
            <a:r>
              <a:rPr lang="cs-CZ" dirty="0" err="1"/>
              <a:t>binding</a:t>
            </a:r>
            <a:r>
              <a:rPr lang="cs-CZ" dirty="0"/>
              <a:t> </a:t>
            </a:r>
            <a:r>
              <a:rPr lang="cs-CZ" dirty="0" err="1"/>
              <a:t>educational</a:t>
            </a:r>
            <a:r>
              <a:rPr lang="cs-CZ" dirty="0"/>
              <a:t> </a:t>
            </a:r>
            <a:r>
              <a:rPr lang="cs-CZ" dirty="0" err="1"/>
              <a:t>norms</a:t>
            </a:r>
            <a:r>
              <a:rPr lang="cs-CZ" dirty="0"/>
              <a:t> </a:t>
            </a:r>
            <a:r>
              <a:rPr lang="cs-CZ" dirty="0" err="1"/>
              <a:t>across</a:t>
            </a:r>
            <a:r>
              <a:rPr lang="cs-CZ" dirty="0"/>
              <a:t> </a:t>
            </a:r>
            <a:r>
              <a:rPr lang="cs-CZ" dirty="0" err="1"/>
              <a:t>various</a:t>
            </a:r>
            <a:r>
              <a:rPr lang="cs-CZ" dirty="0"/>
              <a:t> </a:t>
            </a:r>
            <a:r>
              <a:rPr lang="cs-CZ" dirty="0" err="1"/>
              <a:t>stages</a:t>
            </a:r>
            <a:r>
              <a:rPr lang="cs-CZ" dirty="0"/>
              <a:t>: </a:t>
            </a:r>
            <a:r>
              <a:rPr lang="cs-CZ" dirty="0" err="1"/>
              <a:t>pre</a:t>
            </a:r>
            <a:r>
              <a:rPr lang="cs-CZ" dirty="0"/>
              <a:t>-</a:t>
            </a:r>
            <a:r>
              <a:rPr lang="cs-CZ" dirty="0" err="1"/>
              <a:t>school</a:t>
            </a:r>
            <a:r>
              <a:rPr lang="cs-CZ" dirty="0"/>
              <a:t> </a:t>
            </a:r>
            <a:r>
              <a:rPr lang="cs-CZ" dirty="0" err="1"/>
              <a:t>education</a:t>
            </a:r>
            <a:r>
              <a:rPr lang="cs-CZ" dirty="0"/>
              <a:t>, basic </a:t>
            </a:r>
            <a:r>
              <a:rPr lang="cs-CZ" dirty="0" err="1"/>
              <a:t>education</a:t>
            </a:r>
            <a:r>
              <a:rPr lang="cs-CZ" dirty="0"/>
              <a:t> </a:t>
            </a:r>
            <a:r>
              <a:rPr lang="cs-CZ" dirty="0" err="1"/>
              <a:t>and</a:t>
            </a:r>
            <a:r>
              <a:rPr lang="cs-CZ" dirty="0"/>
              <a:t> </a:t>
            </a:r>
            <a:r>
              <a:rPr lang="cs-CZ" dirty="0" err="1"/>
              <a:t>secondary</a:t>
            </a:r>
            <a:r>
              <a:rPr lang="cs-CZ" dirty="0"/>
              <a:t> </a:t>
            </a:r>
            <a:r>
              <a:rPr lang="cs-CZ" dirty="0" err="1"/>
              <a:t>education</a:t>
            </a:r>
            <a:r>
              <a:rPr lang="cs-CZ" dirty="0"/>
              <a:t> (</a:t>
            </a:r>
            <a:r>
              <a:rPr lang="cs-CZ" dirty="0" err="1"/>
              <a:t>for</a:t>
            </a:r>
            <a:r>
              <a:rPr lang="cs-CZ" dirty="0"/>
              <a:t> </a:t>
            </a:r>
            <a:r>
              <a:rPr lang="cs-CZ" dirty="0" err="1"/>
              <a:t>pupils</a:t>
            </a:r>
            <a:r>
              <a:rPr lang="cs-CZ" dirty="0"/>
              <a:t> </a:t>
            </a:r>
            <a:r>
              <a:rPr lang="cs-CZ" dirty="0" err="1"/>
              <a:t>and</a:t>
            </a:r>
            <a:r>
              <a:rPr lang="cs-CZ" dirty="0"/>
              <a:t> </a:t>
            </a:r>
            <a:r>
              <a:rPr lang="cs-CZ" dirty="0" err="1"/>
              <a:t>students</a:t>
            </a:r>
            <a:r>
              <a:rPr lang="cs-CZ" dirty="0"/>
              <a:t> </a:t>
            </a:r>
            <a:r>
              <a:rPr lang="cs-CZ" dirty="0" err="1"/>
              <a:t>from</a:t>
            </a:r>
            <a:r>
              <a:rPr lang="cs-CZ" dirty="0"/>
              <a:t> 3 to 19 </a:t>
            </a:r>
            <a:r>
              <a:rPr lang="cs-CZ" dirty="0" err="1"/>
              <a:t>years</a:t>
            </a:r>
            <a:r>
              <a:rPr lang="cs-CZ" dirty="0"/>
              <a:t> </a:t>
            </a:r>
            <a:r>
              <a:rPr lang="cs-CZ" dirty="0" err="1"/>
              <a:t>of</a:t>
            </a:r>
            <a:r>
              <a:rPr lang="cs-CZ" dirty="0"/>
              <a:t> </a:t>
            </a:r>
            <a:r>
              <a:rPr lang="cs-CZ" dirty="0" err="1" smtClean="0"/>
              <a:t>age</a:t>
            </a:r>
            <a:r>
              <a:rPr lang="cs-CZ" dirty="0" smtClean="0"/>
              <a:t>)are </a:t>
            </a:r>
            <a:r>
              <a:rPr lang="cs-CZ" dirty="0" err="1"/>
              <a:t>based</a:t>
            </a:r>
            <a:r>
              <a:rPr lang="cs-CZ" dirty="0"/>
              <a:t> on a </a:t>
            </a:r>
            <a:r>
              <a:rPr lang="cs-CZ" dirty="0" err="1"/>
              <a:t>new</a:t>
            </a:r>
            <a:r>
              <a:rPr lang="cs-CZ" dirty="0"/>
              <a:t> </a:t>
            </a:r>
            <a:r>
              <a:rPr lang="cs-CZ" dirty="0" err="1"/>
              <a:t>education</a:t>
            </a:r>
            <a:r>
              <a:rPr lang="cs-CZ" dirty="0"/>
              <a:t> </a:t>
            </a:r>
            <a:r>
              <a:rPr lang="cs-CZ" dirty="0" err="1"/>
              <a:t>strategy</a:t>
            </a:r>
            <a:r>
              <a:rPr lang="cs-CZ" dirty="0"/>
              <a:t>, </a:t>
            </a:r>
            <a:r>
              <a:rPr lang="cs-CZ" dirty="0" err="1"/>
              <a:t>stressing</a:t>
            </a:r>
            <a:r>
              <a:rPr lang="cs-CZ" dirty="0"/>
              <a:t> </a:t>
            </a:r>
            <a:r>
              <a:rPr lang="cs-CZ" dirty="0" err="1"/>
              <a:t>key</a:t>
            </a:r>
            <a:r>
              <a:rPr lang="cs-CZ" dirty="0"/>
              <a:t> </a:t>
            </a:r>
            <a:r>
              <a:rPr lang="cs-CZ" dirty="0" err="1"/>
              <a:t>competencies</a:t>
            </a:r>
            <a:r>
              <a:rPr lang="cs-CZ" dirty="0"/>
              <a:t>, </a:t>
            </a:r>
            <a:r>
              <a:rPr lang="cs-CZ" dirty="0" err="1"/>
              <a:t>their</a:t>
            </a:r>
            <a:r>
              <a:rPr lang="cs-CZ" dirty="0"/>
              <a:t> </a:t>
            </a:r>
            <a:r>
              <a:rPr lang="cs-CZ" dirty="0" err="1"/>
              <a:t>interlinking</a:t>
            </a:r>
            <a:r>
              <a:rPr lang="cs-CZ" dirty="0"/>
              <a:t> </a:t>
            </a:r>
            <a:r>
              <a:rPr lang="cs-CZ" dirty="0" err="1"/>
              <a:t>with</a:t>
            </a:r>
            <a:endParaRPr lang="cs-CZ" dirty="0"/>
          </a:p>
          <a:p>
            <a:pPr lvl="0"/>
            <a:r>
              <a:rPr lang="cs-CZ" dirty="0" err="1"/>
              <a:t>educational</a:t>
            </a:r>
            <a:r>
              <a:rPr lang="cs-CZ" dirty="0"/>
              <a:t> </a:t>
            </a:r>
            <a:r>
              <a:rPr lang="cs-CZ" dirty="0" err="1"/>
              <a:t>contents</a:t>
            </a:r>
            <a:r>
              <a:rPr lang="cs-CZ" dirty="0"/>
              <a:t> </a:t>
            </a:r>
            <a:r>
              <a:rPr lang="cs-CZ" dirty="0" err="1"/>
              <a:t>and</a:t>
            </a:r>
            <a:r>
              <a:rPr lang="cs-CZ" dirty="0"/>
              <a:t> </a:t>
            </a:r>
            <a:r>
              <a:rPr lang="cs-CZ" dirty="0" err="1"/>
              <a:t>the</a:t>
            </a:r>
            <a:r>
              <a:rPr lang="cs-CZ" dirty="0"/>
              <a:t> </a:t>
            </a:r>
            <a:r>
              <a:rPr lang="cs-CZ" dirty="0" err="1"/>
              <a:t>application</a:t>
            </a:r>
            <a:r>
              <a:rPr lang="cs-CZ" dirty="0"/>
              <a:t> </a:t>
            </a:r>
            <a:r>
              <a:rPr lang="cs-CZ" dirty="0" err="1"/>
              <a:t>of</a:t>
            </a:r>
            <a:r>
              <a:rPr lang="cs-CZ" dirty="0"/>
              <a:t> </a:t>
            </a:r>
            <a:r>
              <a:rPr lang="cs-CZ" dirty="0" err="1"/>
              <a:t>acquired</a:t>
            </a:r>
            <a:r>
              <a:rPr lang="cs-CZ" dirty="0"/>
              <a:t> </a:t>
            </a:r>
            <a:r>
              <a:rPr lang="cs-CZ" dirty="0" err="1"/>
              <a:t>knowledge</a:t>
            </a:r>
            <a:r>
              <a:rPr lang="cs-CZ" dirty="0"/>
              <a:t> </a:t>
            </a:r>
            <a:r>
              <a:rPr lang="cs-CZ" dirty="0" err="1"/>
              <a:t>and</a:t>
            </a:r>
            <a:r>
              <a:rPr lang="cs-CZ" dirty="0"/>
              <a:t> </a:t>
            </a:r>
            <a:r>
              <a:rPr lang="cs-CZ" dirty="0" err="1"/>
              <a:t>skills</a:t>
            </a:r>
            <a:r>
              <a:rPr lang="cs-CZ" dirty="0"/>
              <a:t> in </a:t>
            </a:r>
            <a:r>
              <a:rPr lang="cs-CZ" dirty="0" err="1"/>
              <a:t>practical</a:t>
            </a:r>
            <a:r>
              <a:rPr lang="cs-CZ" dirty="0"/>
              <a:t> </a:t>
            </a:r>
            <a:r>
              <a:rPr lang="cs-CZ" dirty="0" err="1"/>
              <a:t>life</a:t>
            </a:r>
            <a:r>
              <a:rPr lang="cs-CZ" dirty="0"/>
              <a:t>;</a:t>
            </a:r>
          </a:p>
          <a:p>
            <a:pPr lvl="0"/>
            <a:r>
              <a:rPr lang="cs-CZ" dirty="0" err="1"/>
              <a:t>build</a:t>
            </a:r>
            <a:r>
              <a:rPr lang="cs-CZ" dirty="0"/>
              <a:t> on </a:t>
            </a:r>
            <a:r>
              <a:rPr lang="cs-CZ" dirty="0" err="1"/>
              <a:t>the</a:t>
            </a:r>
            <a:r>
              <a:rPr lang="cs-CZ" dirty="0"/>
              <a:t> </a:t>
            </a:r>
            <a:r>
              <a:rPr lang="cs-CZ" dirty="0" err="1"/>
              <a:t>concept</a:t>
            </a:r>
            <a:r>
              <a:rPr lang="cs-CZ" dirty="0"/>
              <a:t> </a:t>
            </a:r>
            <a:r>
              <a:rPr lang="cs-CZ" dirty="0" err="1"/>
              <a:t>of</a:t>
            </a:r>
            <a:r>
              <a:rPr lang="cs-CZ" dirty="0"/>
              <a:t> </a:t>
            </a:r>
            <a:r>
              <a:rPr lang="cs-CZ" dirty="0" err="1"/>
              <a:t>life</a:t>
            </a:r>
            <a:r>
              <a:rPr lang="cs-CZ" dirty="0"/>
              <a:t>-</a:t>
            </a:r>
            <a:r>
              <a:rPr lang="cs-CZ" dirty="0" err="1"/>
              <a:t>long</a:t>
            </a:r>
            <a:r>
              <a:rPr lang="cs-CZ" dirty="0"/>
              <a:t> </a:t>
            </a:r>
            <a:r>
              <a:rPr lang="cs-CZ" dirty="0" err="1"/>
              <a:t>learning</a:t>
            </a:r>
            <a:endParaRPr lang="cs-CZ" dirty="0"/>
          </a:p>
          <a:p>
            <a:pPr lvl="0"/>
            <a:r>
              <a:rPr lang="cs-CZ" dirty="0" err="1"/>
              <a:t>promote</a:t>
            </a:r>
            <a:r>
              <a:rPr lang="cs-CZ" dirty="0"/>
              <a:t> </a:t>
            </a:r>
            <a:r>
              <a:rPr lang="cs-CZ" dirty="0" err="1"/>
              <a:t>the</a:t>
            </a:r>
            <a:r>
              <a:rPr lang="cs-CZ" dirty="0"/>
              <a:t> </a:t>
            </a:r>
            <a:r>
              <a:rPr lang="cs-CZ" dirty="0" err="1"/>
              <a:t>educational</a:t>
            </a:r>
            <a:r>
              <a:rPr lang="cs-CZ" dirty="0"/>
              <a:t> autonomy </a:t>
            </a:r>
            <a:r>
              <a:rPr lang="cs-CZ" dirty="0" err="1"/>
              <a:t>of</a:t>
            </a:r>
            <a:r>
              <a:rPr lang="cs-CZ" dirty="0"/>
              <a:t> </a:t>
            </a:r>
            <a:r>
              <a:rPr lang="cs-CZ" dirty="0" err="1"/>
              <a:t>schools</a:t>
            </a:r>
            <a:r>
              <a:rPr lang="cs-CZ" dirty="0"/>
              <a:t> as </a:t>
            </a:r>
            <a:r>
              <a:rPr lang="cs-CZ" dirty="0" err="1"/>
              <a:t>well</a:t>
            </a:r>
            <a:r>
              <a:rPr lang="cs-CZ" dirty="0"/>
              <a:t> as </a:t>
            </a:r>
            <a:r>
              <a:rPr lang="cs-CZ" dirty="0" err="1"/>
              <a:t>teachers’</a:t>
            </a:r>
            <a:r>
              <a:rPr lang="cs-CZ" dirty="0"/>
              <a:t> </a:t>
            </a:r>
            <a:r>
              <a:rPr lang="cs-CZ" dirty="0" err="1"/>
              <a:t>professional</a:t>
            </a:r>
            <a:r>
              <a:rPr lang="cs-CZ" dirty="0"/>
              <a:t> </a:t>
            </a:r>
            <a:r>
              <a:rPr lang="cs-CZ" dirty="0" err="1"/>
              <a:t>responsibility</a:t>
            </a:r>
            <a:r>
              <a:rPr lang="cs-CZ" dirty="0"/>
              <a:t> </a:t>
            </a:r>
            <a:r>
              <a:rPr lang="cs-CZ" dirty="0" err="1"/>
              <a:t>for</a:t>
            </a:r>
            <a:r>
              <a:rPr lang="cs-CZ" dirty="0"/>
              <a:t> </a:t>
            </a:r>
            <a:r>
              <a:rPr lang="cs-CZ" dirty="0" err="1"/>
              <a:t>the</a:t>
            </a:r>
            <a:r>
              <a:rPr lang="cs-CZ" dirty="0"/>
              <a:t> </a:t>
            </a:r>
            <a:r>
              <a:rPr lang="cs-CZ" dirty="0" err="1"/>
              <a:t>outcomes</a:t>
            </a:r>
            <a:r>
              <a:rPr lang="cs-CZ" dirty="0"/>
              <a:t> </a:t>
            </a:r>
            <a:r>
              <a:rPr lang="cs-CZ" dirty="0" err="1"/>
              <a:t>of</a:t>
            </a:r>
            <a:r>
              <a:rPr lang="cs-CZ" dirty="0"/>
              <a:t> </a:t>
            </a:r>
            <a:r>
              <a:rPr lang="cs-CZ" dirty="0" err="1"/>
              <a:t>the</a:t>
            </a:r>
            <a:r>
              <a:rPr lang="cs-CZ" dirty="0"/>
              <a:t> </a:t>
            </a:r>
            <a:r>
              <a:rPr lang="cs-CZ" dirty="0" err="1"/>
              <a:t>educational</a:t>
            </a:r>
            <a:r>
              <a:rPr lang="cs-CZ" dirty="0"/>
              <a:t> </a:t>
            </a:r>
            <a:r>
              <a:rPr lang="cs-CZ" dirty="0" err="1"/>
              <a:t>process</a:t>
            </a:r>
            <a:r>
              <a:rPr lang="cs-CZ" dirty="0"/>
              <a:t>.</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Objectives of basic education</a:t>
            </a:r>
            <a:endParaRPr lang="cs-CZ" dirty="0"/>
          </a:p>
        </p:txBody>
      </p:sp>
      <p:sp>
        <p:nvSpPr>
          <p:cNvPr id="3" name="Zástupný symbol pro obsah 2"/>
          <p:cNvSpPr>
            <a:spLocks noGrp="1"/>
          </p:cNvSpPr>
          <p:nvPr>
            <p:ph sz="quarter" idx="1"/>
          </p:nvPr>
        </p:nvSpPr>
        <p:spPr/>
        <p:txBody>
          <a:bodyPr>
            <a:noAutofit/>
          </a:bodyPr>
          <a:lstStyle/>
          <a:p>
            <a:r>
              <a:rPr lang="en-GB" sz="1800" dirty="0"/>
              <a:t>Create preconditions for pupils to acquire basic learning strategies and motivate them to life-long </a:t>
            </a:r>
            <a:r>
              <a:rPr lang="en-GB" sz="1800" dirty="0" smtClean="0"/>
              <a:t>learning</a:t>
            </a:r>
            <a:endParaRPr lang="cs-CZ" sz="1800" dirty="0"/>
          </a:p>
          <a:p>
            <a:r>
              <a:rPr lang="en-GB" sz="1800" dirty="0"/>
              <a:t>Stimulate and encourage pupils to creative thinking, logical reasoning and problem </a:t>
            </a:r>
            <a:r>
              <a:rPr lang="en-GB" sz="1800" dirty="0" smtClean="0"/>
              <a:t>solving</a:t>
            </a:r>
            <a:endParaRPr lang="cs-CZ" sz="1800" dirty="0"/>
          </a:p>
          <a:p>
            <a:r>
              <a:rPr lang="en-GB" sz="1800" dirty="0"/>
              <a:t>Guide pupils to engage in efficient, effective, open communication on all aspects of their </a:t>
            </a:r>
            <a:r>
              <a:rPr lang="en-GB" sz="1800" dirty="0" smtClean="0"/>
              <a:t>life</a:t>
            </a:r>
            <a:endParaRPr lang="cs-CZ" sz="1800" dirty="0"/>
          </a:p>
          <a:p>
            <a:r>
              <a:rPr lang="en-GB" sz="1800" dirty="0"/>
              <a:t>Develop pupils’ abilities to cooperate and to value their own work and achievements as well as the work and achievements of </a:t>
            </a:r>
            <a:r>
              <a:rPr lang="en-GB" sz="1800" dirty="0" smtClean="0"/>
              <a:t>others</a:t>
            </a:r>
            <a:endParaRPr lang="cs-CZ" sz="1800" dirty="0"/>
          </a:p>
          <a:p>
            <a:r>
              <a:rPr lang="en-GB" sz="1800" dirty="0"/>
              <a:t>Guide pupils so that they should become free and responsible individuals who exercise their rights and meet their </a:t>
            </a:r>
            <a:r>
              <a:rPr lang="en-GB" sz="1800" dirty="0" smtClean="0"/>
              <a:t>obligations</a:t>
            </a:r>
            <a:endParaRPr lang="cs-CZ" sz="1800" dirty="0"/>
          </a:p>
          <a:p>
            <a:r>
              <a:rPr lang="en-GB" sz="1800" dirty="0"/>
              <a:t>Induce in pupils the urge to express positive feelings and emotions in their behaviour, ways of acting and when experiencing important situations in their lives; develop in them sensitivity and responsiveness towards other people, the environment and </a:t>
            </a:r>
            <a:r>
              <a:rPr lang="en-GB" sz="1800" dirty="0" smtClean="0"/>
              <a:t>nature</a:t>
            </a:r>
            <a:endParaRPr lang="cs-CZ" sz="1800" dirty="0"/>
          </a:p>
          <a:p>
            <a:endParaRPr lang="cs-CZ"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Objectives of basic education</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en-GB" sz="2600" dirty="0" smtClean="0"/>
              <a:t>Teach pupils to actively develop and protect their physical, mental and social health and to be responsible for it</a:t>
            </a:r>
            <a:endParaRPr lang="cs-CZ" sz="2600" dirty="0" smtClean="0"/>
          </a:p>
          <a:p>
            <a:pPr>
              <a:buNone/>
            </a:pPr>
            <a:endParaRPr lang="cs-CZ" sz="2600" dirty="0" smtClean="0"/>
          </a:p>
          <a:p>
            <a:r>
              <a:rPr lang="en-GB" sz="2600" dirty="0" smtClean="0"/>
              <a:t>Guide pupils to tolerance and consideration for other people, to a respect for their culture and spiritual values; teach pupils to live together with others</a:t>
            </a:r>
            <a:endParaRPr lang="cs-CZ" sz="2600" dirty="0" smtClean="0"/>
          </a:p>
          <a:p>
            <a:pPr>
              <a:buNone/>
            </a:pPr>
            <a:endParaRPr lang="cs-CZ" sz="2600" dirty="0" smtClean="0"/>
          </a:p>
          <a:p>
            <a:r>
              <a:rPr lang="en-GB" sz="2600" dirty="0" smtClean="0"/>
              <a:t>Help pupils to discover and develop their own abilities and skills in the context of actual opportunities and to use their abilities and skills in combination with their acquired knowledge when making decisions regarding the aims of their own life and profession</a:t>
            </a:r>
            <a:r>
              <a:rPr lang="en-GB" b="1" dirty="0" smtClean="0"/>
              <a:t/>
            </a:r>
            <a:br>
              <a:rPr lang="en-GB" b="1" dirty="0" smtClean="0"/>
            </a:b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Educational</a:t>
            </a:r>
            <a:r>
              <a:rPr lang="cs-CZ" b="1" dirty="0"/>
              <a:t> </a:t>
            </a:r>
            <a:r>
              <a:rPr lang="cs-CZ" b="1" dirty="0" err="1"/>
              <a:t>fields</a:t>
            </a:r>
            <a:endParaRPr lang="cs-CZ" dirty="0"/>
          </a:p>
        </p:txBody>
      </p:sp>
      <p:sp>
        <p:nvSpPr>
          <p:cNvPr id="3" name="Zástupný symbol pro obsah 2"/>
          <p:cNvSpPr>
            <a:spLocks noGrp="1"/>
          </p:cNvSpPr>
          <p:nvPr>
            <p:ph sz="quarter" idx="1"/>
          </p:nvPr>
        </p:nvSpPr>
        <p:spPr/>
        <p:txBody>
          <a:bodyPr>
            <a:normAutofit fontScale="85000" lnSpcReduction="10000"/>
          </a:bodyPr>
          <a:lstStyle/>
          <a:p>
            <a:r>
              <a:rPr lang="cs-CZ" b="1" dirty="0" err="1"/>
              <a:t>Language</a:t>
            </a:r>
            <a:r>
              <a:rPr lang="cs-CZ" b="1" dirty="0"/>
              <a:t> </a:t>
            </a:r>
            <a:r>
              <a:rPr lang="cs-CZ" b="1" dirty="0" err="1"/>
              <a:t>and</a:t>
            </a:r>
            <a:r>
              <a:rPr lang="cs-CZ" b="1" dirty="0"/>
              <a:t> </a:t>
            </a:r>
            <a:r>
              <a:rPr lang="cs-CZ" b="1" dirty="0" err="1"/>
              <a:t>Language</a:t>
            </a:r>
            <a:r>
              <a:rPr lang="cs-CZ" b="1" dirty="0"/>
              <a:t> </a:t>
            </a:r>
            <a:r>
              <a:rPr lang="cs-CZ" b="1" dirty="0" err="1"/>
              <a:t>Communication</a:t>
            </a:r>
            <a:r>
              <a:rPr lang="cs-CZ" b="1" dirty="0"/>
              <a:t> </a:t>
            </a:r>
            <a:r>
              <a:rPr lang="cs-CZ" dirty="0"/>
              <a:t>(</a:t>
            </a:r>
            <a:r>
              <a:rPr lang="cs-CZ" i="1" dirty="0" err="1"/>
              <a:t>Czech</a:t>
            </a:r>
            <a:r>
              <a:rPr lang="cs-CZ" i="1" dirty="0"/>
              <a:t> </a:t>
            </a:r>
            <a:r>
              <a:rPr lang="cs-CZ" i="1" dirty="0" err="1"/>
              <a:t>Language</a:t>
            </a:r>
            <a:r>
              <a:rPr lang="cs-CZ" i="1" dirty="0"/>
              <a:t> </a:t>
            </a:r>
            <a:r>
              <a:rPr lang="cs-CZ" i="1" dirty="0" err="1"/>
              <a:t>and</a:t>
            </a:r>
            <a:r>
              <a:rPr lang="cs-CZ" i="1" dirty="0"/>
              <a:t> </a:t>
            </a:r>
            <a:r>
              <a:rPr lang="cs-CZ" i="1" dirty="0" err="1"/>
              <a:t>Literature</a:t>
            </a:r>
            <a:r>
              <a:rPr lang="cs-CZ" i="1" dirty="0"/>
              <a:t>, </a:t>
            </a:r>
            <a:r>
              <a:rPr lang="cs-CZ" i="1" dirty="0" err="1"/>
              <a:t>Foreign</a:t>
            </a:r>
            <a:r>
              <a:rPr lang="cs-CZ" i="1" dirty="0"/>
              <a:t> </a:t>
            </a:r>
            <a:r>
              <a:rPr lang="cs-CZ" i="1" dirty="0" err="1"/>
              <a:t>Language</a:t>
            </a:r>
            <a:r>
              <a:rPr lang="cs-CZ" dirty="0"/>
              <a:t>)</a:t>
            </a:r>
          </a:p>
          <a:p>
            <a:r>
              <a:rPr lang="cs-CZ" b="1" dirty="0" err="1"/>
              <a:t>Mathematics</a:t>
            </a:r>
            <a:r>
              <a:rPr lang="cs-CZ" b="1" dirty="0"/>
              <a:t> </a:t>
            </a:r>
            <a:r>
              <a:rPr lang="cs-CZ" b="1" dirty="0" err="1"/>
              <a:t>and</a:t>
            </a:r>
            <a:r>
              <a:rPr lang="cs-CZ" b="1" dirty="0"/>
              <a:t> </a:t>
            </a:r>
            <a:r>
              <a:rPr lang="cs-CZ" b="1" dirty="0" err="1"/>
              <a:t>Its</a:t>
            </a:r>
            <a:r>
              <a:rPr lang="cs-CZ" b="1" dirty="0"/>
              <a:t> </a:t>
            </a:r>
            <a:r>
              <a:rPr lang="cs-CZ" b="1" dirty="0" err="1"/>
              <a:t>Applications</a:t>
            </a:r>
            <a:r>
              <a:rPr lang="cs-CZ" b="1" dirty="0"/>
              <a:t> </a:t>
            </a:r>
            <a:r>
              <a:rPr lang="cs-CZ" i="1" dirty="0"/>
              <a:t>(</a:t>
            </a:r>
            <a:r>
              <a:rPr lang="cs-CZ" i="1" dirty="0" err="1"/>
              <a:t>Mathematics</a:t>
            </a:r>
            <a:r>
              <a:rPr lang="cs-CZ" i="1" dirty="0"/>
              <a:t> </a:t>
            </a:r>
            <a:r>
              <a:rPr lang="cs-CZ" i="1" dirty="0" err="1"/>
              <a:t>and</a:t>
            </a:r>
            <a:r>
              <a:rPr lang="cs-CZ" i="1" dirty="0"/>
              <a:t> </a:t>
            </a:r>
            <a:r>
              <a:rPr lang="cs-CZ" i="1" dirty="0" err="1"/>
              <a:t>Its</a:t>
            </a:r>
            <a:r>
              <a:rPr lang="cs-CZ" i="1" dirty="0"/>
              <a:t> </a:t>
            </a:r>
            <a:r>
              <a:rPr lang="cs-CZ" i="1" dirty="0" err="1"/>
              <a:t>Applications</a:t>
            </a:r>
            <a:r>
              <a:rPr lang="cs-CZ" i="1" dirty="0"/>
              <a:t>)</a:t>
            </a:r>
            <a:endParaRPr lang="cs-CZ" dirty="0"/>
          </a:p>
          <a:p>
            <a:r>
              <a:rPr lang="cs-CZ" b="1" dirty="0" err="1"/>
              <a:t>Information</a:t>
            </a:r>
            <a:r>
              <a:rPr lang="cs-CZ" b="1" dirty="0"/>
              <a:t> </a:t>
            </a:r>
            <a:r>
              <a:rPr lang="cs-CZ" b="1" dirty="0" err="1"/>
              <a:t>and</a:t>
            </a:r>
            <a:r>
              <a:rPr lang="cs-CZ" b="1" dirty="0"/>
              <a:t> </a:t>
            </a:r>
            <a:r>
              <a:rPr lang="cs-CZ" b="1" dirty="0" err="1"/>
              <a:t>Communication</a:t>
            </a:r>
            <a:r>
              <a:rPr lang="cs-CZ" b="1" dirty="0"/>
              <a:t> Technologies </a:t>
            </a:r>
            <a:r>
              <a:rPr lang="cs-CZ" dirty="0"/>
              <a:t>(</a:t>
            </a:r>
            <a:r>
              <a:rPr lang="cs-CZ" i="1" dirty="0" err="1"/>
              <a:t>Information</a:t>
            </a:r>
            <a:r>
              <a:rPr lang="cs-CZ" i="1" dirty="0"/>
              <a:t> </a:t>
            </a:r>
            <a:r>
              <a:rPr lang="cs-CZ" i="1" dirty="0" err="1"/>
              <a:t>and</a:t>
            </a:r>
            <a:r>
              <a:rPr lang="cs-CZ" i="1" dirty="0"/>
              <a:t> </a:t>
            </a:r>
            <a:r>
              <a:rPr lang="cs-CZ" i="1" dirty="0" err="1"/>
              <a:t>Communication</a:t>
            </a:r>
            <a:r>
              <a:rPr lang="cs-CZ" i="1" dirty="0"/>
              <a:t> Technologies</a:t>
            </a:r>
            <a:r>
              <a:rPr lang="cs-CZ" dirty="0"/>
              <a:t>)</a:t>
            </a:r>
          </a:p>
          <a:p>
            <a:r>
              <a:rPr lang="cs-CZ" b="1" dirty="0" err="1"/>
              <a:t>Humans</a:t>
            </a:r>
            <a:r>
              <a:rPr lang="cs-CZ" b="1" dirty="0"/>
              <a:t> </a:t>
            </a:r>
            <a:r>
              <a:rPr lang="cs-CZ" b="1" dirty="0" err="1"/>
              <a:t>and</a:t>
            </a:r>
            <a:r>
              <a:rPr lang="cs-CZ" b="1" dirty="0"/>
              <a:t> </a:t>
            </a:r>
            <a:r>
              <a:rPr lang="cs-CZ" b="1" dirty="0" err="1"/>
              <a:t>Their</a:t>
            </a:r>
            <a:r>
              <a:rPr lang="cs-CZ" b="1" dirty="0"/>
              <a:t> </a:t>
            </a:r>
            <a:r>
              <a:rPr lang="cs-CZ" b="1" dirty="0" err="1"/>
              <a:t>World</a:t>
            </a:r>
            <a:r>
              <a:rPr lang="cs-CZ" b="1" dirty="0"/>
              <a:t> </a:t>
            </a:r>
            <a:r>
              <a:rPr lang="cs-CZ" dirty="0"/>
              <a:t>(</a:t>
            </a:r>
            <a:r>
              <a:rPr lang="cs-CZ" i="1" dirty="0" err="1"/>
              <a:t>Humans</a:t>
            </a:r>
            <a:r>
              <a:rPr lang="cs-CZ" i="1" dirty="0"/>
              <a:t> </a:t>
            </a:r>
            <a:r>
              <a:rPr lang="cs-CZ" i="1" dirty="0" err="1"/>
              <a:t>and</a:t>
            </a:r>
            <a:r>
              <a:rPr lang="cs-CZ" i="1" dirty="0"/>
              <a:t> </a:t>
            </a:r>
            <a:r>
              <a:rPr lang="cs-CZ" i="1" dirty="0" err="1"/>
              <a:t>their</a:t>
            </a:r>
            <a:r>
              <a:rPr lang="cs-CZ" i="1" dirty="0"/>
              <a:t> </a:t>
            </a:r>
            <a:r>
              <a:rPr lang="cs-CZ" i="1" dirty="0" err="1"/>
              <a:t>World</a:t>
            </a:r>
            <a:r>
              <a:rPr lang="cs-CZ" dirty="0"/>
              <a:t>)</a:t>
            </a:r>
          </a:p>
          <a:p>
            <a:r>
              <a:rPr lang="cs-CZ" b="1" dirty="0" err="1"/>
              <a:t>Humans</a:t>
            </a:r>
            <a:r>
              <a:rPr lang="cs-CZ" b="1" dirty="0"/>
              <a:t> </a:t>
            </a:r>
            <a:r>
              <a:rPr lang="cs-CZ" b="1" dirty="0" err="1"/>
              <a:t>and</a:t>
            </a:r>
            <a:r>
              <a:rPr lang="cs-CZ" b="1" dirty="0"/>
              <a:t> Society </a:t>
            </a:r>
            <a:r>
              <a:rPr lang="cs-CZ" dirty="0"/>
              <a:t>(</a:t>
            </a:r>
            <a:r>
              <a:rPr lang="cs-CZ" i="1" dirty="0" err="1"/>
              <a:t>History</a:t>
            </a:r>
            <a:r>
              <a:rPr lang="cs-CZ" i="1" dirty="0"/>
              <a:t>, </a:t>
            </a:r>
            <a:r>
              <a:rPr lang="cs-CZ" i="1" dirty="0" err="1"/>
              <a:t>Civic</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Nature</a:t>
            </a:r>
            <a:r>
              <a:rPr lang="cs-CZ" b="1" dirty="0"/>
              <a:t> </a:t>
            </a:r>
            <a:r>
              <a:rPr lang="cs-CZ" dirty="0"/>
              <a:t>(</a:t>
            </a:r>
            <a:r>
              <a:rPr lang="cs-CZ" i="1" dirty="0" err="1"/>
              <a:t>Physics</a:t>
            </a:r>
            <a:r>
              <a:rPr lang="cs-CZ" i="1" dirty="0"/>
              <a:t>, </a:t>
            </a:r>
            <a:r>
              <a:rPr lang="cs-CZ" i="1" dirty="0" err="1"/>
              <a:t>Chemistry</a:t>
            </a:r>
            <a:r>
              <a:rPr lang="cs-CZ" i="1" dirty="0"/>
              <a:t>, </a:t>
            </a:r>
            <a:r>
              <a:rPr lang="cs-CZ" i="1" dirty="0" err="1"/>
              <a:t>Natural</a:t>
            </a:r>
            <a:r>
              <a:rPr lang="cs-CZ" i="1" dirty="0"/>
              <a:t> </a:t>
            </a:r>
            <a:r>
              <a:rPr lang="cs-CZ" i="1" dirty="0" err="1"/>
              <a:t>Sciences</a:t>
            </a:r>
            <a:r>
              <a:rPr lang="cs-CZ" i="1" dirty="0"/>
              <a:t>, </a:t>
            </a:r>
            <a:r>
              <a:rPr lang="cs-CZ" i="1" dirty="0" err="1"/>
              <a:t>Geography</a:t>
            </a:r>
            <a:r>
              <a:rPr lang="cs-CZ" dirty="0"/>
              <a:t>)</a:t>
            </a:r>
          </a:p>
          <a:p>
            <a:r>
              <a:rPr lang="cs-CZ" b="1" dirty="0" err="1"/>
              <a:t>Arts</a:t>
            </a:r>
            <a:r>
              <a:rPr lang="cs-CZ" b="1" dirty="0"/>
              <a:t> </a:t>
            </a:r>
            <a:r>
              <a:rPr lang="cs-CZ" b="1" dirty="0" err="1"/>
              <a:t>and</a:t>
            </a:r>
            <a:r>
              <a:rPr lang="cs-CZ" b="1" dirty="0"/>
              <a:t> </a:t>
            </a:r>
            <a:r>
              <a:rPr lang="cs-CZ" b="1" dirty="0" err="1"/>
              <a:t>Culture</a:t>
            </a:r>
            <a:r>
              <a:rPr lang="cs-CZ" b="1" dirty="0"/>
              <a:t> </a:t>
            </a:r>
            <a:r>
              <a:rPr lang="cs-CZ" dirty="0"/>
              <a:t>(</a:t>
            </a:r>
            <a:r>
              <a:rPr lang="cs-CZ" i="1" dirty="0"/>
              <a:t>Music, Fine </a:t>
            </a:r>
            <a:r>
              <a:rPr lang="cs-CZ" i="1" dirty="0" err="1"/>
              <a:t>Art</a:t>
            </a:r>
            <a:r>
              <a:rPr lang="cs-CZ" dirty="0"/>
              <a:t>)</a:t>
            </a:r>
          </a:p>
          <a:p>
            <a:r>
              <a:rPr lang="cs-CZ" b="1" dirty="0" err="1"/>
              <a:t>Humans</a:t>
            </a:r>
            <a:r>
              <a:rPr lang="cs-CZ" b="1" dirty="0"/>
              <a:t> </a:t>
            </a:r>
            <a:r>
              <a:rPr lang="cs-CZ" b="1" dirty="0" err="1"/>
              <a:t>and</a:t>
            </a:r>
            <a:r>
              <a:rPr lang="cs-CZ" b="1" dirty="0"/>
              <a:t> </a:t>
            </a:r>
            <a:r>
              <a:rPr lang="cs-CZ" b="1" dirty="0" err="1"/>
              <a:t>Health</a:t>
            </a:r>
            <a:r>
              <a:rPr lang="cs-CZ" b="1" dirty="0"/>
              <a:t> </a:t>
            </a:r>
            <a:r>
              <a:rPr lang="cs-CZ" dirty="0"/>
              <a:t>(</a:t>
            </a:r>
            <a:r>
              <a:rPr lang="cs-CZ" i="1" dirty="0" err="1"/>
              <a:t>Health</a:t>
            </a:r>
            <a:r>
              <a:rPr lang="cs-CZ" i="1" dirty="0"/>
              <a:t> </a:t>
            </a:r>
            <a:r>
              <a:rPr lang="cs-CZ" i="1" dirty="0" err="1"/>
              <a:t>Education</a:t>
            </a:r>
            <a:r>
              <a:rPr lang="cs-CZ" i="1" dirty="0"/>
              <a:t>, </a:t>
            </a:r>
            <a:r>
              <a:rPr lang="cs-CZ" i="1" dirty="0" err="1"/>
              <a:t>Physical</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the</a:t>
            </a:r>
            <a:r>
              <a:rPr lang="cs-CZ" b="1" dirty="0"/>
              <a:t> </a:t>
            </a:r>
            <a:r>
              <a:rPr lang="cs-CZ" b="1" dirty="0" err="1"/>
              <a:t>World</a:t>
            </a:r>
            <a:r>
              <a:rPr lang="cs-CZ" b="1" dirty="0"/>
              <a:t> </a:t>
            </a:r>
            <a:r>
              <a:rPr lang="cs-CZ" b="1" dirty="0" err="1"/>
              <a:t>of</a:t>
            </a:r>
            <a:r>
              <a:rPr lang="cs-CZ" b="1" dirty="0"/>
              <a:t> </a:t>
            </a:r>
            <a:r>
              <a:rPr lang="cs-CZ" b="1" dirty="0" err="1"/>
              <a:t>Work</a:t>
            </a:r>
            <a:r>
              <a:rPr lang="cs-CZ" b="1" dirty="0"/>
              <a:t> </a:t>
            </a:r>
            <a:r>
              <a:rPr lang="cs-CZ" i="1" dirty="0"/>
              <a:t>(</a:t>
            </a:r>
            <a:r>
              <a:rPr lang="cs-CZ" i="1" dirty="0" err="1"/>
              <a:t>Humans</a:t>
            </a:r>
            <a:r>
              <a:rPr lang="cs-CZ" i="1" dirty="0"/>
              <a:t> </a:t>
            </a:r>
            <a:r>
              <a:rPr lang="cs-CZ" i="1" dirty="0" err="1"/>
              <a:t>and</a:t>
            </a:r>
            <a:r>
              <a:rPr lang="cs-CZ" i="1" dirty="0"/>
              <a:t> </a:t>
            </a:r>
            <a:r>
              <a:rPr lang="cs-CZ" i="1" dirty="0" err="1"/>
              <a:t>The</a:t>
            </a:r>
            <a:r>
              <a:rPr lang="cs-CZ" i="1" dirty="0"/>
              <a:t> </a:t>
            </a:r>
            <a:r>
              <a:rPr lang="cs-CZ" i="1" dirty="0" err="1"/>
              <a:t>World</a:t>
            </a:r>
            <a:r>
              <a:rPr lang="cs-CZ" i="1" dirty="0"/>
              <a:t> </a:t>
            </a:r>
            <a:r>
              <a:rPr lang="cs-CZ" i="1" dirty="0" err="1"/>
              <a:t>of</a:t>
            </a:r>
            <a:r>
              <a:rPr lang="cs-CZ" i="1" dirty="0"/>
              <a:t> </a:t>
            </a:r>
            <a:r>
              <a:rPr lang="cs-CZ" i="1" dirty="0" err="1"/>
              <a:t>Work</a:t>
            </a:r>
            <a:r>
              <a:rPr lang="cs-CZ" i="1" dirty="0"/>
              <a:t>)</a:t>
            </a:r>
            <a:endParaRPr lang="cs-CZ" dirty="0"/>
          </a:p>
          <a:p>
            <a:pPr>
              <a:buNone/>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Key</a:t>
            </a:r>
            <a:r>
              <a:rPr lang="cs-CZ" b="1" dirty="0"/>
              <a:t> </a:t>
            </a:r>
            <a:r>
              <a:rPr lang="cs-CZ" b="1" dirty="0" err="1"/>
              <a:t>competencies</a:t>
            </a:r>
            <a:r>
              <a:rPr lang="cs-CZ" dirty="0"/>
              <a:t/>
            </a:r>
            <a:br>
              <a:rPr lang="cs-CZ" dirty="0"/>
            </a:br>
            <a:endParaRPr lang="cs-CZ" dirty="0"/>
          </a:p>
        </p:txBody>
      </p:sp>
      <p:sp>
        <p:nvSpPr>
          <p:cNvPr id="3" name="Zástupný symbol pro obsah 2"/>
          <p:cNvSpPr>
            <a:spLocks noGrp="1"/>
          </p:cNvSpPr>
          <p:nvPr>
            <p:ph sz="quarter" idx="1"/>
          </p:nvPr>
        </p:nvSpPr>
        <p:spPr/>
        <p:txBody>
          <a:bodyPr/>
          <a:lstStyle/>
          <a:p>
            <a:r>
              <a:rPr lang="cs-CZ" dirty="0" err="1"/>
              <a:t>learning</a:t>
            </a:r>
            <a:r>
              <a:rPr lang="cs-CZ" dirty="0"/>
              <a:t> </a:t>
            </a:r>
            <a:r>
              <a:rPr lang="cs-CZ" dirty="0" err="1"/>
              <a:t>competencies</a:t>
            </a:r>
            <a:r>
              <a:rPr lang="cs-CZ" dirty="0"/>
              <a:t>; </a:t>
            </a:r>
          </a:p>
          <a:p>
            <a:r>
              <a:rPr lang="cs-CZ" dirty="0" err="1"/>
              <a:t>problem</a:t>
            </a:r>
            <a:r>
              <a:rPr lang="cs-CZ" dirty="0"/>
              <a:t>-</a:t>
            </a:r>
            <a:r>
              <a:rPr lang="cs-CZ" dirty="0" err="1"/>
              <a:t>solving</a:t>
            </a:r>
            <a:r>
              <a:rPr lang="cs-CZ" dirty="0"/>
              <a:t> </a:t>
            </a:r>
            <a:r>
              <a:rPr lang="cs-CZ" dirty="0" err="1"/>
              <a:t>competencies</a:t>
            </a:r>
            <a:r>
              <a:rPr lang="cs-CZ" dirty="0"/>
              <a:t>; </a:t>
            </a:r>
          </a:p>
          <a:p>
            <a:r>
              <a:rPr lang="cs-CZ" dirty="0" err="1"/>
              <a:t>communication</a:t>
            </a:r>
            <a:r>
              <a:rPr lang="cs-CZ" dirty="0"/>
              <a:t> </a:t>
            </a:r>
            <a:r>
              <a:rPr lang="cs-CZ" dirty="0" err="1"/>
              <a:t>competencies</a:t>
            </a:r>
            <a:r>
              <a:rPr lang="cs-CZ" dirty="0"/>
              <a:t>; </a:t>
            </a:r>
          </a:p>
          <a:p>
            <a:r>
              <a:rPr lang="cs-CZ" dirty="0" err="1"/>
              <a:t>social</a:t>
            </a:r>
            <a:r>
              <a:rPr lang="cs-CZ" dirty="0"/>
              <a:t> </a:t>
            </a:r>
            <a:r>
              <a:rPr lang="cs-CZ" dirty="0" err="1"/>
              <a:t>and</a:t>
            </a:r>
            <a:r>
              <a:rPr lang="cs-CZ" dirty="0"/>
              <a:t> </a:t>
            </a:r>
            <a:r>
              <a:rPr lang="cs-CZ" dirty="0" err="1"/>
              <a:t>personal</a:t>
            </a:r>
            <a:r>
              <a:rPr lang="cs-CZ" dirty="0"/>
              <a:t> </a:t>
            </a:r>
            <a:r>
              <a:rPr lang="cs-CZ" dirty="0" err="1"/>
              <a:t>competencies</a:t>
            </a:r>
            <a:r>
              <a:rPr lang="cs-CZ" dirty="0"/>
              <a:t>; </a:t>
            </a:r>
          </a:p>
          <a:p>
            <a:r>
              <a:rPr lang="cs-CZ" dirty="0"/>
              <a:t>civil </a:t>
            </a:r>
            <a:r>
              <a:rPr lang="cs-CZ" dirty="0" err="1"/>
              <a:t>competencies</a:t>
            </a:r>
            <a:r>
              <a:rPr lang="cs-CZ" dirty="0"/>
              <a:t>; </a:t>
            </a:r>
          </a:p>
          <a:p>
            <a:r>
              <a:rPr lang="cs-CZ" dirty="0" err="1"/>
              <a:t>working</a:t>
            </a:r>
            <a:r>
              <a:rPr lang="cs-CZ" dirty="0"/>
              <a:t> </a:t>
            </a:r>
            <a:r>
              <a:rPr lang="cs-CZ" dirty="0" err="1" smtClean="0"/>
              <a:t>competencies</a:t>
            </a:r>
            <a:endParaRPr lang="cs-CZ" dirty="0"/>
          </a:p>
          <a:p>
            <a:pPr>
              <a:buNone/>
            </a:pP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Cross</a:t>
            </a:r>
            <a:r>
              <a:rPr lang="cs-CZ" b="1" dirty="0"/>
              <a:t>-</a:t>
            </a:r>
            <a:r>
              <a:rPr lang="cs-CZ" b="1" dirty="0" err="1"/>
              <a:t>Curricular</a:t>
            </a:r>
            <a:r>
              <a:rPr lang="cs-CZ" b="1" dirty="0"/>
              <a:t> </a:t>
            </a:r>
            <a:r>
              <a:rPr lang="cs-CZ" b="1" dirty="0" err="1"/>
              <a:t>Subjects</a:t>
            </a:r>
            <a:r>
              <a:rPr lang="cs-CZ" dirty="0"/>
              <a:t/>
            </a:r>
            <a:br>
              <a:rPr lang="cs-CZ" dirty="0"/>
            </a:b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b="1" dirty="0" err="1"/>
              <a:t>Cross</a:t>
            </a:r>
            <a:r>
              <a:rPr lang="cs-CZ" b="1" dirty="0"/>
              <a:t>-</a:t>
            </a:r>
            <a:r>
              <a:rPr lang="cs-CZ" b="1" dirty="0" err="1"/>
              <a:t>curricular</a:t>
            </a:r>
            <a:r>
              <a:rPr lang="cs-CZ" b="1" dirty="0"/>
              <a:t> </a:t>
            </a:r>
            <a:r>
              <a:rPr lang="cs-CZ" b="1" dirty="0" err="1"/>
              <a:t>subjects</a:t>
            </a:r>
            <a:r>
              <a:rPr lang="cs-CZ" b="1" dirty="0"/>
              <a:t> </a:t>
            </a:r>
            <a:r>
              <a:rPr lang="cs-CZ" dirty="0"/>
              <a:t>in </a:t>
            </a:r>
            <a:r>
              <a:rPr lang="cs-CZ" dirty="0" err="1"/>
              <a:t>the</a:t>
            </a:r>
            <a:r>
              <a:rPr lang="cs-CZ" dirty="0"/>
              <a:t> FEP BE are </a:t>
            </a:r>
            <a:r>
              <a:rPr lang="cs-CZ" dirty="0" err="1"/>
              <a:t>subjects</a:t>
            </a:r>
            <a:r>
              <a:rPr lang="cs-CZ" dirty="0"/>
              <a:t> </a:t>
            </a:r>
            <a:r>
              <a:rPr lang="cs-CZ" dirty="0" err="1"/>
              <a:t>related</a:t>
            </a:r>
            <a:r>
              <a:rPr lang="cs-CZ" dirty="0"/>
              <a:t> to </a:t>
            </a:r>
            <a:r>
              <a:rPr lang="cs-CZ" dirty="0" err="1"/>
              <a:t>contemporary</a:t>
            </a:r>
            <a:r>
              <a:rPr lang="cs-CZ" dirty="0"/>
              <a:t> </a:t>
            </a:r>
            <a:r>
              <a:rPr lang="cs-CZ" dirty="0" err="1" smtClean="0"/>
              <a:t>present</a:t>
            </a:r>
            <a:r>
              <a:rPr lang="cs-CZ" dirty="0" smtClean="0"/>
              <a:t>-</a:t>
            </a:r>
            <a:r>
              <a:rPr lang="cs-CZ" dirty="0" err="1" smtClean="0"/>
              <a:t>day</a:t>
            </a:r>
            <a:r>
              <a:rPr lang="cs-CZ" dirty="0" smtClean="0"/>
              <a:t> </a:t>
            </a:r>
            <a:r>
              <a:rPr lang="cs-CZ" dirty="0" err="1" smtClean="0"/>
              <a:t>issues</a:t>
            </a:r>
            <a:r>
              <a:rPr lang="cs-CZ" dirty="0" smtClean="0"/>
              <a:t> </a:t>
            </a:r>
            <a:r>
              <a:rPr lang="cs-CZ" dirty="0" err="1"/>
              <a:t>and</a:t>
            </a:r>
            <a:r>
              <a:rPr lang="cs-CZ" dirty="0"/>
              <a:t> </a:t>
            </a:r>
            <a:r>
              <a:rPr lang="cs-CZ" dirty="0" err="1"/>
              <a:t>represent</a:t>
            </a:r>
            <a:r>
              <a:rPr lang="cs-CZ" dirty="0"/>
              <a:t> </a:t>
            </a:r>
            <a:r>
              <a:rPr lang="cs-CZ" dirty="0" err="1"/>
              <a:t>an</a:t>
            </a:r>
            <a:r>
              <a:rPr lang="cs-CZ" dirty="0"/>
              <a:t> </a:t>
            </a:r>
            <a:r>
              <a:rPr lang="cs-CZ" dirty="0" err="1"/>
              <a:t>important</a:t>
            </a:r>
            <a:r>
              <a:rPr lang="cs-CZ" dirty="0"/>
              <a:t> </a:t>
            </a:r>
            <a:r>
              <a:rPr lang="cs-CZ" dirty="0" err="1"/>
              <a:t>and</a:t>
            </a:r>
            <a:r>
              <a:rPr lang="cs-CZ" dirty="0"/>
              <a:t> </a:t>
            </a:r>
            <a:r>
              <a:rPr lang="cs-CZ" dirty="0" err="1"/>
              <a:t>inseparable</a:t>
            </a:r>
            <a:r>
              <a:rPr lang="cs-CZ" dirty="0"/>
              <a:t> part </a:t>
            </a:r>
            <a:r>
              <a:rPr lang="cs-CZ" dirty="0" err="1"/>
              <a:t>of</a:t>
            </a:r>
            <a:r>
              <a:rPr lang="cs-CZ" dirty="0"/>
              <a:t> basic </a:t>
            </a:r>
            <a:r>
              <a:rPr lang="cs-CZ" dirty="0" err="1"/>
              <a:t>education</a:t>
            </a:r>
            <a:r>
              <a:rPr lang="cs-CZ" dirty="0"/>
              <a:t>. </a:t>
            </a:r>
            <a:r>
              <a:rPr lang="cs-CZ" dirty="0" err="1"/>
              <a:t>They</a:t>
            </a:r>
            <a:r>
              <a:rPr lang="cs-CZ" dirty="0"/>
              <a:t> </a:t>
            </a:r>
            <a:r>
              <a:rPr lang="cs-CZ" dirty="0" err="1"/>
              <a:t>represent</a:t>
            </a:r>
            <a:r>
              <a:rPr lang="cs-CZ" dirty="0"/>
              <a:t> </a:t>
            </a:r>
            <a:r>
              <a:rPr lang="cs-CZ" dirty="0" err="1"/>
              <a:t>an</a:t>
            </a:r>
            <a:r>
              <a:rPr lang="cs-CZ" dirty="0"/>
              <a:t> </a:t>
            </a:r>
            <a:r>
              <a:rPr lang="cs-CZ" dirty="0" err="1" smtClean="0"/>
              <a:t>important</a:t>
            </a:r>
            <a:r>
              <a:rPr lang="cs-CZ" dirty="0" smtClean="0"/>
              <a:t> formative </a:t>
            </a:r>
            <a:r>
              <a:rPr lang="cs-CZ" dirty="0"/>
              <a:t>element </a:t>
            </a:r>
            <a:r>
              <a:rPr lang="cs-CZ" dirty="0" err="1"/>
              <a:t>of</a:t>
            </a:r>
            <a:r>
              <a:rPr lang="cs-CZ" dirty="0"/>
              <a:t> basic </a:t>
            </a:r>
            <a:r>
              <a:rPr lang="cs-CZ" dirty="0" err="1"/>
              <a:t>education</a:t>
            </a:r>
            <a:r>
              <a:rPr lang="cs-CZ" dirty="0"/>
              <a:t>. </a:t>
            </a:r>
          </a:p>
          <a:p>
            <a:endParaRPr lang="cs-CZ" dirty="0"/>
          </a:p>
          <a:p>
            <a:r>
              <a:rPr lang="cs-CZ" dirty="0" err="1"/>
              <a:t>This</a:t>
            </a:r>
            <a:r>
              <a:rPr lang="cs-CZ" dirty="0"/>
              <a:t> </a:t>
            </a:r>
            <a:r>
              <a:rPr lang="cs-CZ" dirty="0" err="1"/>
              <a:t>contributes</a:t>
            </a:r>
            <a:r>
              <a:rPr lang="cs-CZ" dirty="0"/>
              <a:t> to </a:t>
            </a:r>
            <a:r>
              <a:rPr lang="cs-CZ" dirty="0" err="1"/>
              <a:t>the</a:t>
            </a:r>
            <a:r>
              <a:rPr lang="cs-CZ" dirty="0"/>
              <a:t> </a:t>
            </a:r>
            <a:r>
              <a:rPr lang="cs-CZ" dirty="0" err="1"/>
              <a:t>pupils’</a:t>
            </a:r>
            <a:r>
              <a:rPr lang="cs-CZ" dirty="0"/>
              <a:t> </a:t>
            </a:r>
            <a:r>
              <a:rPr lang="cs-CZ" dirty="0" err="1"/>
              <a:t>comprehensive</a:t>
            </a:r>
            <a:r>
              <a:rPr lang="cs-CZ" dirty="0"/>
              <a:t> </a:t>
            </a:r>
            <a:r>
              <a:rPr lang="cs-CZ" dirty="0" err="1"/>
              <a:t>education</a:t>
            </a:r>
            <a:r>
              <a:rPr lang="cs-CZ" dirty="0"/>
              <a:t> </a:t>
            </a:r>
            <a:r>
              <a:rPr lang="cs-CZ" dirty="0" err="1"/>
              <a:t>and</a:t>
            </a:r>
            <a:r>
              <a:rPr lang="cs-CZ" dirty="0"/>
              <a:t> </a:t>
            </a:r>
            <a:r>
              <a:rPr lang="cs-CZ" dirty="0" err="1"/>
              <a:t>positively</a:t>
            </a:r>
            <a:r>
              <a:rPr lang="cs-CZ" dirty="0"/>
              <a:t> </a:t>
            </a:r>
            <a:r>
              <a:rPr lang="cs-CZ" dirty="0" err="1"/>
              <a:t>influences</a:t>
            </a:r>
            <a:r>
              <a:rPr lang="cs-CZ" dirty="0"/>
              <a:t> </a:t>
            </a:r>
            <a:r>
              <a:rPr lang="cs-CZ" dirty="0" err="1"/>
              <a:t>the</a:t>
            </a:r>
            <a:r>
              <a:rPr lang="cs-CZ" dirty="0"/>
              <a:t> </a:t>
            </a:r>
            <a:r>
              <a:rPr lang="cs-CZ" dirty="0" err="1"/>
              <a:t>formation</a:t>
            </a:r>
            <a:r>
              <a:rPr lang="cs-CZ" dirty="0"/>
              <a:t> </a:t>
            </a:r>
            <a:r>
              <a:rPr lang="cs-CZ" dirty="0" err="1"/>
              <a:t>and</a:t>
            </a:r>
            <a:r>
              <a:rPr lang="cs-CZ" dirty="0"/>
              <a:t> </a:t>
            </a:r>
            <a:r>
              <a:rPr lang="cs-CZ" dirty="0" err="1"/>
              <a:t>development</a:t>
            </a:r>
            <a:r>
              <a:rPr lang="cs-CZ" dirty="0"/>
              <a:t> </a:t>
            </a:r>
            <a:r>
              <a:rPr lang="cs-CZ" dirty="0" err="1"/>
              <a:t>of</a:t>
            </a:r>
            <a:r>
              <a:rPr lang="cs-CZ" dirty="0"/>
              <a:t> </a:t>
            </a:r>
            <a:r>
              <a:rPr lang="cs-CZ" dirty="0" err="1"/>
              <a:t>their</a:t>
            </a:r>
            <a:r>
              <a:rPr lang="cs-CZ" dirty="0"/>
              <a:t> </a:t>
            </a:r>
            <a:r>
              <a:rPr lang="cs-CZ" dirty="0" err="1"/>
              <a:t>key</a:t>
            </a:r>
            <a:r>
              <a:rPr lang="cs-CZ" dirty="0"/>
              <a:t> </a:t>
            </a:r>
            <a:r>
              <a:rPr lang="cs-CZ" dirty="0" err="1"/>
              <a:t>competencies</a:t>
            </a:r>
            <a:r>
              <a:rPr lang="cs-CZ" dirty="0"/>
              <a:t>.</a:t>
            </a:r>
          </a:p>
          <a:p>
            <a:endParaRPr lang="cs-CZ" dirty="0"/>
          </a:p>
          <a:p>
            <a:r>
              <a:rPr lang="cs-CZ" dirty="0" err="1"/>
              <a:t>Cross</a:t>
            </a:r>
            <a:r>
              <a:rPr lang="cs-CZ" dirty="0"/>
              <a:t>-</a:t>
            </a:r>
            <a:r>
              <a:rPr lang="cs-CZ" dirty="0" err="1"/>
              <a:t>curricular</a:t>
            </a:r>
            <a:r>
              <a:rPr lang="cs-CZ" dirty="0"/>
              <a:t> </a:t>
            </a:r>
            <a:r>
              <a:rPr lang="cs-CZ" dirty="0" err="1"/>
              <a:t>subjects</a:t>
            </a:r>
            <a:r>
              <a:rPr lang="cs-CZ" dirty="0"/>
              <a:t> </a:t>
            </a:r>
            <a:r>
              <a:rPr lang="cs-CZ" dirty="0" err="1"/>
              <a:t>represent</a:t>
            </a:r>
            <a:r>
              <a:rPr lang="cs-CZ" dirty="0"/>
              <a:t> a </a:t>
            </a:r>
            <a:r>
              <a:rPr lang="cs-CZ" i="1" dirty="0" err="1"/>
              <a:t>mandatory</a:t>
            </a:r>
            <a:r>
              <a:rPr lang="cs-CZ" i="1" dirty="0"/>
              <a:t> part </a:t>
            </a:r>
            <a:r>
              <a:rPr lang="cs-CZ" i="1" dirty="0" err="1"/>
              <a:t>of</a:t>
            </a:r>
            <a:r>
              <a:rPr lang="cs-CZ" i="1" dirty="0"/>
              <a:t> basic </a:t>
            </a:r>
            <a:r>
              <a:rPr lang="cs-CZ" i="1" dirty="0" err="1"/>
              <a:t>education</a:t>
            </a:r>
            <a:r>
              <a:rPr lang="cs-CZ" dirty="0"/>
              <a:t>. </a:t>
            </a:r>
            <a:r>
              <a:rPr lang="cs-CZ" dirty="0" err="1"/>
              <a:t>Schools</a:t>
            </a:r>
            <a:r>
              <a:rPr lang="cs-CZ" dirty="0"/>
              <a:t> </a:t>
            </a:r>
            <a:r>
              <a:rPr lang="cs-CZ" dirty="0" err="1"/>
              <a:t>must</a:t>
            </a:r>
            <a:r>
              <a:rPr lang="cs-CZ" dirty="0"/>
              <a:t> </a:t>
            </a:r>
            <a:r>
              <a:rPr lang="cs-CZ" dirty="0" err="1" smtClean="0"/>
              <a:t>include</a:t>
            </a:r>
            <a:r>
              <a:rPr lang="cs-CZ" dirty="0" smtClean="0"/>
              <a:t> </a:t>
            </a:r>
            <a:r>
              <a:rPr lang="cs-CZ" dirty="0" err="1" smtClean="0"/>
              <a:t>all</a:t>
            </a:r>
            <a:r>
              <a:rPr lang="cs-CZ" dirty="0" smtClean="0"/>
              <a:t> </a:t>
            </a:r>
            <a:r>
              <a:rPr lang="cs-CZ" dirty="0" err="1"/>
              <a:t>cross</a:t>
            </a:r>
            <a:r>
              <a:rPr lang="cs-CZ" dirty="0"/>
              <a:t>-</a:t>
            </a:r>
            <a:r>
              <a:rPr lang="cs-CZ" dirty="0" err="1"/>
              <a:t>curricular</a:t>
            </a:r>
            <a:r>
              <a:rPr lang="cs-CZ" dirty="0"/>
              <a:t> </a:t>
            </a:r>
            <a:r>
              <a:rPr lang="cs-CZ" dirty="0" err="1"/>
              <a:t>subjects</a:t>
            </a:r>
            <a:r>
              <a:rPr lang="cs-CZ" dirty="0"/>
              <a:t> </a:t>
            </a:r>
            <a:r>
              <a:rPr lang="cs-CZ" dirty="0" err="1"/>
              <a:t>contained</a:t>
            </a:r>
            <a:r>
              <a:rPr lang="cs-CZ" dirty="0"/>
              <a:t> in </a:t>
            </a:r>
            <a:r>
              <a:rPr lang="cs-CZ" dirty="0" err="1"/>
              <a:t>the</a:t>
            </a:r>
            <a:r>
              <a:rPr lang="cs-CZ" dirty="0"/>
              <a:t> FEP BE10 </a:t>
            </a:r>
            <a:r>
              <a:rPr lang="cs-CZ" dirty="0" err="1"/>
              <a:t>into</a:t>
            </a:r>
            <a:r>
              <a:rPr lang="cs-CZ" dirty="0"/>
              <a:t> </a:t>
            </a:r>
            <a:r>
              <a:rPr lang="cs-CZ" dirty="0" err="1"/>
              <a:t>Stages</a:t>
            </a:r>
            <a:r>
              <a:rPr lang="cs-CZ" dirty="0"/>
              <a:t> 1 </a:t>
            </a:r>
            <a:r>
              <a:rPr lang="cs-CZ" dirty="0" err="1"/>
              <a:t>and</a:t>
            </a:r>
            <a:r>
              <a:rPr lang="cs-CZ" dirty="0"/>
              <a:t> 2 </a:t>
            </a:r>
            <a:r>
              <a:rPr lang="cs-CZ" dirty="0" err="1"/>
              <a:t>of</a:t>
            </a:r>
            <a:r>
              <a:rPr lang="cs-CZ" dirty="0"/>
              <a:t> </a:t>
            </a:r>
            <a:r>
              <a:rPr lang="cs-CZ" dirty="0" err="1"/>
              <a:t>education</a:t>
            </a:r>
            <a:r>
              <a:rPr lang="cs-CZ" dirty="0"/>
              <a:t>. Not </a:t>
            </a:r>
            <a:r>
              <a:rPr lang="cs-CZ" dirty="0" err="1"/>
              <a:t>all</a:t>
            </a:r>
            <a:r>
              <a:rPr lang="cs-CZ" dirty="0"/>
              <a:t> </a:t>
            </a:r>
            <a:r>
              <a:rPr lang="cs-CZ" dirty="0" err="1"/>
              <a:t>crosscurricular</a:t>
            </a:r>
            <a:r>
              <a:rPr lang="cs-CZ" dirty="0"/>
              <a:t> </a:t>
            </a:r>
            <a:r>
              <a:rPr lang="cs-CZ" dirty="0" err="1"/>
              <a:t>subjects</a:t>
            </a:r>
            <a:r>
              <a:rPr lang="cs-CZ" dirty="0"/>
              <a:t>, </a:t>
            </a:r>
            <a:r>
              <a:rPr lang="cs-CZ" dirty="0" err="1"/>
              <a:t>however</a:t>
            </a:r>
            <a:r>
              <a:rPr lang="cs-CZ" dirty="0"/>
              <a:t>, </a:t>
            </a:r>
            <a:r>
              <a:rPr lang="cs-CZ" dirty="0" err="1"/>
              <a:t>must</a:t>
            </a:r>
            <a:r>
              <a:rPr lang="cs-CZ" dirty="0"/>
              <a:t> </a:t>
            </a:r>
            <a:r>
              <a:rPr lang="cs-CZ" dirty="0" err="1"/>
              <a:t>be</a:t>
            </a:r>
            <a:r>
              <a:rPr lang="cs-CZ" dirty="0"/>
              <a:t> </a:t>
            </a:r>
            <a:r>
              <a:rPr lang="cs-CZ" dirty="0" err="1"/>
              <a:t>represented</a:t>
            </a:r>
            <a:r>
              <a:rPr lang="cs-CZ" dirty="0"/>
              <a:t> </a:t>
            </a:r>
            <a:r>
              <a:rPr lang="cs-CZ" dirty="0" err="1"/>
              <a:t>at</a:t>
            </a:r>
            <a:r>
              <a:rPr lang="cs-CZ" dirty="0"/>
              <a:t> </a:t>
            </a:r>
            <a:r>
              <a:rPr lang="cs-CZ" dirty="0" err="1"/>
              <a:t>each</a:t>
            </a:r>
            <a:r>
              <a:rPr lang="cs-CZ" dirty="0"/>
              <a:t> grade </a:t>
            </a:r>
            <a:r>
              <a:rPr lang="cs-CZ" dirty="0" err="1"/>
              <a:t>level</a:t>
            </a:r>
            <a:r>
              <a:rPr lang="cs-CZ" dirty="0"/>
              <a:t>. </a:t>
            </a:r>
            <a:r>
              <a:rPr lang="cs-CZ" dirty="0" err="1"/>
              <a:t>It</a:t>
            </a:r>
            <a:r>
              <a:rPr lang="cs-CZ" dirty="0"/>
              <a:t> </a:t>
            </a:r>
            <a:r>
              <a:rPr lang="cs-CZ" dirty="0" err="1"/>
              <a:t>is</a:t>
            </a:r>
            <a:r>
              <a:rPr lang="cs-CZ" dirty="0"/>
              <a:t> </a:t>
            </a:r>
            <a:r>
              <a:rPr lang="cs-CZ" dirty="0" err="1"/>
              <a:t>the</a:t>
            </a:r>
            <a:r>
              <a:rPr lang="cs-CZ" dirty="0"/>
              <a:t> </a:t>
            </a:r>
            <a:r>
              <a:rPr lang="cs-CZ" dirty="0" err="1"/>
              <a:t>school’s</a:t>
            </a:r>
            <a:r>
              <a:rPr lang="cs-CZ" dirty="0"/>
              <a:t> </a:t>
            </a:r>
            <a:r>
              <a:rPr lang="cs-CZ" dirty="0" err="1"/>
              <a:t>responsibility</a:t>
            </a:r>
            <a:r>
              <a:rPr lang="cs-CZ" dirty="0"/>
              <a:t> to, </a:t>
            </a:r>
            <a:r>
              <a:rPr lang="cs-CZ" dirty="0" err="1"/>
              <a:t>over</a:t>
            </a:r>
            <a:r>
              <a:rPr lang="cs-CZ" dirty="0"/>
              <a:t> </a:t>
            </a:r>
            <a:r>
              <a:rPr lang="cs-CZ" dirty="0" err="1"/>
              <a:t>the</a:t>
            </a:r>
            <a:r>
              <a:rPr lang="cs-CZ" dirty="0"/>
              <a:t> </a:t>
            </a:r>
            <a:r>
              <a:rPr lang="cs-CZ" dirty="0" err="1"/>
              <a:t>course</a:t>
            </a:r>
            <a:r>
              <a:rPr lang="cs-CZ" dirty="0"/>
              <a:t> </a:t>
            </a:r>
            <a:r>
              <a:rPr lang="cs-CZ" dirty="0" err="1"/>
              <a:t>of</a:t>
            </a:r>
            <a:r>
              <a:rPr lang="cs-CZ" dirty="0"/>
              <a:t> basic </a:t>
            </a:r>
            <a:r>
              <a:rPr lang="cs-CZ" dirty="0" err="1"/>
              <a:t>education</a:t>
            </a:r>
            <a:r>
              <a:rPr lang="cs-CZ" dirty="0"/>
              <a:t>, </a:t>
            </a:r>
            <a:r>
              <a:rPr lang="cs-CZ" dirty="0" err="1"/>
              <a:t>gradually</a:t>
            </a:r>
            <a:r>
              <a:rPr lang="cs-CZ" dirty="0"/>
              <a:t> </a:t>
            </a:r>
            <a:r>
              <a:rPr lang="cs-CZ" dirty="0" err="1"/>
              <a:t>offer</a:t>
            </a:r>
            <a:r>
              <a:rPr lang="cs-CZ" dirty="0"/>
              <a:t> </a:t>
            </a:r>
            <a:r>
              <a:rPr lang="cs-CZ" dirty="0" err="1"/>
              <a:t>pupils</a:t>
            </a:r>
            <a:r>
              <a:rPr lang="cs-CZ" dirty="0"/>
              <a:t> </a:t>
            </a:r>
            <a:r>
              <a:rPr lang="cs-CZ" dirty="0" err="1"/>
              <a:t>all</a:t>
            </a:r>
            <a:r>
              <a:rPr lang="cs-CZ" dirty="0"/>
              <a:t> </a:t>
            </a:r>
            <a:r>
              <a:rPr lang="cs-CZ" dirty="0" err="1"/>
              <a:t>thematic</a:t>
            </a:r>
            <a:r>
              <a:rPr lang="cs-CZ" dirty="0"/>
              <a:t> </a:t>
            </a:r>
            <a:r>
              <a:rPr lang="cs-CZ" dirty="0" err="1"/>
              <a:t>areas</a:t>
            </a:r>
            <a:r>
              <a:rPr lang="cs-CZ" dirty="0"/>
              <a:t> </a:t>
            </a:r>
            <a:r>
              <a:rPr lang="cs-CZ" dirty="0" err="1"/>
              <a:t>contained</a:t>
            </a:r>
            <a:r>
              <a:rPr lang="cs-CZ" dirty="0"/>
              <a:t> in </a:t>
            </a:r>
            <a:r>
              <a:rPr lang="cs-CZ" dirty="0" err="1"/>
              <a:t>the</a:t>
            </a:r>
            <a:r>
              <a:rPr lang="cs-CZ" dirty="0"/>
              <a:t> </a:t>
            </a:r>
            <a:r>
              <a:rPr lang="cs-CZ" dirty="0" err="1"/>
              <a:t>individual</a:t>
            </a:r>
            <a:r>
              <a:rPr lang="cs-CZ" dirty="0"/>
              <a:t> </a:t>
            </a:r>
            <a:r>
              <a:rPr lang="cs-CZ" dirty="0" err="1"/>
              <a:t>cross</a:t>
            </a:r>
            <a:r>
              <a:rPr lang="cs-CZ" dirty="0"/>
              <a:t>-</a:t>
            </a:r>
            <a:r>
              <a:rPr lang="cs-CZ" dirty="0" err="1"/>
              <a:t>curricular</a:t>
            </a:r>
            <a:r>
              <a:rPr lang="cs-CZ" dirty="0"/>
              <a:t> </a:t>
            </a:r>
            <a:r>
              <a:rPr lang="cs-CZ" dirty="0" err="1"/>
              <a:t>subjects</a:t>
            </a:r>
            <a:r>
              <a:rPr lang="cs-CZ" dirty="0"/>
              <a:t>.</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Cross</a:t>
            </a:r>
            <a:r>
              <a:rPr lang="cs-CZ" b="1" dirty="0"/>
              <a:t>-</a:t>
            </a:r>
            <a:r>
              <a:rPr lang="cs-CZ" b="1" dirty="0" err="1"/>
              <a:t>curricular</a:t>
            </a:r>
            <a:r>
              <a:rPr lang="cs-CZ" b="1" dirty="0"/>
              <a:t> </a:t>
            </a:r>
            <a:r>
              <a:rPr lang="cs-CZ" b="1" dirty="0" err="1"/>
              <a:t>subjects</a:t>
            </a:r>
            <a:r>
              <a:rPr lang="cs-CZ" b="1" dirty="0"/>
              <a:t> </a:t>
            </a:r>
            <a:endParaRPr lang="cs-CZ" dirty="0"/>
          </a:p>
        </p:txBody>
      </p:sp>
      <p:sp>
        <p:nvSpPr>
          <p:cNvPr id="3" name="Zástupný symbol pro obsah 2"/>
          <p:cNvSpPr>
            <a:spLocks noGrp="1"/>
          </p:cNvSpPr>
          <p:nvPr>
            <p:ph sz="quarter" idx="1"/>
          </p:nvPr>
        </p:nvSpPr>
        <p:spPr/>
        <p:txBody>
          <a:bodyPr/>
          <a:lstStyle/>
          <a:p>
            <a:r>
              <a:rPr lang="cs-CZ" sz="2800" dirty="0" err="1" smtClean="0"/>
              <a:t>Personal</a:t>
            </a:r>
            <a:r>
              <a:rPr lang="cs-CZ" sz="2800" dirty="0" smtClean="0"/>
              <a:t> </a:t>
            </a:r>
            <a:r>
              <a:rPr lang="cs-CZ" sz="2800" dirty="0" err="1"/>
              <a:t>and</a:t>
            </a:r>
            <a:r>
              <a:rPr lang="cs-CZ" sz="2800" dirty="0"/>
              <a:t> </a:t>
            </a:r>
            <a:r>
              <a:rPr lang="cs-CZ" sz="2800" dirty="0" err="1"/>
              <a:t>Social</a:t>
            </a:r>
            <a:r>
              <a:rPr lang="cs-CZ" sz="2800" dirty="0"/>
              <a:t> </a:t>
            </a:r>
            <a:r>
              <a:rPr lang="cs-CZ" sz="2800" dirty="0" err="1"/>
              <a:t>Education</a:t>
            </a:r>
            <a:endParaRPr lang="cs-CZ" sz="2800" dirty="0"/>
          </a:p>
          <a:p>
            <a:r>
              <a:rPr lang="cs-CZ" sz="2800" dirty="0" err="1" smtClean="0"/>
              <a:t>Democratic</a:t>
            </a:r>
            <a:r>
              <a:rPr lang="cs-CZ" sz="2800" dirty="0" smtClean="0"/>
              <a:t> </a:t>
            </a:r>
            <a:r>
              <a:rPr lang="cs-CZ" sz="2800" dirty="0" err="1"/>
              <a:t>Citizenship</a:t>
            </a:r>
            <a:endParaRPr lang="cs-CZ" sz="2800" dirty="0"/>
          </a:p>
          <a:p>
            <a:r>
              <a:rPr lang="cs-CZ" sz="2800" dirty="0" err="1" smtClean="0"/>
              <a:t>Education</a:t>
            </a:r>
            <a:r>
              <a:rPr lang="cs-CZ" sz="2800" dirty="0" smtClean="0"/>
              <a:t> </a:t>
            </a:r>
            <a:r>
              <a:rPr lang="cs-CZ" sz="2800" dirty="0" err="1"/>
              <a:t>towards</a:t>
            </a:r>
            <a:r>
              <a:rPr lang="cs-CZ" sz="2800" dirty="0"/>
              <a:t> </a:t>
            </a:r>
            <a:r>
              <a:rPr lang="cs-CZ" sz="2800" dirty="0" err="1"/>
              <a:t>Thinking</a:t>
            </a:r>
            <a:r>
              <a:rPr lang="cs-CZ" sz="2800" dirty="0"/>
              <a:t> in </a:t>
            </a:r>
            <a:r>
              <a:rPr lang="cs-CZ" sz="2800" dirty="0" err="1"/>
              <a:t>European</a:t>
            </a:r>
            <a:r>
              <a:rPr lang="cs-CZ" sz="2800" dirty="0"/>
              <a:t> </a:t>
            </a:r>
            <a:r>
              <a:rPr lang="cs-CZ" sz="2800" dirty="0" err="1"/>
              <a:t>and</a:t>
            </a:r>
            <a:r>
              <a:rPr lang="cs-CZ" sz="2800" dirty="0"/>
              <a:t> </a:t>
            </a:r>
            <a:r>
              <a:rPr lang="cs-CZ" sz="2800" dirty="0" err="1"/>
              <a:t>Global</a:t>
            </a:r>
            <a:r>
              <a:rPr lang="cs-CZ" sz="2800" dirty="0"/>
              <a:t> </a:t>
            </a:r>
            <a:r>
              <a:rPr lang="cs-CZ" sz="2800" dirty="0" err="1"/>
              <a:t>Contexts</a:t>
            </a:r>
            <a:endParaRPr lang="cs-CZ" sz="2800" dirty="0"/>
          </a:p>
          <a:p>
            <a:r>
              <a:rPr lang="cs-CZ" sz="2800" dirty="0" err="1" smtClean="0"/>
              <a:t>Multicultural</a:t>
            </a:r>
            <a:r>
              <a:rPr lang="cs-CZ" sz="2800" dirty="0" smtClean="0"/>
              <a:t> Edu </a:t>
            </a:r>
            <a:r>
              <a:rPr lang="cs-CZ" sz="2800" dirty="0" err="1" smtClean="0"/>
              <a:t>cation</a:t>
            </a:r>
            <a:endParaRPr lang="cs-CZ" sz="2800" dirty="0"/>
          </a:p>
          <a:p>
            <a:r>
              <a:rPr lang="cs-CZ" sz="2800" dirty="0" err="1" smtClean="0"/>
              <a:t>Environmental</a:t>
            </a:r>
            <a:r>
              <a:rPr lang="cs-CZ" sz="2800" dirty="0" smtClean="0"/>
              <a:t> </a:t>
            </a:r>
            <a:r>
              <a:rPr lang="cs-CZ" sz="2800" dirty="0" err="1"/>
              <a:t>Education</a:t>
            </a:r>
            <a:endParaRPr lang="cs-CZ" sz="2800" dirty="0"/>
          </a:p>
          <a:p>
            <a:r>
              <a:rPr lang="cs-CZ" sz="2800" dirty="0" smtClean="0"/>
              <a:t>Media </a:t>
            </a:r>
            <a:r>
              <a:rPr lang="cs-CZ" sz="2800" dirty="0" err="1"/>
              <a:t>Education</a:t>
            </a:r>
            <a:endParaRPr lang="cs-CZ" sz="2800" dirty="0"/>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Seminar</a:t>
            </a:r>
            <a:r>
              <a:rPr lang="cs-CZ" dirty="0" smtClean="0"/>
              <a:t> </a:t>
            </a:r>
            <a:r>
              <a:rPr lang="cs-CZ" dirty="0" err="1" smtClean="0"/>
              <a:t>work</a:t>
            </a:r>
            <a:endParaRPr lang="cs-CZ" dirty="0"/>
          </a:p>
        </p:txBody>
      </p:sp>
      <p:sp>
        <p:nvSpPr>
          <p:cNvPr id="3" name="Zástupný symbol pro obsah 2"/>
          <p:cNvSpPr>
            <a:spLocks noGrp="1"/>
          </p:cNvSpPr>
          <p:nvPr>
            <p:ph sz="quarter" idx="1"/>
          </p:nvPr>
        </p:nvSpPr>
        <p:spPr/>
        <p:txBody>
          <a:bodyPr>
            <a:normAutofit/>
          </a:bodyPr>
          <a:lstStyle/>
          <a:p>
            <a:r>
              <a:rPr lang="cs-CZ" sz="2800" dirty="0" err="1" smtClean="0"/>
              <a:t>Comparsion</a:t>
            </a:r>
            <a:r>
              <a:rPr lang="cs-CZ" sz="2800" dirty="0" smtClean="0"/>
              <a:t> </a:t>
            </a:r>
            <a:r>
              <a:rPr lang="cs-CZ" sz="2800" dirty="0" err="1" smtClean="0"/>
              <a:t>of</a:t>
            </a:r>
            <a:r>
              <a:rPr lang="cs-CZ" sz="2800" dirty="0" smtClean="0"/>
              <a:t> </a:t>
            </a:r>
            <a:r>
              <a:rPr lang="cs-CZ" sz="2800" dirty="0" err="1" smtClean="0"/>
              <a:t>educational</a:t>
            </a:r>
            <a:r>
              <a:rPr lang="cs-CZ" sz="2800" dirty="0" smtClean="0"/>
              <a:t> </a:t>
            </a:r>
            <a:r>
              <a:rPr lang="cs-CZ" sz="2800" dirty="0" err="1" smtClean="0"/>
              <a:t>system</a:t>
            </a:r>
            <a:r>
              <a:rPr lang="cs-CZ" sz="2800" dirty="0" smtClean="0"/>
              <a:t> in </a:t>
            </a:r>
            <a:r>
              <a:rPr lang="cs-CZ" sz="2800" dirty="0" err="1" smtClean="0"/>
              <a:t>your</a:t>
            </a:r>
            <a:r>
              <a:rPr lang="cs-CZ" sz="2800" dirty="0" smtClean="0"/>
              <a:t> country </a:t>
            </a:r>
            <a:r>
              <a:rPr lang="cs-CZ" sz="2800" dirty="0" err="1" smtClean="0"/>
              <a:t>and</a:t>
            </a:r>
            <a:r>
              <a:rPr lang="cs-CZ" sz="2800" dirty="0" smtClean="0"/>
              <a:t> </a:t>
            </a:r>
            <a:r>
              <a:rPr lang="cs-CZ" sz="2800" dirty="0" err="1" smtClean="0"/>
              <a:t>Czech</a:t>
            </a:r>
            <a:r>
              <a:rPr lang="cs-CZ" sz="2800" dirty="0" smtClean="0"/>
              <a:t> </a:t>
            </a:r>
            <a:r>
              <a:rPr lang="cs-CZ" sz="2800" dirty="0" err="1" smtClean="0"/>
              <a:t>educational</a:t>
            </a:r>
            <a:r>
              <a:rPr lang="cs-CZ" sz="2800" dirty="0" smtClean="0"/>
              <a:t> </a:t>
            </a:r>
            <a:r>
              <a:rPr lang="cs-CZ" sz="2800" dirty="0" err="1" smtClean="0"/>
              <a:t>system</a:t>
            </a:r>
            <a:r>
              <a:rPr lang="cs-CZ" sz="2800" dirty="0" smtClean="0"/>
              <a:t> in </a:t>
            </a:r>
            <a:r>
              <a:rPr lang="cs-CZ" sz="2800" dirty="0" err="1" smtClean="0"/>
              <a:t>terms</a:t>
            </a:r>
            <a:r>
              <a:rPr lang="cs-CZ" sz="2800" dirty="0" smtClean="0"/>
              <a:t> </a:t>
            </a:r>
            <a:r>
              <a:rPr lang="cs-CZ" sz="2800" dirty="0" err="1" smtClean="0"/>
              <a:t>of</a:t>
            </a:r>
            <a:r>
              <a:rPr lang="cs-CZ" sz="2800" dirty="0" smtClean="0"/>
              <a:t>:</a:t>
            </a:r>
          </a:p>
          <a:p>
            <a:pPr>
              <a:buNone/>
            </a:pPr>
            <a:r>
              <a:rPr lang="cs-CZ" sz="2800" dirty="0" smtClean="0"/>
              <a:t>	A) ISCED</a:t>
            </a:r>
          </a:p>
          <a:p>
            <a:pPr>
              <a:buNone/>
            </a:pPr>
            <a:r>
              <a:rPr lang="cs-CZ" sz="2800" dirty="0" smtClean="0"/>
              <a:t>	B) </a:t>
            </a:r>
            <a:r>
              <a:rPr lang="cs-CZ" sz="2800" dirty="0" err="1" smtClean="0"/>
              <a:t>Goals</a:t>
            </a:r>
            <a:r>
              <a:rPr lang="cs-CZ" sz="2800" dirty="0" smtClean="0"/>
              <a:t> </a:t>
            </a:r>
            <a:r>
              <a:rPr lang="cs-CZ" sz="2800" dirty="0" err="1" smtClean="0"/>
              <a:t>of</a:t>
            </a:r>
            <a:r>
              <a:rPr lang="cs-CZ" sz="2800" dirty="0" smtClean="0"/>
              <a:t> basic </a:t>
            </a:r>
            <a:r>
              <a:rPr lang="cs-CZ" sz="2800" dirty="0" err="1" smtClean="0"/>
              <a:t>education</a:t>
            </a:r>
            <a:endParaRPr lang="cs-CZ" sz="2800" dirty="0" smtClean="0"/>
          </a:p>
          <a:p>
            <a:pPr>
              <a:buNone/>
            </a:pPr>
            <a:r>
              <a:rPr lang="cs-CZ" sz="2800" dirty="0"/>
              <a:t>	</a:t>
            </a:r>
            <a:r>
              <a:rPr lang="cs-CZ" sz="2800" dirty="0" smtClean="0"/>
              <a:t>C) </a:t>
            </a:r>
            <a:r>
              <a:rPr lang="cs-CZ" sz="2800" dirty="0" err="1" smtClean="0"/>
              <a:t>Subjects</a:t>
            </a:r>
            <a:r>
              <a:rPr lang="cs-CZ" sz="2800" dirty="0" smtClean="0"/>
              <a:t> in basic </a:t>
            </a:r>
            <a:r>
              <a:rPr lang="cs-CZ" sz="2800" dirty="0" err="1" smtClean="0"/>
              <a:t>education</a:t>
            </a:r>
            <a:endParaRPr lang="cs-CZ" sz="2800" dirty="0" smtClean="0"/>
          </a:p>
          <a:p>
            <a:pPr>
              <a:buNone/>
            </a:pPr>
            <a:r>
              <a:rPr lang="cs-CZ" sz="2800" dirty="0"/>
              <a:t>	</a:t>
            </a:r>
            <a:r>
              <a:rPr lang="cs-CZ" sz="2800" dirty="0" smtClean="0"/>
              <a:t>D) </a:t>
            </a:r>
            <a:r>
              <a:rPr lang="cs-CZ" sz="2800" dirty="0" err="1" smtClean="0"/>
              <a:t>Key</a:t>
            </a:r>
            <a:r>
              <a:rPr lang="cs-CZ" sz="2800" dirty="0" smtClean="0"/>
              <a:t> </a:t>
            </a:r>
            <a:r>
              <a:rPr lang="cs-CZ" sz="2800" dirty="0" err="1" smtClean="0"/>
              <a:t>competencies</a:t>
            </a:r>
            <a:endParaRPr lang="cs-CZ" sz="2800" dirty="0" smtClean="0"/>
          </a:p>
          <a:p>
            <a:pPr>
              <a:buNone/>
            </a:pPr>
            <a:r>
              <a:rPr lang="cs-CZ" sz="2800" dirty="0" smtClean="0"/>
              <a:t>	E) </a:t>
            </a:r>
            <a:r>
              <a:rPr lang="cs-CZ" sz="2800" dirty="0" err="1" smtClean="0"/>
              <a:t>Interesting</a:t>
            </a:r>
            <a:r>
              <a:rPr lang="cs-CZ" sz="2800" dirty="0" smtClean="0"/>
              <a:t> </a:t>
            </a:r>
            <a:r>
              <a:rPr lang="cs-CZ" sz="2800" dirty="0" err="1" smtClean="0"/>
              <a:t>facts</a:t>
            </a:r>
            <a:endParaRPr lang="cs-CZ" sz="2800" dirty="0" smtClean="0"/>
          </a:p>
          <a:p>
            <a:pPr>
              <a:buNone/>
            </a:pPr>
            <a:endParaRPr lang="cs-CZ" sz="2800" dirty="0" smtClean="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sz="quarter" idx="1"/>
          </p:nvPr>
        </p:nvSpPr>
        <p:spPr/>
        <p:txBody>
          <a:bodyPr/>
          <a:lstStyle/>
          <a:p>
            <a:r>
              <a:rPr lang="cs-CZ" dirty="0" err="1" smtClean="0"/>
              <a:t>Introduce</a:t>
            </a:r>
            <a:r>
              <a:rPr lang="cs-CZ" dirty="0" smtClean="0"/>
              <a:t> </a:t>
            </a:r>
            <a:r>
              <a:rPr lang="cs-CZ" dirty="0" err="1" smtClean="0"/>
              <a:t>yourself</a:t>
            </a:r>
            <a:r>
              <a:rPr lang="cs-CZ" dirty="0" smtClean="0"/>
              <a:t>: </a:t>
            </a:r>
            <a:r>
              <a:rPr lang="cs-CZ" dirty="0" err="1" smtClean="0"/>
              <a:t>where</a:t>
            </a:r>
            <a:r>
              <a:rPr lang="cs-CZ" dirty="0" smtClean="0"/>
              <a:t> are </a:t>
            </a:r>
            <a:r>
              <a:rPr lang="cs-CZ" dirty="0" err="1" smtClean="0"/>
              <a:t>you</a:t>
            </a:r>
            <a:r>
              <a:rPr lang="cs-CZ" dirty="0" smtClean="0"/>
              <a:t> </a:t>
            </a:r>
            <a:r>
              <a:rPr lang="cs-CZ" dirty="0" err="1" smtClean="0"/>
              <a:t>from</a:t>
            </a:r>
            <a:r>
              <a:rPr lang="cs-CZ" dirty="0" smtClean="0"/>
              <a:t>, </a:t>
            </a:r>
            <a:r>
              <a:rPr lang="cs-CZ" dirty="0" err="1" smtClean="0"/>
              <a:t>what</a:t>
            </a:r>
            <a:r>
              <a:rPr lang="cs-CZ" dirty="0" smtClean="0"/>
              <a:t> do </a:t>
            </a:r>
            <a:r>
              <a:rPr lang="cs-CZ" dirty="0" err="1" smtClean="0"/>
              <a:t>you</a:t>
            </a:r>
            <a:r>
              <a:rPr lang="cs-CZ" dirty="0" smtClean="0"/>
              <a:t> study?</a:t>
            </a:r>
          </a:p>
          <a:p>
            <a:r>
              <a:rPr lang="cs-CZ" dirty="0" err="1" smtClean="0"/>
              <a:t>What</a:t>
            </a:r>
            <a:r>
              <a:rPr lang="cs-CZ" dirty="0" smtClean="0"/>
              <a:t> do </a:t>
            </a:r>
            <a:r>
              <a:rPr lang="cs-CZ" dirty="0" err="1" smtClean="0"/>
              <a:t>you</a:t>
            </a:r>
            <a:r>
              <a:rPr lang="cs-CZ" dirty="0" smtClean="0"/>
              <a:t> </a:t>
            </a:r>
            <a:r>
              <a:rPr lang="cs-CZ" dirty="0" err="1" smtClean="0"/>
              <a:t>know</a:t>
            </a:r>
            <a:r>
              <a:rPr lang="cs-CZ" dirty="0" smtClean="0"/>
              <a:t> </a:t>
            </a:r>
            <a:r>
              <a:rPr lang="cs-CZ" dirty="0" err="1" smtClean="0"/>
              <a:t>about</a:t>
            </a:r>
            <a:r>
              <a:rPr lang="cs-CZ" dirty="0" smtClean="0"/>
              <a:t> </a:t>
            </a:r>
            <a:r>
              <a:rPr lang="cs-CZ" dirty="0" err="1" smtClean="0"/>
              <a:t>Czech</a:t>
            </a:r>
            <a:r>
              <a:rPr lang="cs-CZ" dirty="0" smtClean="0"/>
              <a:t> </a:t>
            </a:r>
            <a:r>
              <a:rPr lang="cs-CZ" dirty="0" err="1" smtClean="0"/>
              <a:t>republic</a:t>
            </a:r>
            <a:r>
              <a:rPr lang="cs-CZ" dirty="0" smtClean="0"/>
              <a:t>?</a:t>
            </a:r>
          </a:p>
          <a:p>
            <a:r>
              <a:rPr lang="cs-CZ" dirty="0" err="1" smtClean="0"/>
              <a:t>Why</a:t>
            </a:r>
            <a:r>
              <a:rPr lang="cs-CZ" dirty="0" smtClean="0"/>
              <a:t> do </a:t>
            </a:r>
            <a:r>
              <a:rPr lang="cs-CZ" dirty="0" err="1" smtClean="0"/>
              <a:t>you</a:t>
            </a:r>
            <a:r>
              <a:rPr lang="cs-CZ" dirty="0" smtClean="0"/>
              <a:t> study </a:t>
            </a:r>
            <a:r>
              <a:rPr lang="cs-CZ" dirty="0" err="1" smtClean="0"/>
              <a:t>here</a:t>
            </a:r>
            <a:r>
              <a:rPr lang="cs-CZ" dirty="0" smtClean="0"/>
              <a:t>?</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Brief</a:t>
            </a:r>
            <a:r>
              <a:rPr lang="cs-CZ" dirty="0" smtClean="0"/>
              <a:t> </a:t>
            </a:r>
            <a:r>
              <a:rPr lang="cs-CZ" dirty="0" err="1" smtClean="0"/>
              <a:t>historical</a:t>
            </a:r>
            <a:r>
              <a:rPr lang="cs-CZ" dirty="0" smtClean="0"/>
              <a:t> </a:t>
            </a:r>
            <a:r>
              <a:rPr lang="cs-CZ" dirty="0" err="1" smtClean="0"/>
              <a:t>overview</a:t>
            </a:r>
            <a:endParaRPr lang="cs-CZ" dirty="0"/>
          </a:p>
        </p:txBody>
      </p:sp>
      <p:sp>
        <p:nvSpPr>
          <p:cNvPr id="3" name="Zástupný symbol pro obsah 2"/>
          <p:cNvSpPr>
            <a:spLocks noGrp="1"/>
          </p:cNvSpPr>
          <p:nvPr>
            <p:ph sz="quarter" idx="1"/>
          </p:nvPr>
        </p:nvSpPr>
        <p:spPr/>
        <p:txBody>
          <a:bodyPr/>
          <a:lstStyle/>
          <a:p>
            <a:r>
              <a:rPr lang="cs-CZ" dirty="0" smtClean="0"/>
              <a:t>1918: </a:t>
            </a:r>
            <a:r>
              <a:rPr lang="cs-CZ" dirty="0" err="1" smtClean="0"/>
              <a:t>Czechoslovakia</a:t>
            </a:r>
            <a:endParaRPr lang="cs-CZ" dirty="0"/>
          </a:p>
        </p:txBody>
      </p:sp>
      <p:pic>
        <p:nvPicPr>
          <p:cNvPr id="1026" name="Picture 2" descr="http://predseda.psytrance.cz/mapy/mapa-ceskoslovensko-hory-reky.jpg"/>
          <p:cNvPicPr>
            <a:picLocks noChangeAspect="1" noChangeArrowheads="1"/>
          </p:cNvPicPr>
          <p:nvPr/>
        </p:nvPicPr>
        <p:blipFill>
          <a:blip r:embed="rId2" cstate="print"/>
          <a:srcRect/>
          <a:stretch>
            <a:fillRect/>
          </a:stretch>
        </p:blipFill>
        <p:spPr bwMode="auto">
          <a:xfrm>
            <a:off x="467544" y="2420888"/>
            <a:ext cx="8132319" cy="396044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The</a:t>
            </a:r>
            <a:r>
              <a:rPr lang="cs-CZ" dirty="0" smtClean="0"/>
              <a:t> </a:t>
            </a:r>
            <a:r>
              <a:rPr lang="cs-CZ" b="1" dirty="0" err="1" smtClean="0"/>
              <a:t>Czechoslovak</a:t>
            </a:r>
            <a:r>
              <a:rPr lang="cs-CZ" b="1" dirty="0" smtClean="0"/>
              <a:t> Socialist </a:t>
            </a:r>
            <a:r>
              <a:rPr lang="cs-CZ" b="1" dirty="0" err="1" smtClean="0"/>
              <a:t>Republic</a:t>
            </a:r>
            <a:endParaRPr lang="cs-CZ" dirty="0"/>
          </a:p>
        </p:txBody>
      </p:sp>
      <p:sp>
        <p:nvSpPr>
          <p:cNvPr id="3" name="Zástupný symbol pro obsah 2"/>
          <p:cNvSpPr>
            <a:spLocks noGrp="1"/>
          </p:cNvSpPr>
          <p:nvPr>
            <p:ph sz="quarter" idx="1"/>
          </p:nvPr>
        </p:nvSpPr>
        <p:spPr/>
        <p:txBody>
          <a:bodyPr/>
          <a:lstStyle/>
          <a:p>
            <a:pPr>
              <a:buNone/>
            </a:pPr>
            <a:r>
              <a:rPr lang="cs-CZ" dirty="0" smtClean="0"/>
              <a:t>	</a:t>
            </a:r>
          </a:p>
          <a:p>
            <a:pPr>
              <a:buNone/>
            </a:pPr>
            <a:r>
              <a:rPr lang="cs-CZ" dirty="0" err="1" smtClean="0"/>
              <a:t>was</a:t>
            </a:r>
            <a:r>
              <a:rPr lang="cs-CZ" dirty="0" smtClean="0"/>
              <a:t> </a:t>
            </a:r>
            <a:r>
              <a:rPr lang="cs-CZ" dirty="0" err="1" smtClean="0"/>
              <a:t>the</a:t>
            </a:r>
            <a:r>
              <a:rPr lang="cs-CZ" dirty="0" smtClean="0"/>
              <a:t> </a:t>
            </a:r>
            <a:r>
              <a:rPr lang="cs-CZ" dirty="0" err="1" smtClean="0"/>
              <a:t>official</a:t>
            </a:r>
            <a:r>
              <a:rPr lang="cs-CZ" dirty="0" smtClean="0"/>
              <a:t> </a:t>
            </a:r>
            <a:r>
              <a:rPr lang="cs-CZ" dirty="0" err="1" smtClean="0"/>
              <a:t>name</a:t>
            </a:r>
            <a:r>
              <a:rPr lang="cs-CZ" dirty="0" smtClean="0"/>
              <a:t> </a:t>
            </a:r>
            <a:r>
              <a:rPr lang="cs-CZ" dirty="0" err="1" smtClean="0"/>
              <a:t>of</a:t>
            </a:r>
            <a:r>
              <a:rPr lang="cs-CZ" dirty="0" smtClean="0"/>
              <a:t> </a:t>
            </a:r>
            <a:r>
              <a:rPr lang="cs-CZ" dirty="0" err="1" smtClean="0">
                <a:hlinkClick r:id="rId2" tooltip="Czechoslovakia"/>
              </a:rPr>
              <a:t>Czechoslovakia</a:t>
            </a:r>
            <a:r>
              <a:rPr lang="cs-CZ" dirty="0" smtClean="0"/>
              <a:t> </a:t>
            </a:r>
            <a:r>
              <a:rPr lang="cs-CZ" dirty="0" err="1" smtClean="0"/>
              <a:t>from</a:t>
            </a:r>
            <a:r>
              <a:rPr lang="cs-CZ" dirty="0" smtClean="0"/>
              <a:t> 1960 </a:t>
            </a:r>
            <a:r>
              <a:rPr lang="cs-CZ" dirty="0" err="1" smtClean="0"/>
              <a:t>until</a:t>
            </a:r>
            <a:r>
              <a:rPr lang="cs-CZ" dirty="0" smtClean="0"/>
              <a:t> </a:t>
            </a:r>
            <a:r>
              <a:rPr lang="cs-CZ" dirty="0" err="1" smtClean="0"/>
              <a:t>shortly</a:t>
            </a:r>
            <a:r>
              <a:rPr lang="cs-CZ" dirty="0" smtClean="0"/>
              <a:t> </a:t>
            </a:r>
            <a:r>
              <a:rPr lang="cs-CZ" dirty="0" err="1" smtClean="0"/>
              <a:t>after</a:t>
            </a:r>
            <a:r>
              <a:rPr lang="cs-CZ" dirty="0" smtClean="0"/>
              <a:t> </a:t>
            </a:r>
            <a:r>
              <a:rPr lang="cs-CZ" dirty="0" err="1" smtClean="0"/>
              <a:t>the</a:t>
            </a:r>
            <a:r>
              <a:rPr lang="cs-CZ" dirty="0" smtClean="0"/>
              <a:t> </a:t>
            </a:r>
            <a:r>
              <a:rPr lang="cs-CZ" dirty="0" smtClean="0">
                <a:hlinkClick r:id="rId3" tooltip="Velvet Revolution"/>
              </a:rPr>
              <a:t>Velvet </a:t>
            </a:r>
            <a:r>
              <a:rPr lang="cs-CZ" dirty="0" err="1" smtClean="0">
                <a:hlinkClick r:id="rId3" tooltip="Velvet Revolution"/>
              </a:rPr>
              <a:t>Revolution</a:t>
            </a:r>
            <a:r>
              <a:rPr lang="cs-CZ" dirty="0" smtClean="0"/>
              <a:t> in 1989.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sz="quarter" idx="1"/>
          </p:nvPr>
        </p:nvSpPr>
        <p:spPr>
          <a:xfrm>
            <a:off x="457200" y="1340768"/>
            <a:ext cx="8229600" cy="4785395"/>
          </a:xfrm>
        </p:spPr>
        <p:txBody>
          <a:bodyPr/>
          <a:lstStyle/>
          <a:p>
            <a:r>
              <a:rPr lang="cs-CZ" dirty="0" smtClean="0"/>
              <a:t>1993: </a:t>
            </a:r>
            <a:r>
              <a:rPr lang="cs-CZ" dirty="0" err="1" smtClean="0"/>
              <a:t>Czech</a:t>
            </a:r>
            <a:r>
              <a:rPr lang="cs-CZ" dirty="0" smtClean="0"/>
              <a:t> </a:t>
            </a:r>
            <a:r>
              <a:rPr lang="cs-CZ" dirty="0" err="1" smtClean="0"/>
              <a:t>republic</a:t>
            </a:r>
            <a:endParaRPr lang="cs-CZ" dirty="0" smtClean="0"/>
          </a:p>
          <a:p>
            <a:pPr>
              <a:buNone/>
            </a:pPr>
            <a:endParaRPr lang="cs-CZ" dirty="0"/>
          </a:p>
        </p:txBody>
      </p:sp>
      <p:pic>
        <p:nvPicPr>
          <p:cNvPr id="20482" name="Picture 2" descr="http://www.ezilon.com/maps/images/europe/Czech-physical-map.gif"/>
          <p:cNvPicPr>
            <a:picLocks noChangeAspect="1" noChangeArrowheads="1"/>
          </p:cNvPicPr>
          <p:nvPr/>
        </p:nvPicPr>
        <p:blipFill>
          <a:blip r:embed="rId2" cstate="print"/>
          <a:srcRect/>
          <a:stretch>
            <a:fillRect/>
          </a:stretch>
        </p:blipFill>
        <p:spPr bwMode="auto">
          <a:xfrm>
            <a:off x="431032" y="2044887"/>
            <a:ext cx="8245424" cy="455483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normAutofit lnSpcReduction="10000"/>
          </a:bodyPr>
          <a:lstStyle/>
          <a:p>
            <a:r>
              <a:rPr lang="cs-CZ" dirty="0" err="1" smtClean="0"/>
              <a:t>Compulsory</a:t>
            </a:r>
            <a:r>
              <a:rPr lang="cs-CZ" dirty="0" smtClean="0"/>
              <a:t> </a:t>
            </a:r>
            <a:r>
              <a:rPr lang="cs-CZ" dirty="0" err="1" smtClean="0"/>
              <a:t>school</a:t>
            </a:r>
            <a:r>
              <a:rPr lang="cs-CZ" dirty="0" smtClean="0"/>
              <a:t> </a:t>
            </a:r>
            <a:r>
              <a:rPr lang="cs-CZ" dirty="0" err="1" smtClean="0"/>
              <a:t>attendance</a:t>
            </a:r>
            <a:endParaRPr lang="cs-CZ" dirty="0" smtClean="0"/>
          </a:p>
          <a:p>
            <a:r>
              <a:rPr lang="cs-CZ" dirty="0" err="1" smtClean="0"/>
              <a:t>Literacy</a:t>
            </a:r>
            <a:r>
              <a:rPr lang="cs-CZ" dirty="0" smtClean="0"/>
              <a:t> </a:t>
            </a:r>
            <a:r>
              <a:rPr lang="cs-CZ" dirty="0" err="1" smtClean="0"/>
              <a:t>rate</a:t>
            </a:r>
            <a:r>
              <a:rPr lang="cs-CZ" dirty="0" smtClean="0"/>
              <a:t> </a:t>
            </a:r>
          </a:p>
          <a:p>
            <a:r>
              <a:rPr lang="cs-CZ" dirty="0" err="1" smtClean="0"/>
              <a:t>Classification</a:t>
            </a:r>
            <a:r>
              <a:rPr lang="cs-CZ" dirty="0" smtClean="0"/>
              <a:t> </a:t>
            </a:r>
            <a:r>
              <a:rPr lang="cs-CZ" dirty="0" err="1" smtClean="0"/>
              <a:t>system</a:t>
            </a:r>
            <a:r>
              <a:rPr lang="cs-CZ" dirty="0" smtClean="0"/>
              <a:t>: 1 – 5 </a:t>
            </a:r>
          </a:p>
          <a:p>
            <a:r>
              <a:rPr lang="cs-CZ" dirty="0" err="1" smtClean="0"/>
              <a:t>Preschool</a:t>
            </a:r>
            <a:r>
              <a:rPr lang="cs-CZ" dirty="0" smtClean="0"/>
              <a:t> </a:t>
            </a:r>
            <a:r>
              <a:rPr lang="cs-CZ" dirty="0" err="1" smtClean="0"/>
              <a:t>enrollment</a:t>
            </a:r>
            <a:r>
              <a:rPr lang="cs-CZ" dirty="0" smtClean="0"/>
              <a:t> </a:t>
            </a:r>
            <a:r>
              <a:rPr lang="cs-CZ" dirty="0" err="1" smtClean="0"/>
              <a:t>is</a:t>
            </a:r>
            <a:r>
              <a:rPr lang="cs-CZ" dirty="0" smtClean="0"/>
              <a:t> </a:t>
            </a:r>
            <a:r>
              <a:rPr lang="cs-CZ" dirty="0" err="1" smtClean="0"/>
              <a:t>guaranteed</a:t>
            </a:r>
            <a:r>
              <a:rPr lang="cs-CZ" dirty="0" smtClean="0"/>
              <a:t> </a:t>
            </a:r>
            <a:r>
              <a:rPr lang="cs-CZ" dirty="0" err="1" smtClean="0"/>
              <a:t>for</a:t>
            </a:r>
            <a:r>
              <a:rPr lang="cs-CZ" dirty="0" smtClean="0"/>
              <a:t> </a:t>
            </a:r>
            <a:r>
              <a:rPr lang="cs-CZ" dirty="0" err="1" smtClean="0"/>
              <a:t>children</a:t>
            </a:r>
            <a:r>
              <a:rPr lang="cs-CZ" dirty="0" smtClean="0"/>
              <a:t> in </a:t>
            </a:r>
            <a:r>
              <a:rPr lang="cs-CZ" dirty="0" err="1" smtClean="0"/>
              <a:t>their</a:t>
            </a:r>
            <a:r>
              <a:rPr lang="cs-CZ" dirty="0" smtClean="0"/>
              <a:t> last </a:t>
            </a:r>
            <a:r>
              <a:rPr lang="cs-CZ" dirty="0" err="1" smtClean="0"/>
              <a:t>year</a:t>
            </a:r>
            <a:r>
              <a:rPr lang="cs-CZ" dirty="0" smtClean="0"/>
              <a:t> </a:t>
            </a:r>
            <a:r>
              <a:rPr lang="cs-CZ" dirty="0" err="1" smtClean="0"/>
              <a:t>before</a:t>
            </a:r>
            <a:r>
              <a:rPr lang="cs-CZ" dirty="0" smtClean="0"/>
              <a:t> </a:t>
            </a:r>
            <a:r>
              <a:rPr lang="cs-CZ" dirty="0" err="1" smtClean="0"/>
              <a:t>entering</a:t>
            </a:r>
            <a:r>
              <a:rPr lang="cs-CZ" dirty="0" smtClean="0"/>
              <a:t> </a:t>
            </a:r>
            <a:r>
              <a:rPr lang="cs-CZ" dirty="0" err="1" smtClean="0"/>
              <a:t>elementary</a:t>
            </a:r>
            <a:r>
              <a:rPr lang="cs-CZ" dirty="0" smtClean="0"/>
              <a:t> </a:t>
            </a:r>
            <a:r>
              <a:rPr lang="cs-CZ" dirty="0" err="1" smtClean="0"/>
              <a:t>school</a:t>
            </a:r>
            <a:endParaRPr lang="cs-CZ" dirty="0" smtClean="0"/>
          </a:p>
          <a:p>
            <a:r>
              <a:rPr lang="cs-CZ" dirty="0" err="1" smtClean="0"/>
              <a:t>Elementary</a:t>
            </a:r>
            <a:r>
              <a:rPr lang="cs-CZ" dirty="0" smtClean="0"/>
              <a:t> </a:t>
            </a:r>
            <a:r>
              <a:rPr lang="cs-CZ" dirty="0" err="1" smtClean="0"/>
              <a:t>education</a:t>
            </a:r>
            <a:r>
              <a:rPr lang="cs-CZ" dirty="0" smtClean="0"/>
              <a:t> </a:t>
            </a:r>
            <a:r>
              <a:rPr lang="cs-CZ" dirty="0" err="1" smtClean="0"/>
              <a:t>takes</a:t>
            </a:r>
            <a:r>
              <a:rPr lang="cs-CZ" dirty="0" smtClean="0"/>
              <a:t> 9 </a:t>
            </a:r>
            <a:r>
              <a:rPr lang="cs-CZ" dirty="0" err="1" smtClean="0"/>
              <a:t>years</a:t>
            </a:r>
            <a:r>
              <a:rPr lang="cs-CZ" dirty="0" smtClean="0"/>
              <a:t>, </a:t>
            </a:r>
            <a:r>
              <a:rPr lang="cs-CZ" dirty="0" err="1" smtClean="0"/>
              <a:t>usually</a:t>
            </a:r>
            <a:r>
              <a:rPr lang="cs-CZ" dirty="0" smtClean="0"/>
              <a:t> </a:t>
            </a:r>
            <a:r>
              <a:rPr lang="cs-CZ" dirty="0" err="1" smtClean="0"/>
              <a:t>from</a:t>
            </a:r>
            <a:r>
              <a:rPr lang="cs-CZ" dirty="0" smtClean="0"/>
              <a:t> </a:t>
            </a:r>
            <a:r>
              <a:rPr lang="cs-CZ" dirty="0" err="1" smtClean="0"/>
              <a:t>ages</a:t>
            </a:r>
            <a:r>
              <a:rPr lang="cs-CZ" dirty="0" smtClean="0"/>
              <a:t> 6-15</a:t>
            </a:r>
          </a:p>
          <a:p>
            <a:r>
              <a:rPr lang="cs-CZ" dirty="0" err="1" smtClean="0"/>
              <a:t>Elementary</a:t>
            </a:r>
            <a:r>
              <a:rPr lang="cs-CZ" dirty="0" smtClean="0"/>
              <a:t> </a:t>
            </a:r>
            <a:r>
              <a:rPr lang="cs-CZ" dirty="0" err="1" smtClean="0"/>
              <a:t>education</a:t>
            </a:r>
            <a:r>
              <a:rPr lang="cs-CZ" dirty="0" smtClean="0"/>
              <a:t> </a:t>
            </a:r>
            <a:r>
              <a:rPr lang="cs-CZ" dirty="0" err="1" smtClean="0"/>
              <a:t>is</a:t>
            </a:r>
            <a:r>
              <a:rPr lang="cs-CZ" dirty="0" smtClean="0"/>
              <a:t> </a:t>
            </a:r>
            <a:r>
              <a:rPr lang="cs-CZ" dirty="0" err="1" smtClean="0"/>
              <a:t>divided</a:t>
            </a:r>
            <a:r>
              <a:rPr lang="cs-CZ" dirty="0" smtClean="0"/>
              <a:t> </a:t>
            </a:r>
            <a:r>
              <a:rPr lang="cs-CZ" dirty="0" err="1" smtClean="0"/>
              <a:t>into</a:t>
            </a:r>
            <a:r>
              <a:rPr lang="cs-CZ" dirty="0" smtClean="0"/>
              <a:t> </a:t>
            </a:r>
            <a:r>
              <a:rPr lang="cs-CZ" dirty="0" err="1" smtClean="0"/>
              <a:t>two</a:t>
            </a:r>
            <a:r>
              <a:rPr lang="cs-CZ" dirty="0" smtClean="0"/>
              <a:t> </a:t>
            </a:r>
            <a:r>
              <a:rPr lang="cs-CZ" dirty="0" err="1" smtClean="0"/>
              <a:t>stages</a:t>
            </a:r>
            <a:r>
              <a:rPr lang="cs-CZ" dirty="0" smtClean="0"/>
              <a:t>: </a:t>
            </a:r>
            <a:r>
              <a:rPr lang="cs-CZ" dirty="0" err="1" smtClean="0"/>
              <a:t>primary</a:t>
            </a:r>
            <a:r>
              <a:rPr lang="cs-CZ" dirty="0" smtClean="0"/>
              <a:t> (grade 1 – 5) </a:t>
            </a:r>
            <a:r>
              <a:rPr lang="cs-CZ" dirty="0" err="1" smtClean="0"/>
              <a:t>and</a:t>
            </a:r>
            <a:r>
              <a:rPr lang="cs-CZ" dirty="0" smtClean="0"/>
              <a:t> </a:t>
            </a:r>
            <a:r>
              <a:rPr lang="cs-CZ" dirty="0" err="1" smtClean="0"/>
              <a:t>lower</a:t>
            </a:r>
            <a:r>
              <a:rPr lang="cs-CZ" dirty="0" smtClean="0"/>
              <a:t> </a:t>
            </a:r>
            <a:r>
              <a:rPr lang="cs-CZ" dirty="0" err="1" smtClean="0"/>
              <a:t>secondary</a:t>
            </a:r>
            <a:r>
              <a:rPr lang="cs-CZ" dirty="0" smtClean="0"/>
              <a:t> (</a:t>
            </a:r>
            <a:r>
              <a:rPr lang="cs-CZ" dirty="0" err="1" smtClean="0"/>
              <a:t>stage</a:t>
            </a:r>
            <a:r>
              <a:rPr lang="cs-CZ" dirty="0" smtClean="0"/>
              <a:t> 6-9)</a:t>
            </a:r>
          </a:p>
          <a:p>
            <a:r>
              <a:rPr lang="cs-CZ" dirty="0" smtClean="0"/>
              <a:t>In </a:t>
            </a:r>
            <a:r>
              <a:rPr lang="cs-CZ" dirty="0" err="1" smtClean="0"/>
              <a:t>addition</a:t>
            </a:r>
            <a:r>
              <a:rPr lang="cs-CZ" dirty="0" smtClean="0"/>
              <a:t>, </a:t>
            </a:r>
            <a:r>
              <a:rPr lang="cs-CZ" dirty="0" err="1" smtClean="0"/>
              <a:t>children</a:t>
            </a:r>
            <a:r>
              <a:rPr lang="cs-CZ" dirty="0" smtClean="0"/>
              <a:t> </a:t>
            </a:r>
            <a:r>
              <a:rPr lang="cs-CZ" dirty="0" err="1" smtClean="0"/>
              <a:t>have</a:t>
            </a:r>
            <a:r>
              <a:rPr lang="cs-CZ" dirty="0" smtClean="0"/>
              <a:t> </a:t>
            </a:r>
            <a:r>
              <a:rPr lang="cs-CZ" dirty="0" err="1" smtClean="0"/>
              <a:t>the</a:t>
            </a:r>
            <a:r>
              <a:rPr lang="cs-CZ" dirty="0" smtClean="0"/>
              <a:t> </a:t>
            </a:r>
            <a:r>
              <a:rPr lang="cs-CZ" dirty="0" err="1" smtClean="0"/>
              <a:t>option</a:t>
            </a:r>
            <a:r>
              <a:rPr lang="cs-CZ" dirty="0" smtClean="0"/>
              <a:t> to </a:t>
            </a:r>
            <a:r>
              <a:rPr lang="cs-CZ" dirty="0" err="1" smtClean="0"/>
              <a:t>apply</a:t>
            </a:r>
            <a:r>
              <a:rPr lang="cs-CZ" dirty="0" smtClean="0"/>
              <a:t> </a:t>
            </a:r>
            <a:r>
              <a:rPr lang="cs-CZ" dirty="0" err="1" smtClean="0"/>
              <a:t>for</a:t>
            </a:r>
            <a:r>
              <a:rPr lang="cs-CZ" dirty="0" smtClean="0"/>
              <a:t> </a:t>
            </a:r>
            <a:r>
              <a:rPr lang="cs-CZ" dirty="0" err="1" smtClean="0"/>
              <a:t>gymansium</a:t>
            </a:r>
            <a:r>
              <a:rPr lang="cs-CZ" dirty="0" smtClean="0"/>
              <a:t> </a:t>
            </a:r>
            <a:r>
              <a:rPr lang="cs-CZ" dirty="0" err="1" smtClean="0"/>
              <a:t>or</a:t>
            </a:r>
            <a:r>
              <a:rPr lang="cs-CZ" dirty="0" smtClean="0"/>
              <a:t> </a:t>
            </a:r>
            <a:r>
              <a:rPr lang="cs-CZ" dirty="0" err="1" smtClean="0"/>
              <a:t>concerva</a:t>
            </a:r>
            <a:r>
              <a:rPr lang="cs-CZ" dirty="0" smtClean="0"/>
              <a:t>¨tory</a:t>
            </a:r>
          </a:p>
          <a:p>
            <a:pPr>
              <a:buNone/>
            </a:pP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lstStyle/>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can</a:t>
            </a:r>
            <a:r>
              <a:rPr lang="cs-CZ" dirty="0" smtClean="0"/>
              <a:t> </a:t>
            </a:r>
            <a:r>
              <a:rPr lang="cs-CZ" dirty="0" err="1" smtClean="0"/>
              <a:t>be</a:t>
            </a:r>
            <a:r>
              <a:rPr lang="cs-CZ" dirty="0" smtClean="0"/>
              <a:t> </a:t>
            </a:r>
            <a:r>
              <a:rPr lang="cs-CZ" dirty="0" err="1" smtClean="0"/>
              <a:t>general</a:t>
            </a:r>
            <a:r>
              <a:rPr lang="cs-CZ" dirty="0" smtClean="0"/>
              <a:t> </a:t>
            </a:r>
            <a:r>
              <a:rPr lang="cs-CZ" dirty="0" err="1" smtClean="0"/>
              <a:t>or</a:t>
            </a:r>
            <a:r>
              <a:rPr lang="cs-CZ" dirty="0" smtClean="0"/>
              <a:t> </a:t>
            </a:r>
            <a:r>
              <a:rPr lang="cs-CZ" dirty="0" err="1" smtClean="0"/>
              <a:t>vocational</a:t>
            </a:r>
            <a:endParaRPr lang="cs-CZ" dirty="0" smtClean="0"/>
          </a:p>
          <a:p>
            <a:r>
              <a:rPr lang="cs-CZ" dirty="0" err="1" smtClean="0"/>
              <a:t>Upper</a:t>
            </a:r>
            <a:r>
              <a:rPr lang="cs-CZ" dirty="0" smtClean="0"/>
              <a:t> </a:t>
            </a:r>
            <a:r>
              <a:rPr lang="cs-CZ" dirty="0" err="1" smtClean="0"/>
              <a:t>secondary</a:t>
            </a:r>
            <a:r>
              <a:rPr lang="cs-CZ" dirty="0" smtClean="0"/>
              <a:t> </a:t>
            </a:r>
            <a:r>
              <a:rPr lang="cs-CZ" dirty="0" err="1" smtClean="0"/>
              <a:t>education</a:t>
            </a:r>
            <a:r>
              <a:rPr lang="cs-CZ" dirty="0" smtClean="0"/>
              <a:t> </a:t>
            </a:r>
            <a:r>
              <a:rPr lang="cs-CZ" dirty="0" err="1" smtClean="0"/>
              <a:t>takes</a:t>
            </a:r>
            <a:r>
              <a:rPr lang="cs-CZ" dirty="0" smtClean="0"/>
              <a:t> 3 – 4 </a:t>
            </a:r>
            <a:r>
              <a:rPr lang="cs-CZ" dirty="0" err="1" smtClean="0"/>
              <a:t>years</a:t>
            </a:r>
            <a:r>
              <a:rPr lang="cs-CZ" dirty="0" smtClean="0"/>
              <a:t> </a:t>
            </a:r>
            <a:r>
              <a:rPr lang="cs-CZ" dirty="0" err="1" smtClean="0"/>
              <a:t>and</a:t>
            </a:r>
            <a:r>
              <a:rPr lang="cs-CZ" dirty="0" smtClean="0"/>
              <a:t> </a:t>
            </a:r>
            <a:r>
              <a:rPr lang="cs-CZ" dirty="0" err="1" smtClean="0"/>
              <a:t>is</a:t>
            </a:r>
            <a:r>
              <a:rPr lang="cs-CZ" dirty="0" smtClean="0"/>
              <a:t> </a:t>
            </a:r>
            <a:r>
              <a:rPr lang="cs-CZ" dirty="0" err="1" smtClean="0"/>
              <a:t>mandatory</a:t>
            </a:r>
            <a:endParaRPr lang="cs-CZ" dirty="0" smtClean="0"/>
          </a:p>
          <a:p>
            <a:r>
              <a:rPr lang="cs-CZ" dirty="0" err="1" smtClean="0"/>
              <a:t>Tertiary</a:t>
            </a:r>
            <a:r>
              <a:rPr lang="cs-CZ" dirty="0" smtClean="0"/>
              <a:t> </a:t>
            </a:r>
            <a:r>
              <a:rPr lang="cs-CZ" dirty="0" err="1" smtClean="0"/>
              <a:t>education</a:t>
            </a:r>
            <a:r>
              <a:rPr lang="cs-CZ" dirty="0" smtClean="0"/>
              <a:t>: Bologna </a:t>
            </a:r>
            <a:r>
              <a:rPr lang="cs-CZ" dirty="0" err="1" smtClean="0"/>
              <a:t>process</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ISCED</a:t>
            </a:r>
            <a:endParaRPr lang="cs-CZ" dirty="0"/>
          </a:p>
        </p:txBody>
      </p:sp>
      <p:sp>
        <p:nvSpPr>
          <p:cNvPr id="3" name="Zástupný symbol pro obsah 2"/>
          <p:cNvSpPr>
            <a:spLocks noGrp="1"/>
          </p:cNvSpPr>
          <p:nvPr>
            <p:ph sz="quarter" idx="1"/>
          </p:nvPr>
        </p:nvSpPr>
        <p:spPr/>
        <p:txBody>
          <a:bodyPr/>
          <a:lstStyle/>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Educational</a:t>
            </a:r>
            <a:r>
              <a:rPr lang="cs-CZ" dirty="0" smtClean="0"/>
              <a:t> </a:t>
            </a:r>
            <a:r>
              <a:rPr lang="cs-CZ" dirty="0" err="1" smtClean="0"/>
              <a:t>reform</a:t>
            </a:r>
            <a:endParaRPr lang="cs-CZ" dirty="0"/>
          </a:p>
        </p:txBody>
      </p:sp>
      <p:sp>
        <p:nvSpPr>
          <p:cNvPr id="3" name="Zástupný symbol pro obsah 2"/>
          <p:cNvSpPr>
            <a:spLocks noGrp="1"/>
          </p:cNvSpPr>
          <p:nvPr>
            <p:ph sz="quarter" idx="1"/>
          </p:nvPr>
        </p:nvSpPr>
        <p:spPr/>
        <p:txBody>
          <a:bodyPr/>
          <a:lstStyle/>
          <a:p>
            <a:r>
              <a:rPr lang="cs-CZ" dirty="0" smtClean="0"/>
              <a:t>1989 – 2005</a:t>
            </a:r>
          </a:p>
          <a:p>
            <a:r>
              <a:rPr lang="cs-CZ" dirty="0" err="1" smtClean="0"/>
              <a:t>How</a:t>
            </a:r>
            <a:r>
              <a:rPr lang="cs-CZ" dirty="0" smtClean="0"/>
              <a:t> </a:t>
            </a:r>
            <a:r>
              <a:rPr lang="cs-CZ" dirty="0" err="1" smtClean="0"/>
              <a:t>education</a:t>
            </a:r>
            <a:r>
              <a:rPr lang="cs-CZ" dirty="0" smtClean="0"/>
              <a:t> </a:t>
            </a:r>
            <a:r>
              <a:rPr lang="cs-CZ" dirty="0" err="1" smtClean="0"/>
              <a:t>changed</a:t>
            </a:r>
            <a:r>
              <a:rPr lang="cs-CZ" dirty="0" smtClean="0"/>
              <a:t>?</a:t>
            </a: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545</TotalTime>
  <Words>848</Words>
  <Application>Microsoft Office PowerPoint</Application>
  <PresentationFormat>Předvádění na obrazovce (4:3)</PresentationFormat>
  <Paragraphs>91</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Calibri</vt:lpstr>
      <vt:lpstr>Century Schoolbook</vt:lpstr>
      <vt:lpstr>Wingdings</vt:lpstr>
      <vt:lpstr>Wingdings 2</vt:lpstr>
      <vt:lpstr>Arkýř</vt:lpstr>
      <vt:lpstr>Czech Educational System</vt:lpstr>
      <vt:lpstr>Introduction</vt:lpstr>
      <vt:lpstr>Brief historical overview</vt:lpstr>
      <vt:lpstr>The Czechoslovak Socialist Republic</vt:lpstr>
      <vt:lpstr>Introduction</vt:lpstr>
      <vt:lpstr>Basic facts</vt:lpstr>
      <vt:lpstr>Basic facts</vt:lpstr>
      <vt:lpstr>ISCED</vt:lpstr>
      <vt:lpstr>Educational reform</vt:lpstr>
      <vt:lpstr>Basic education</vt:lpstr>
      <vt:lpstr>Framework Educational Programme for Basic Education </vt:lpstr>
      <vt:lpstr>The Framework Educational Programmes </vt:lpstr>
      <vt:lpstr>Objectives of basic education</vt:lpstr>
      <vt:lpstr>Objectives of basic education</vt:lpstr>
      <vt:lpstr>Educational fields</vt:lpstr>
      <vt:lpstr>Key competencies </vt:lpstr>
      <vt:lpstr>Cross-Curricular Subjects </vt:lpstr>
      <vt:lpstr>Cross-curricular subjects </vt:lpstr>
      <vt:lpstr>Seminar work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lektor</dc:creator>
  <cp:lastModifiedBy>Lojdova</cp:lastModifiedBy>
  <cp:revision>28</cp:revision>
  <dcterms:created xsi:type="dcterms:W3CDTF">2014-03-31T10:37:37Z</dcterms:created>
  <dcterms:modified xsi:type="dcterms:W3CDTF">2018-10-02T16:03:00Z</dcterms:modified>
</cp:coreProperties>
</file>