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72" r:id="rId6"/>
    <p:sldId id="271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59551" y="1745817"/>
            <a:ext cx="8791575" cy="238760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993300"/>
                </a:solidFill>
              </a:rPr>
              <a:t>«Золотой век» русской литературы </a:t>
            </a:r>
            <a:endParaRPr lang="cs-CZ" dirty="0">
              <a:solidFill>
                <a:srgbClr val="9933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9552" y="4516438"/>
            <a:ext cx="8791575" cy="1655762"/>
          </a:xfrm>
        </p:spPr>
        <p:txBody>
          <a:bodyPr/>
          <a:lstStyle/>
          <a:p>
            <a:r>
              <a:rPr lang="ru-RU" b="1" dirty="0">
                <a:solidFill>
                  <a:srgbClr val="993300"/>
                </a:solidFill>
              </a:rPr>
              <a:t>Лекция 1.</a:t>
            </a:r>
            <a:endParaRPr lang="cs-CZ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8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207932" cy="10440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00"/>
                </a:solidFill>
              </a:rPr>
              <a:t>Декабристы – передовые дворяне-революционеры</a:t>
            </a:r>
            <a:endParaRPr lang="ru-RU" b="1" dirty="0">
              <a:solidFill>
                <a:srgbClr val="993300"/>
              </a:solidFill>
            </a:endParaRPr>
          </a:p>
        </p:txBody>
      </p:sp>
      <p:pic>
        <p:nvPicPr>
          <p:cNvPr id="6" name="Содержимое 5" descr="декаб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764" y="1876643"/>
            <a:ext cx="8473044" cy="4399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сст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17" y="0"/>
            <a:ext cx="104685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з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31466"/>
            <a:ext cx="10328563" cy="682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C:\Documents and Settings\PershinaYN\Local Settings\Temporary Internet Files\Content.Word\Безымянный уу.jpg"/>
          <p:cNvPicPr>
            <a:picLocks noChangeAspect="1" noChangeArrowheads="1"/>
          </p:cNvPicPr>
          <p:nvPr/>
        </p:nvPicPr>
        <p:blipFill>
          <a:blip r:embed="rId2"/>
          <a:srcRect t="28484" b="12074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C:\Documents and Settings\PershinaYN\Local Settings\Temporary Internet Files\Content.Word\Безымянный уу.jpg"/>
          <p:cNvPicPr>
            <a:picLocks noChangeAspect="1" noChangeArrowheads="1"/>
          </p:cNvPicPr>
          <p:nvPr/>
        </p:nvPicPr>
        <p:blipFill>
          <a:blip r:embed="rId2"/>
          <a:srcRect l="6049" t="6194" r="8318" b="70958"/>
          <a:stretch>
            <a:fillRect/>
          </a:stretch>
        </p:blipFill>
        <p:spPr bwMode="auto">
          <a:xfrm>
            <a:off x="0" y="1246909"/>
            <a:ext cx="12092990" cy="39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6"/>
            <a:ext cx="9963192" cy="5325083"/>
          </a:xfrm>
        </p:spPr>
        <p:txBody>
          <a:bodyPr/>
          <a:lstStyle/>
          <a:p>
            <a:r>
              <a:rPr lang="ru-RU" dirty="0">
                <a:solidFill>
                  <a:srgbClr val="993300"/>
                </a:solidFill>
              </a:rPr>
              <a:t>Русская национальная культура в </a:t>
            </a:r>
            <a:r>
              <a:rPr lang="en-US" dirty="0" smtClean="0">
                <a:solidFill>
                  <a:srgbClr val="993300"/>
                </a:solidFill>
              </a:rPr>
              <a:t>XIX</a:t>
            </a:r>
            <a:r>
              <a:rPr lang="ru-RU" dirty="0" smtClean="0">
                <a:solidFill>
                  <a:srgbClr val="993300"/>
                </a:solidFill>
              </a:rPr>
              <a:t> </a:t>
            </a:r>
            <a:r>
              <a:rPr lang="ru-RU" dirty="0">
                <a:solidFill>
                  <a:srgbClr val="993300"/>
                </a:solidFill>
              </a:rPr>
              <a:t>веке достигла в искусстве, литературе, во многих областях знания высот, определимых словом «классика». </a:t>
            </a:r>
            <a:endParaRPr lang="cs-CZ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9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882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3300"/>
                </a:solidFill>
              </a:rPr>
              <a:t>1. В </a:t>
            </a:r>
            <a:r>
              <a:rPr lang="ru-RU" dirty="0">
                <a:solidFill>
                  <a:srgbClr val="993300"/>
                </a:solidFill>
              </a:rPr>
              <a:t>начале века </a:t>
            </a:r>
            <a:r>
              <a:rPr lang="ru-RU" dirty="0" smtClean="0">
                <a:solidFill>
                  <a:srgbClr val="993300"/>
                </a:solidFill>
              </a:rPr>
              <a:t>литературный </a:t>
            </a:r>
            <a:r>
              <a:rPr lang="ru-RU" dirty="0">
                <a:solidFill>
                  <a:srgbClr val="993300"/>
                </a:solidFill>
              </a:rPr>
              <a:t>процесс складывался из </a:t>
            </a:r>
            <a:r>
              <a:rPr lang="ru-RU" b="1" u="sng" dirty="0">
                <a:solidFill>
                  <a:srgbClr val="993300"/>
                </a:solidFill>
              </a:rPr>
              <a:t>классицизма и сентиментализма. </a:t>
            </a:r>
            <a:r>
              <a:rPr lang="ru-RU" dirty="0" smtClean="0">
                <a:solidFill>
                  <a:srgbClr val="993300"/>
                </a:solidFill>
              </a:rPr>
              <a:t/>
            </a:r>
            <a:br>
              <a:rPr lang="ru-RU" dirty="0" smtClean="0">
                <a:solidFill>
                  <a:srgbClr val="993300"/>
                </a:solidFill>
              </a:rPr>
            </a:br>
            <a:r>
              <a:rPr lang="ru-RU" dirty="0" smtClean="0">
                <a:solidFill>
                  <a:srgbClr val="993300"/>
                </a:solidFill>
              </a:rPr>
              <a:t>2. В 20 гг. получил </a:t>
            </a:r>
            <a:r>
              <a:rPr lang="ru-RU" dirty="0">
                <a:solidFill>
                  <a:srgbClr val="993300"/>
                </a:solidFill>
              </a:rPr>
              <a:t>своё </a:t>
            </a:r>
            <a:r>
              <a:rPr lang="ru-RU" dirty="0" smtClean="0">
                <a:solidFill>
                  <a:srgbClr val="993300"/>
                </a:solidFill>
              </a:rPr>
              <a:t>развитие </a:t>
            </a:r>
            <a:r>
              <a:rPr lang="ru-RU" b="1" u="sng" dirty="0">
                <a:solidFill>
                  <a:srgbClr val="993300"/>
                </a:solidFill>
              </a:rPr>
              <a:t>романтизм</a:t>
            </a:r>
            <a:r>
              <a:rPr lang="ru-RU" b="1" dirty="0">
                <a:solidFill>
                  <a:srgbClr val="993300"/>
                </a:solidFill>
              </a:rPr>
              <a:t>. </a:t>
            </a:r>
            <a:r>
              <a:rPr lang="ru-RU" dirty="0">
                <a:solidFill>
                  <a:srgbClr val="993300"/>
                </a:solidFill>
              </a:rPr>
              <a:t>Представители этого литературного направления больше уходили в мир </a:t>
            </a:r>
            <a:r>
              <a:rPr lang="ru-RU" dirty="0" smtClean="0">
                <a:solidFill>
                  <a:srgbClr val="993300"/>
                </a:solidFill>
              </a:rPr>
              <a:t>мечтаний</a:t>
            </a:r>
            <a:r>
              <a:rPr lang="ru-RU" dirty="0">
                <a:solidFill>
                  <a:srgbClr val="993300"/>
                </a:solidFill>
              </a:rPr>
              <a:t>, призывали к свободе </a:t>
            </a:r>
            <a:r>
              <a:rPr lang="ru-RU" dirty="0" smtClean="0">
                <a:solidFill>
                  <a:srgbClr val="993300"/>
                </a:solidFill>
              </a:rPr>
              <a:t>личности.</a:t>
            </a:r>
            <a:br>
              <a:rPr lang="ru-RU" dirty="0" smtClean="0">
                <a:solidFill>
                  <a:srgbClr val="993300"/>
                </a:solidFill>
              </a:rPr>
            </a:br>
            <a:r>
              <a:rPr lang="ru-RU" dirty="0" smtClean="0">
                <a:solidFill>
                  <a:srgbClr val="993300"/>
                </a:solidFill>
              </a:rPr>
              <a:t>3. С </a:t>
            </a:r>
            <a:r>
              <a:rPr lang="ru-RU" dirty="0">
                <a:solidFill>
                  <a:srgbClr val="993300"/>
                </a:solidFill>
              </a:rPr>
              <a:t>середины XIX века происходит становление</a:t>
            </a:r>
            <a:r>
              <a:rPr lang="ru-RU" b="1" dirty="0">
                <a:solidFill>
                  <a:srgbClr val="993300"/>
                </a:solidFill>
              </a:rPr>
              <a:t> </a:t>
            </a:r>
            <a:r>
              <a:rPr lang="ru-RU" b="1" u="sng" dirty="0" smtClean="0">
                <a:solidFill>
                  <a:srgbClr val="993300"/>
                </a:solidFill>
              </a:rPr>
              <a:t>реализма.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040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9" t="40663" r="1518" b="28391"/>
          <a:stretch>
            <a:fillRect/>
          </a:stretch>
        </p:blipFill>
        <p:spPr bwMode="auto">
          <a:xfrm>
            <a:off x="0" y="380423"/>
            <a:ext cx="12127595" cy="647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56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96" r="6706" b="62732"/>
          <a:stretch>
            <a:fillRect/>
          </a:stretch>
        </p:blipFill>
        <p:spPr bwMode="auto">
          <a:xfrm>
            <a:off x="45753" y="976744"/>
            <a:ext cx="12146247" cy="54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9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1314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3300"/>
                </a:solidFill>
              </a:rPr>
              <a:t>С середины XIX века происходит становление </a:t>
            </a:r>
            <a:r>
              <a:rPr lang="ru-RU" b="1" u="sng" dirty="0">
                <a:solidFill>
                  <a:srgbClr val="993300"/>
                </a:solidFill>
              </a:rPr>
              <a:t>русской реалистической литературы,</a:t>
            </a:r>
            <a:r>
              <a:rPr lang="ru-RU" b="1" dirty="0">
                <a:solidFill>
                  <a:srgbClr val="993300"/>
                </a:solidFill>
              </a:rPr>
              <a:t> которая создается на фоне напряженной социально-политической обстановки, сложившейся в России во время правления Николая I. </a:t>
            </a: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b="1" u="sng" dirty="0" smtClean="0">
                <a:solidFill>
                  <a:srgbClr val="993300"/>
                </a:solidFill>
              </a:rPr>
              <a:t>кризис </a:t>
            </a:r>
            <a:r>
              <a:rPr lang="ru-RU" b="1" u="sng" dirty="0">
                <a:solidFill>
                  <a:srgbClr val="993300"/>
                </a:solidFill>
              </a:rPr>
              <a:t>крепостнической системы, сильны противоречия между властью и простым народом. </a:t>
            </a:r>
            <a:endParaRPr lang="cs-CZ" u="sng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2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93300"/>
                </a:solidFill>
              </a:rPr>
              <a:t>Социально-политическая ситуация в России </a:t>
            </a:r>
            <a:r>
              <a:rPr lang="cs-CZ" sz="4000" b="1" dirty="0" err="1" smtClean="0">
                <a:solidFill>
                  <a:srgbClr val="993300"/>
                </a:solidFill>
              </a:rPr>
              <a:t>XiX</a:t>
            </a:r>
            <a:r>
              <a:rPr lang="ru-RU" sz="4000" b="1" dirty="0" smtClean="0">
                <a:solidFill>
                  <a:srgbClr val="993300"/>
                </a:solidFill>
              </a:rPr>
              <a:t> </a:t>
            </a:r>
            <a:r>
              <a:rPr lang="ru-RU" sz="4000" b="1" dirty="0">
                <a:solidFill>
                  <a:srgbClr val="993300"/>
                </a:solidFill>
              </a:rPr>
              <a:t>века</a:t>
            </a:r>
            <a:r>
              <a:rPr lang="cs-CZ" b="1" dirty="0">
                <a:solidFill>
                  <a:srgbClr val="993300"/>
                </a:solidFill>
              </a:rPr>
              <a:t/>
            </a:r>
            <a:br>
              <a:rPr lang="cs-CZ" b="1" dirty="0">
                <a:solidFill>
                  <a:srgbClr val="993300"/>
                </a:solidFill>
              </a:rPr>
            </a:br>
            <a:endParaRPr lang="cs-CZ" dirty="0">
              <a:solidFill>
                <a:srgbClr val="99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5964" y="1766456"/>
            <a:ext cx="10037618" cy="47590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93300"/>
                </a:solidFill>
              </a:rPr>
              <a:t>Россия была монархией</a:t>
            </a:r>
            <a:r>
              <a:rPr lang="ru-RU" sz="3600" dirty="0">
                <a:solidFill>
                  <a:srgbClr val="993300"/>
                </a:solidFill>
              </a:rPr>
              <a:t>. Страной правил царь Александр </a:t>
            </a:r>
            <a:r>
              <a:rPr lang="en-US" sz="3600" dirty="0">
                <a:solidFill>
                  <a:srgbClr val="993300"/>
                </a:solidFill>
              </a:rPr>
              <a:t>I</a:t>
            </a:r>
            <a:r>
              <a:rPr lang="ru-RU" sz="3600" dirty="0">
                <a:solidFill>
                  <a:srgbClr val="993300"/>
                </a:solidFill>
              </a:rPr>
              <a:t>. </a:t>
            </a:r>
            <a:endParaRPr lang="ru-RU" sz="3600" dirty="0" smtClean="0">
              <a:solidFill>
                <a:srgbClr val="993300"/>
              </a:solidFill>
            </a:endParaRPr>
          </a:p>
          <a:p>
            <a:r>
              <a:rPr lang="ru-RU" sz="3600" dirty="0" smtClean="0">
                <a:solidFill>
                  <a:srgbClr val="993300"/>
                </a:solidFill>
              </a:rPr>
              <a:t>Большая </a:t>
            </a:r>
            <a:r>
              <a:rPr lang="ru-RU" sz="3600" dirty="0">
                <a:solidFill>
                  <a:srgbClr val="993300"/>
                </a:solidFill>
              </a:rPr>
              <a:t>часть общества делилась на два класса: крестьяне и дворяне</a:t>
            </a:r>
            <a:r>
              <a:rPr lang="ru-RU" sz="3600" dirty="0" smtClean="0">
                <a:solidFill>
                  <a:srgbClr val="993300"/>
                </a:solidFill>
              </a:rPr>
              <a:t>.</a:t>
            </a:r>
            <a:r>
              <a:rPr lang="ru-RU" sz="3600" dirty="0">
                <a:solidFill>
                  <a:srgbClr val="993300"/>
                </a:solidFill>
              </a:rPr>
              <a:t> </a:t>
            </a:r>
            <a:endParaRPr lang="cs-CZ" sz="3600" dirty="0" smtClean="0">
              <a:solidFill>
                <a:srgbClr val="9933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993300"/>
                </a:solidFill>
              </a:rPr>
              <a:t>Это </a:t>
            </a:r>
            <a:r>
              <a:rPr lang="ru-RU" sz="3600" dirty="0">
                <a:solidFill>
                  <a:srgbClr val="993300"/>
                </a:solidFill>
              </a:rPr>
              <a:t>явление называлось </a:t>
            </a:r>
            <a:r>
              <a:rPr lang="ru-RU" sz="3600" b="1" dirty="0" smtClean="0">
                <a:solidFill>
                  <a:srgbClr val="993300"/>
                </a:solidFill>
              </a:rPr>
              <a:t>крепостное </a:t>
            </a:r>
            <a:r>
              <a:rPr lang="ru-RU" sz="3600" b="1" dirty="0">
                <a:solidFill>
                  <a:srgbClr val="993300"/>
                </a:solidFill>
              </a:rPr>
              <a:t>право</a:t>
            </a:r>
            <a:r>
              <a:rPr lang="ru-RU" sz="3600" dirty="0">
                <a:solidFill>
                  <a:srgbClr val="993300"/>
                </a:solidFill>
              </a:rPr>
              <a:t>.</a:t>
            </a:r>
            <a:endParaRPr lang="cs-CZ" sz="36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81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813" y="348354"/>
            <a:ext cx="7275223" cy="1064809"/>
          </a:xfrm>
        </p:spPr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Вторая половина </a:t>
            </a:r>
            <a:r>
              <a:rPr lang="ru-RU" b="1" dirty="0">
                <a:solidFill>
                  <a:srgbClr val="993300"/>
                </a:solidFill>
              </a:rPr>
              <a:t>XIX века </a:t>
            </a:r>
            <a:endParaRPr lang="cs-CZ" b="1" dirty="0">
              <a:solidFill>
                <a:srgbClr val="99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6583" y="1288473"/>
            <a:ext cx="10889672" cy="515389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</a:rPr>
              <a:t>Расцвет критического реализма</a:t>
            </a:r>
            <a:r>
              <a:rPr lang="ru-RU" sz="2800" dirty="0" smtClean="0">
                <a:solidFill>
                  <a:srgbClr val="993300"/>
                </a:solidFill>
              </a:rPr>
              <a:t>. Цель литературы - реагировать </a:t>
            </a:r>
            <a:r>
              <a:rPr lang="ru-RU" sz="2800" dirty="0">
                <a:solidFill>
                  <a:srgbClr val="993300"/>
                </a:solidFill>
              </a:rPr>
              <a:t>на общественно-политическую ситуацию в стране</a:t>
            </a:r>
            <a:r>
              <a:rPr lang="ru-RU" sz="2800" dirty="0" smtClean="0">
                <a:solidFill>
                  <a:srgbClr val="993300"/>
                </a:solidFill>
              </a:rPr>
              <a:t>. (</a:t>
            </a:r>
            <a:r>
              <a:rPr lang="ru-RU" sz="2800" dirty="0">
                <a:solidFill>
                  <a:srgbClr val="993300"/>
                </a:solidFill>
              </a:rPr>
              <a:t>В.Г. </a:t>
            </a:r>
            <a:r>
              <a:rPr lang="ru-RU" sz="2800" dirty="0" smtClean="0">
                <a:solidFill>
                  <a:srgbClr val="993300"/>
                </a:solidFill>
              </a:rPr>
              <a:t>Белинский</a:t>
            </a:r>
            <a:r>
              <a:rPr lang="ru-RU" sz="2800" b="1" dirty="0" smtClean="0">
                <a:solidFill>
                  <a:srgbClr val="993300"/>
                </a:solidFill>
              </a:rPr>
              <a:t>, </a:t>
            </a:r>
            <a:r>
              <a:rPr lang="ru-RU" sz="2800" dirty="0" smtClean="0">
                <a:solidFill>
                  <a:srgbClr val="993300"/>
                </a:solidFill>
              </a:rPr>
              <a:t>Н.А</a:t>
            </a:r>
            <a:r>
              <a:rPr lang="ru-RU" sz="2800" dirty="0">
                <a:solidFill>
                  <a:srgbClr val="993300"/>
                </a:solidFill>
              </a:rPr>
              <a:t>. Добролюбов, Н.Г. </a:t>
            </a:r>
            <a:r>
              <a:rPr lang="ru-RU" sz="2800" dirty="0" smtClean="0">
                <a:solidFill>
                  <a:srgbClr val="993300"/>
                </a:solidFill>
              </a:rPr>
              <a:t>Чернышевский)</a:t>
            </a:r>
          </a:p>
          <a:p>
            <a:r>
              <a:rPr lang="ru-RU" sz="2800" dirty="0">
                <a:solidFill>
                  <a:srgbClr val="993300"/>
                </a:solidFill>
              </a:rPr>
              <a:t>Литераторы обращаются к общественно-политическим проблемам российской действительности. Развивается жанр реалистического романа. Свои произведения создают И.С. Тургенев, Ф.М. Достоевский, Л.Н. Толстой, И.А. Гончаров. </a:t>
            </a:r>
            <a:r>
              <a:rPr lang="ru-RU" sz="2800" b="1" u="sng" dirty="0">
                <a:solidFill>
                  <a:srgbClr val="993300"/>
                </a:solidFill>
              </a:rPr>
              <a:t>Преобладает общественно-политическая, философская проблематика. Литературу отличает особый психологизм</a:t>
            </a:r>
            <a:r>
              <a:rPr lang="ru-RU" b="1" u="sng" dirty="0">
                <a:solidFill>
                  <a:srgbClr val="993300"/>
                </a:solidFill>
              </a:rPr>
              <a:t>.</a:t>
            </a:r>
            <a:endParaRPr lang="cs-CZ" b="1" u="sng" dirty="0">
              <a:solidFill>
                <a:srgbClr val="9933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890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684" y="265227"/>
            <a:ext cx="9905998" cy="1044027"/>
          </a:xfrm>
        </p:spPr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1856-1868 гг. В литературе </a:t>
            </a:r>
            <a:r>
              <a:rPr lang="en-US" b="1" dirty="0" smtClean="0">
                <a:solidFill>
                  <a:srgbClr val="993300"/>
                </a:solidFill>
              </a:rPr>
              <a:t>XIX </a:t>
            </a:r>
            <a:r>
              <a:rPr lang="ru-RU" b="1" dirty="0" smtClean="0">
                <a:solidFill>
                  <a:srgbClr val="993300"/>
                </a:solidFill>
              </a:rPr>
              <a:t>века</a:t>
            </a:r>
            <a:endParaRPr lang="cs-CZ" b="1" dirty="0">
              <a:solidFill>
                <a:srgbClr val="99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2031" y="1369724"/>
            <a:ext cx="10641878" cy="548827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993300"/>
                </a:solidFill>
              </a:rPr>
              <a:t>Отмена крепостного права - 1861 год.</a:t>
            </a:r>
          </a:p>
          <a:p>
            <a:r>
              <a:rPr lang="ru-RU" sz="3200" b="1" dirty="0">
                <a:solidFill>
                  <a:srgbClr val="993300"/>
                </a:solidFill>
              </a:rPr>
              <a:t>Ценральные темы </a:t>
            </a:r>
            <a:r>
              <a:rPr lang="ru-RU" sz="3200" dirty="0" smtClean="0">
                <a:solidFill>
                  <a:srgbClr val="993300"/>
                </a:solidFill>
              </a:rPr>
              <a:t>литературных </a:t>
            </a:r>
            <a:r>
              <a:rPr lang="ru-RU" sz="3200" dirty="0">
                <a:solidFill>
                  <a:srgbClr val="993300"/>
                </a:solidFill>
              </a:rPr>
              <a:t>произведений</a:t>
            </a:r>
            <a:r>
              <a:rPr lang="ru-RU" sz="3200" dirty="0" smtClean="0">
                <a:solidFill>
                  <a:srgbClr val="993300"/>
                </a:solidFill>
              </a:rPr>
              <a:t>:</a:t>
            </a:r>
          </a:p>
          <a:p>
            <a:r>
              <a:rPr lang="ru-RU" sz="3200" dirty="0" smtClean="0">
                <a:solidFill>
                  <a:srgbClr val="993300"/>
                </a:solidFill>
              </a:rPr>
              <a:t> </a:t>
            </a:r>
            <a:r>
              <a:rPr lang="ru-RU" sz="3200" b="1" dirty="0" smtClean="0">
                <a:solidFill>
                  <a:srgbClr val="993300"/>
                </a:solidFill>
              </a:rPr>
              <a:t>Народ </a:t>
            </a:r>
            <a:r>
              <a:rPr lang="ru-RU" sz="3200" dirty="0" smtClean="0">
                <a:solidFill>
                  <a:srgbClr val="993300"/>
                </a:solidFill>
              </a:rPr>
              <a:t>(стихи и поэмы Н.Некрасова, «Записки охотника» И.С.</a:t>
            </a:r>
            <a:r>
              <a:rPr lang="ru-RU" sz="3200" dirty="0">
                <a:solidFill>
                  <a:srgbClr val="993300"/>
                </a:solidFill>
              </a:rPr>
              <a:t> </a:t>
            </a:r>
            <a:r>
              <a:rPr lang="ru-RU" sz="3200" dirty="0" smtClean="0">
                <a:solidFill>
                  <a:srgbClr val="993300"/>
                </a:solidFill>
              </a:rPr>
              <a:t>Тургенева и др.)</a:t>
            </a:r>
          </a:p>
          <a:p>
            <a:r>
              <a:rPr lang="ru-RU" sz="3200" b="1" dirty="0" smtClean="0">
                <a:solidFill>
                  <a:srgbClr val="993300"/>
                </a:solidFill>
              </a:rPr>
              <a:t>Герой времени </a:t>
            </a:r>
            <a:r>
              <a:rPr lang="ru-RU" sz="3200" b="1" u="sng" dirty="0" smtClean="0">
                <a:solidFill>
                  <a:srgbClr val="993300"/>
                </a:solidFill>
              </a:rPr>
              <a:t>(«лишний человек» </a:t>
            </a:r>
            <a:r>
              <a:rPr lang="ru-RU" sz="3200" b="1" dirty="0" smtClean="0">
                <a:solidFill>
                  <a:srgbClr val="993300"/>
                </a:solidFill>
              </a:rPr>
              <a:t>- </a:t>
            </a:r>
            <a:r>
              <a:rPr lang="ru-RU" sz="3200" dirty="0" smtClean="0">
                <a:solidFill>
                  <a:srgbClr val="993300"/>
                </a:solidFill>
              </a:rPr>
              <a:t>И.А.Гончаров «Обломов», И.С.Тургев «Ася», «Рудин»// </a:t>
            </a:r>
            <a:r>
              <a:rPr lang="ru-RU" sz="3200" b="1" u="sng" dirty="0" smtClean="0">
                <a:solidFill>
                  <a:srgbClr val="993300"/>
                </a:solidFill>
              </a:rPr>
              <a:t>«новый человек» </a:t>
            </a:r>
            <a:r>
              <a:rPr lang="ru-RU" sz="3200" b="1" dirty="0" smtClean="0">
                <a:solidFill>
                  <a:srgbClr val="993300"/>
                </a:solidFill>
              </a:rPr>
              <a:t>- </a:t>
            </a:r>
            <a:r>
              <a:rPr lang="ru-RU" sz="3200" dirty="0" smtClean="0">
                <a:solidFill>
                  <a:srgbClr val="993300"/>
                </a:solidFill>
              </a:rPr>
              <a:t>тот, кто уже был готов к деятельности (Н.Г.Чернышевский «Что делать?», «Отцы и дети» </a:t>
            </a:r>
            <a:r>
              <a:rPr lang="ru-RU" sz="3200" dirty="0">
                <a:solidFill>
                  <a:srgbClr val="993300"/>
                </a:solidFill>
              </a:rPr>
              <a:t>И.С. </a:t>
            </a:r>
            <a:r>
              <a:rPr lang="ru-RU" sz="3200" dirty="0" smtClean="0">
                <a:solidFill>
                  <a:srgbClr val="993300"/>
                </a:solidFill>
              </a:rPr>
              <a:t>Тургенева)</a:t>
            </a:r>
          </a:p>
          <a:p>
            <a:pPr marL="0" indent="0">
              <a:buNone/>
            </a:pPr>
            <a:endParaRPr lang="ru-RU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945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93300"/>
                </a:solidFill>
              </a:rPr>
              <a:t>Спор о содержании искусства</a:t>
            </a:r>
            <a:endParaRPr lang="cs-CZ" b="1" dirty="0">
              <a:solidFill>
                <a:srgbClr val="99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724891"/>
            <a:ext cx="5334000" cy="46551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</a:rPr>
              <a:t>Сторонники «Чистого искусства»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993300"/>
                </a:solidFill>
              </a:rPr>
              <a:t>   А.Дружинин: искусство говорит о «вечном» (любовь, крастота, дружба) и не должно влиять на современную жизнь</a:t>
            </a:r>
            <a:endParaRPr lang="cs-CZ" sz="2800" dirty="0">
              <a:solidFill>
                <a:srgbClr val="9933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26728" y="1787236"/>
            <a:ext cx="5631872" cy="41355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</a:rPr>
              <a:t>Противники «</a:t>
            </a:r>
            <a:r>
              <a:rPr lang="ru-RU" sz="2800" b="1" dirty="0">
                <a:solidFill>
                  <a:srgbClr val="993300"/>
                </a:solidFill>
              </a:rPr>
              <a:t>Чистого искусства</a:t>
            </a:r>
            <a:r>
              <a:rPr lang="ru-RU" sz="2800" b="1" dirty="0" smtClean="0">
                <a:solidFill>
                  <a:srgbClr val="993300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993300"/>
                </a:solidFill>
              </a:rPr>
              <a:t>Н.Г.Чернышевский</a:t>
            </a:r>
            <a:endParaRPr lang="ru-RU" sz="2800" dirty="0">
              <a:solidFill>
                <a:srgbClr val="993300"/>
              </a:solidFill>
            </a:endParaRPr>
          </a:p>
          <a:p>
            <a:r>
              <a:rPr lang="ru-RU" sz="2800" dirty="0" smtClean="0">
                <a:solidFill>
                  <a:srgbClr val="993300"/>
                </a:solidFill>
              </a:rPr>
              <a:t>Цель искусства – формировать гражданскую позицию читателя</a:t>
            </a:r>
            <a:endParaRPr lang="cs-CZ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8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4" descr="C:\Documents and Settings\PershinaYN\Local Settings\Temporary Internet Files\Content.Word\Безымянный у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4" y="0"/>
            <a:ext cx="86003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85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142952"/>
          </a:xfrm>
        </p:spPr>
        <p:txBody>
          <a:bodyPr/>
          <a:lstStyle/>
          <a:p>
            <a:r>
              <a:rPr lang="ru-RU" b="1" dirty="0">
                <a:solidFill>
                  <a:srgbClr val="993300"/>
                </a:solidFill>
              </a:rPr>
              <a:t>Литературный процесс конца </a:t>
            </a:r>
            <a:r>
              <a:rPr lang="en-US" b="1" dirty="0" smtClean="0">
                <a:solidFill>
                  <a:srgbClr val="993300"/>
                </a:solidFill>
              </a:rPr>
              <a:t>XIX</a:t>
            </a:r>
            <a:r>
              <a:rPr lang="ru-RU" b="1" dirty="0" smtClean="0">
                <a:solidFill>
                  <a:srgbClr val="993300"/>
                </a:solidFill>
              </a:rPr>
              <a:t> </a:t>
            </a:r>
            <a:r>
              <a:rPr lang="ru-RU" b="1" dirty="0">
                <a:solidFill>
                  <a:srgbClr val="993300"/>
                </a:solidFill>
              </a:rPr>
              <a:t>века открыл имена Н. С. Лескова, А.Н. Островского А.П. Чехова. </a:t>
            </a: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b="1" dirty="0" smtClean="0">
                <a:solidFill>
                  <a:srgbClr val="993300"/>
                </a:solidFill>
              </a:rPr>
              <a:t/>
            </a:r>
            <a:br>
              <a:rPr lang="ru-RU" b="1" dirty="0" smtClean="0">
                <a:solidFill>
                  <a:srgbClr val="993300"/>
                </a:solidFill>
              </a:rPr>
            </a:br>
            <a:r>
              <a:rPr lang="ru-RU" b="1" dirty="0" smtClean="0">
                <a:solidFill>
                  <a:srgbClr val="993300"/>
                </a:solidFill>
              </a:rPr>
              <a:t>Последний </a:t>
            </a:r>
            <a:r>
              <a:rPr lang="ru-RU" b="1" dirty="0">
                <a:solidFill>
                  <a:srgbClr val="993300"/>
                </a:solidFill>
              </a:rPr>
              <a:t>проявил себя мастером малого литературного жанра – рассказа, а также прекрасным драматургом. </a:t>
            </a:r>
            <a:endParaRPr lang="cs-CZ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64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9468" y="389918"/>
            <a:ext cx="4344987" cy="1106373"/>
          </a:xfrm>
        </p:spPr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Конец </a:t>
            </a:r>
            <a:r>
              <a:rPr lang="cs-CZ" b="1" dirty="0" smtClean="0">
                <a:solidFill>
                  <a:srgbClr val="993300"/>
                </a:solidFill>
              </a:rPr>
              <a:t>XIX </a:t>
            </a:r>
            <a:r>
              <a:rPr lang="ru-RU" b="1" dirty="0" smtClean="0">
                <a:solidFill>
                  <a:srgbClr val="993300"/>
                </a:solidFill>
              </a:rPr>
              <a:t>века</a:t>
            </a:r>
            <a:endParaRPr lang="cs-CZ" b="1" dirty="0">
              <a:solidFill>
                <a:srgbClr val="99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5939" y="1501342"/>
            <a:ext cx="10143115" cy="50657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93300"/>
                </a:solidFill>
              </a:rPr>
              <a:t>Становление </a:t>
            </a:r>
            <a:r>
              <a:rPr lang="ru-RU" sz="3200" dirty="0">
                <a:solidFill>
                  <a:srgbClr val="993300"/>
                </a:solidFill>
              </a:rPr>
              <a:t>предреволюционных настроений. </a:t>
            </a:r>
            <a:endParaRPr lang="ru-RU" sz="3200" dirty="0" smtClean="0">
              <a:solidFill>
                <a:srgbClr val="993300"/>
              </a:solidFill>
            </a:endParaRPr>
          </a:p>
          <a:p>
            <a:r>
              <a:rPr lang="ru-RU" sz="3200" dirty="0">
                <a:solidFill>
                  <a:srgbClr val="993300"/>
                </a:solidFill>
              </a:rPr>
              <a:t>Реалистическая традиция </a:t>
            </a:r>
            <a:r>
              <a:rPr lang="ru-RU" sz="3200" dirty="0" smtClean="0">
                <a:solidFill>
                  <a:srgbClr val="993300"/>
                </a:solidFill>
              </a:rPr>
              <a:t>уходила в прошлое.</a:t>
            </a:r>
          </a:p>
          <a:p>
            <a:r>
              <a:rPr lang="ru-RU" sz="3200" dirty="0" smtClean="0">
                <a:solidFill>
                  <a:srgbClr val="993300"/>
                </a:solidFill>
              </a:rPr>
              <a:t>На смену </a:t>
            </a:r>
            <a:r>
              <a:rPr lang="ru-RU" sz="3200" dirty="0">
                <a:solidFill>
                  <a:srgbClr val="993300"/>
                </a:solidFill>
              </a:rPr>
              <a:t>пришла </a:t>
            </a:r>
            <a:r>
              <a:rPr lang="ru-RU" sz="3200" dirty="0" smtClean="0">
                <a:solidFill>
                  <a:srgbClr val="993300"/>
                </a:solidFill>
              </a:rPr>
              <a:t>«декадентская литература», </a:t>
            </a:r>
            <a:r>
              <a:rPr lang="ru-RU" sz="3200" dirty="0">
                <a:solidFill>
                  <a:srgbClr val="993300"/>
                </a:solidFill>
              </a:rPr>
              <a:t>отличительными чертами которой были мистицизм, религиозность, а также предчувствие перемен в общественно-политической жизни страны.</a:t>
            </a:r>
            <a:endParaRPr lang="cs-CZ" sz="32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6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п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5" y="0"/>
            <a:ext cx="114923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93300"/>
                </a:solidFill>
              </a:rPr>
              <a:t>Д</a:t>
            </a:r>
            <a:r>
              <a:rPr lang="ru-RU" b="1" dirty="0" smtClean="0">
                <a:solidFill>
                  <a:srgbClr val="993300"/>
                </a:solidFill>
              </a:rPr>
              <a:t>ва </a:t>
            </a:r>
            <a:r>
              <a:rPr lang="ru-RU" b="1" dirty="0">
                <a:solidFill>
                  <a:srgbClr val="993300"/>
                </a:solidFill>
              </a:rPr>
              <a:t>важных </a:t>
            </a:r>
            <a:r>
              <a:rPr lang="ru-RU" b="1" dirty="0" smtClean="0">
                <a:solidFill>
                  <a:srgbClr val="993300"/>
                </a:solidFill>
              </a:rPr>
              <a:t>события в истории </a:t>
            </a:r>
            <a:r>
              <a:rPr lang="en-US" b="1" dirty="0" smtClean="0">
                <a:solidFill>
                  <a:srgbClr val="993300"/>
                </a:solidFill>
              </a:rPr>
              <a:t>XIX </a:t>
            </a:r>
            <a:r>
              <a:rPr lang="ru-RU" b="1" dirty="0" smtClean="0">
                <a:solidFill>
                  <a:srgbClr val="993300"/>
                </a:solidFill>
              </a:rPr>
              <a:t>века:</a:t>
            </a:r>
            <a:endParaRPr lang="cs-CZ" b="1" dirty="0">
              <a:solidFill>
                <a:srgbClr val="99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993300"/>
                </a:solidFill>
              </a:rPr>
              <a:t>Отечественная война 1812 года</a:t>
            </a:r>
          </a:p>
          <a:p>
            <a:pPr marL="0" indent="0">
              <a:buNone/>
            </a:pPr>
            <a:r>
              <a:rPr lang="ru-RU" dirty="0">
                <a:solidFill>
                  <a:srgbClr val="993300"/>
                </a:solidFill>
              </a:rPr>
              <a:t>Потерпев поражение, французские войска ушли из России, но русская армия последовала за ними во Францию. Россия победила в этой войне.</a:t>
            </a:r>
            <a:endParaRPr lang="cs-CZ" b="1" dirty="0">
              <a:solidFill>
                <a:srgbClr val="993300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rgbClr val="993300"/>
                </a:solidFill>
              </a:rPr>
              <a:t>В</a:t>
            </a:r>
            <a:r>
              <a:rPr lang="ru-RU" b="1" u="sng" dirty="0" smtClean="0">
                <a:solidFill>
                  <a:srgbClr val="993300"/>
                </a:solidFill>
              </a:rPr>
              <a:t>осстание декабристов </a:t>
            </a:r>
            <a:r>
              <a:rPr lang="ru-RU" b="1" u="sng" dirty="0">
                <a:solidFill>
                  <a:srgbClr val="993300"/>
                </a:solidFill>
              </a:rPr>
              <a:t>1825 </a:t>
            </a:r>
            <a:r>
              <a:rPr lang="ru-RU" b="1" u="sng" dirty="0" smtClean="0">
                <a:solidFill>
                  <a:srgbClr val="993300"/>
                </a:solidFill>
              </a:rPr>
              <a:t>года.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993300"/>
                </a:solidFill>
              </a:rPr>
              <a:t>Во Франции русские люди увидели, что в Европе все люди свободные, что там нет крепостного права. </a:t>
            </a:r>
            <a:r>
              <a:rPr lang="ru-RU" dirty="0" smtClean="0">
                <a:solidFill>
                  <a:srgbClr val="993300"/>
                </a:solidFill>
              </a:rPr>
              <a:t>Это привело к созданию тайного общества революционеров - декабристов.</a:t>
            </a:r>
            <a:endParaRPr lang="cs-CZ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7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поле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поле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45" y="99212"/>
            <a:ext cx="8281895" cy="675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туз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" y="0"/>
            <a:ext cx="120912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М. Кутузов </a:t>
            </a:r>
            <a:endParaRPr lang="ru-RU" dirty="0">
              <a:solidFill>
                <a:srgbClr val="993300"/>
              </a:solidFill>
            </a:endParaRPr>
          </a:p>
        </p:txBody>
      </p:sp>
      <p:pic>
        <p:nvPicPr>
          <p:cNvPr id="5" name="Содержимое 4" descr="кутузов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3877" y="0"/>
            <a:ext cx="4541107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3300"/>
                </a:solidFill>
              </a:rPr>
              <a:t>Русский полководец</a:t>
            </a: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сские в париж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127" y="29457"/>
            <a:ext cx="9912927" cy="6828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Другая 3">
      <a:dk1>
        <a:srgbClr val="FAA93A"/>
      </a:dk1>
      <a:lt1>
        <a:sysClr val="window" lastClr="FFFFFF"/>
      </a:lt1>
      <a:dk2>
        <a:srgbClr val="FAA93A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211</TotalTime>
  <Words>443</Words>
  <Application>Microsoft Office PowerPoint</Application>
  <PresentationFormat>Произвольный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Obvod</vt:lpstr>
      <vt:lpstr> «Золотой век» русской литературы </vt:lpstr>
      <vt:lpstr>Социально-политическая ситуация в России XiX века </vt:lpstr>
      <vt:lpstr>Слайд 3</vt:lpstr>
      <vt:lpstr>Два важных события в истории XIX века:</vt:lpstr>
      <vt:lpstr>Слайд 5</vt:lpstr>
      <vt:lpstr>Слайд 6</vt:lpstr>
      <vt:lpstr>Слайд 7</vt:lpstr>
      <vt:lpstr>М. Кутузов </vt:lpstr>
      <vt:lpstr>Слайд 9</vt:lpstr>
      <vt:lpstr>Декабристы – передовые дворяне-революционеры</vt:lpstr>
      <vt:lpstr>Слайд 11</vt:lpstr>
      <vt:lpstr>Слайд 12</vt:lpstr>
      <vt:lpstr>Слайд 13</vt:lpstr>
      <vt:lpstr>Слайд 14</vt:lpstr>
      <vt:lpstr>Русская национальная культура в XIX веке достигла в искусстве, литературе, во многих областях знания высот, определимых словом «классика». </vt:lpstr>
      <vt:lpstr>1. В начале века литературный процесс складывался из классицизма и сентиментализма.  2. В 20 гг. получил своё развитие романтизм. Представители этого литературного направления больше уходили в мир мечтаний, призывали к свободе личности. 3. С середины XIX века происходит становление реализма. </vt:lpstr>
      <vt:lpstr>Слайд 17</vt:lpstr>
      <vt:lpstr>Слайд 18</vt:lpstr>
      <vt:lpstr>С середины XIX века происходит становление русской реалистической литературы, которая создается на фоне напряженной социально-политической обстановки, сложившейся в России во время правления Николая I.   кризис крепостнической системы, сильны противоречия между властью и простым народом. </vt:lpstr>
      <vt:lpstr>Вторая половина XIX века </vt:lpstr>
      <vt:lpstr>1856-1868 гг. В литературе XIX века</vt:lpstr>
      <vt:lpstr>Спор о содержании искусства</vt:lpstr>
      <vt:lpstr>Слайд 23</vt:lpstr>
      <vt:lpstr>Литературный процесс конца XIX века открыл имена Н. С. Лескова, А.Н. Островского А.П. Чехова.   Последний проявил себя мастером малого литературного жанра – рассказа, а также прекрасным драматургом. </vt:lpstr>
      <vt:lpstr>Конец XIX века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«Золотой век» русской литературы</dc:title>
  <dc:creator>Uživatel 6</dc:creator>
  <cp:lastModifiedBy>Анна</cp:lastModifiedBy>
  <cp:revision>17</cp:revision>
  <dcterms:created xsi:type="dcterms:W3CDTF">2018-11-01T09:25:22Z</dcterms:created>
  <dcterms:modified xsi:type="dcterms:W3CDTF">2018-11-01T19:10:54Z</dcterms:modified>
</cp:coreProperties>
</file>