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85" r:id="rId6"/>
    <p:sldId id="260" r:id="rId7"/>
    <p:sldId id="261" r:id="rId8"/>
    <p:sldId id="262" r:id="rId9"/>
    <p:sldId id="271" r:id="rId10"/>
    <p:sldId id="277" r:id="rId11"/>
    <p:sldId id="263" r:id="rId12"/>
    <p:sldId id="272" r:id="rId13"/>
    <p:sldId id="283" r:id="rId14"/>
    <p:sldId id="273" r:id="rId15"/>
    <p:sldId id="264" r:id="rId16"/>
    <p:sldId id="265" r:id="rId17"/>
    <p:sldId id="266" r:id="rId18"/>
    <p:sldId id="287" r:id="rId19"/>
    <p:sldId id="288" r:id="rId20"/>
    <p:sldId id="289" r:id="rId21"/>
    <p:sldId id="290" r:id="rId22"/>
    <p:sldId id="291" r:id="rId23"/>
    <p:sldId id="292" r:id="rId24"/>
    <p:sldId id="278" r:id="rId25"/>
    <p:sldId id="279" r:id="rId26"/>
    <p:sldId id="280" r:id="rId27"/>
    <p:sldId id="281" r:id="rId28"/>
    <p:sldId id="286" r:id="rId29"/>
    <p:sldId id="282" r:id="rId30"/>
    <p:sldId id="267" r:id="rId31"/>
    <p:sldId id="268" r:id="rId32"/>
    <p:sldId id="269" r:id="rId33"/>
    <p:sldId id="270" r:id="rId34"/>
    <p:sldId id="274" r:id="rId35"/>
    <p:sldId id="275" r:id="rId3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-88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803F4F8-A677-479E-ABB6-1FDCA93CC852}" type="datetimeFigureOut">
              <a:rPr lang="cs-CZ" smtClean="0"/>
              <a:pPr/>
              <a:t>9.11.2018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2A493B9-BE64-4C55-80CB-FE5AEB030487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60110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3F4F8-A677-479E-ABB6-1FDCA93CC852}" type="datetimeFigureOut">
              <a:rPr lang="cs-CZ" smtClean="0"/>
              <a:pPr/>
              <a:t>9.11.2018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93B9-BE64-4C55-80CB-FE5AEB03048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3332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3F4F8-A677-479E-ABB6-1FDCA93CC852}" type="datetimeFigureOut">
              <a:rPr lang="cs-CZ" smtClean="0"/>
              <a:pPr/>
              <a:t>9.11.2018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93B9-BE64-4C55-80CB-FE5AEB030487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87738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3F4F8-A677-479E-ABB6-1FDCA93CC852}" type="datetimeFigureOut">
              <a:rPr lang="cs-CZ" smtClean="0"/>
              <a:pPr/>
              <a:t>9.11.2018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93B9-BE64-4C55-80CB-FE5AEB03048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13840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3F4F8-A677-479E-ABB6-1FDCA93CC852}" type="datetimeFigureOut">
              <a:rPr lang="cs-CZ" smtClean="0"/>
              <a:pPr/>
              <a:t>9.11.2018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93B9-BE64-4C55-80CB-FE5AEB03048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21831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3F4F8-A677-479E-ABB6-1FDCA93CC852}" type="datetimeFigureOut">
              <a:rPr lang="cs-CZ" smtClean="0"/>
              <a:pPr/>
              <a:t>9.11.2018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93B9-BE64-4C55-80CB-FE5AEB03048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03797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3F4F8-A677-479E-ABB6-1FDCA93CC852}" type="datetimeFigureOut">
              <a:rPr lang="cs-CZ" smtClean="0"/>
              <a:pPr/>
              <a:t>9.11.2018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93B9-BE64-4C55-80CB-FE5AEB030487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8783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3F4F8-A677-479E-ABB6-1FDCA93CC852}" type="datetimeFigureOut">
              <a:rPr lang="cs-CZ" smtClean="0"/>
              <a:pPr/>
              <a:t>9.11.2018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93B9-BE64-4C55-80CB-FE5AEB030487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89354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3F4F8-A677-479E-ABB6-1FDCA93CC852}" type="datetimeFigureOut">
              <a:rPr lang="cs-CZ" smtClean="0"/>
              <a:pPr/>
              <a:t>9.11.2018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93B9-BE64-4C55-80CB-FE5AEB030487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15138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3F4F8-A677-479E-ABB6-1FDCA93CC852}" type="datetimeFigureOut">
              <a:rPr lang="cs-CZ" smtClean="0"/>
              <a:pPr/>
              <a:t>9.11.2018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93B9-BE64-4C55-80CB-FE5AEB03048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18256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3F4F8-A677-479E-ABB6-1FDCA93CC852}" type="datetimeFigureOut">
              <a:rPr lang="cs-CZ" smtClean="0"/>
              <a:pPr/>
              <a:t>9.11.2018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93B9-BE64-4C55-80CB-FE5AEB030487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83157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3F4F8-A677-479E-ABB6-1FDCA93CC852}" type="datetimeFigureOut">
              <a:rPr lang="cs-CZ" smtClean="0"/>
              <a:pPr/>
              <a:t>9.11.2018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93B9-BE64-4C55-80CB-FE5AEB03048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89428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3F4F8-A677-479E-ABB6-1FDCA93CC852}" type="datetimeFigureOut">
              <a:rPr lang="cs-CZ" smtClean="0"/>
              <a:pPr/>
              <a:t>9.11.2018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93B9-BE64-4C55-80CB-FE5AEB030487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4482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3F4F8-A677-479E-ABB6-1FDCA93CC852}" type="datetimeFigureOut">
              <a:rPr lang="cs-CZ" smtClean="0"/>
              <a:pPr/>
              <a:t>9.11.2018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93B9-BE64-4C55-80CB-FE5AEB030487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89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3F4F8-A677-479E-ABB6-1FDCA93CC852}" type="datetimeFigureOut">
              <a:rPr lang="cs-CZ" smtClean="0"/>
              <a:pPr/>
              <a:t>9.11.2018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93B9-BE64-4C55-80CB-FE5AEB03048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9735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3F4F8-A677-479E-ABB6-1FDCA93CC852}" type="datetimeFigureOut">
              <a:rPr lang="cs-CZ" smtClean="0"/>
              <a:pPr/>
              <a:t>9.11.2018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93B9-BE64-4C55-80CB-FE5AEB030487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0678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3F4F8-A677-479E-ABB6-1FDCA93CC852}" type="datetimeFigureOut">
              <a:rPr lang="cs-CZ" smtClean="0"/>
              <a:pPr/>
              <a:t>9.11.2018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93B9-BE64-4C55-80CB-FE5AEB03048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02019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803F4F8-A677-479E-ABB6-1FDCA93CC852}" type="datetimeFigureOut">
              <a:rPr lang="cs-CZ" smtClean="0"/>
              <a:pPr/>
              <a:t>9.11.2018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2A493B9-BE64-4C55-80CB-FE5AEB03048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78981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00053" y="3040083"/>
            <a:ext cx="7137070" cy="194832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Роман М.Ю. Лермонтова «Герой нашего времени»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434370" y="4686587"/>
            <a:ext cx="2308747" cy="604873"/>
          </a:xfrm>
        </p:spPr>
        <p:txBody>
          <a:bodyPr/>
          <a:lstStyle/>
          <a:p>
            <a:r>
              <a:rPr lang="ru-RU" b="1" dirty="0"/>
              <a:t>Лекция 5.</a:t>
            </a:r>
            <a:endParaRPr lang="cs-CZ" dirty="0"/>
          </a:p>
        </p:txBody>
      </p:sp>
      <p:pic>
        <p:nvPicPr>
          <p:cNvPr id="4" name="Рисунок 3" descr="герой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41351" y="1022184"/>
            <a:ext cx="3624043" cy="517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377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4395" y="332509"/>
            <a:ext cx="10960925" cy="6282047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/>
              <a:t>Вы скажете, что нравственность от этого не выигрывает? Извините. </a:t>
            </a:r>
            <a:r>
              <a:rPr lang="ru-RU" sz="3600" u="sng" dirty="0"/>
              <a:t>Довольно людей кормили сластями; у них от этого испортился желудок: нужны горькие лекарства, едкие истины</a:t>
            </a:r>
            <a:r>
              <a:rPr lang="ru-RU" sz="3600" dirty="0"/>
              <a:t>.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u="sng" dirty="0" smtClean="0"/>
              <a:t>Но </a:t>
            </a:r>
            <a:r>
              <a:rPr lang="ru-RU" sz="3600" u="sng" dirty="0"/>
              <a:t>не думайте, однако, после этого, чтоб автор этой книги имел когда-нибудь гордую мечту сделаться исправителем людских пороков. </a:t>
            </a:r>
            <a:r>
              <a:rPr lang="ru-RU" sz="3600" dirty="0"/>
              <a:t>Боже его избави  от  такого невежества! Ему просто было весело рисовать современного человека, каким он его понимает, и к его и вашему несчастью, слишком часто встречал. </a:t>
            </a:r>
            <a:r>
              <a:rPr lang="ru-RU" sz="3600" u="sng" dirty="0"/>
              <a:t>Будет и того, что болезнь указана, а как ее излечить - это уж бог знает!</a:t>
            </a:r>
            <a:endParaRPr lang="cs-CZ" sz="3600" u="sng" dirty="0"/>
          </a:p>
        </p:txBody>
      </p:sp>
    </p:spTree>
    <p:extLst>
      <p:ext uri="{BB962C8B-B14F-4D97-AF65-F5344CB8AC3E}">
        <p14:creationId xmlns:p14="http://schemas.microsoft.com/office/powerpoint/2010/main" xmlns="" val="9248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5019" y="724395"/>
            <a:ext cx="6087474" cy="5629514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900" b="1" dirty="0" smtClean="0">
                <a:solidFill>
                  <a:schemeClr val="accent2">
                    <a:lumMod val="75000"/>
                  </a:schemeClr>
                </a:solidFill>
              </a:rPr>
              <a:t>Главный герой романа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600" dirty="0" smtClean="0"/>
              <a:t>Печорин </a:t>
            </a:r>
            <a:r>
              <a:rPr lang="ru-RU" sz="3600" dirty="0"/>
              <a:t>не случайно утвердил себя в глазах поколения 30-х годов как </a:t>
            </a:r>
            <a:r>
              <a:rPr lang="ru-RU" sz="3600" b="1" u="sng" dirty="0"/>
              <a:t>типический характер последекабристской эпохи. </a:t>
            </a:r>
            <a:r>
              <a:rPr lang="ru-RU" sz="3600" b="1" u="sng" dirty="0" smtClean="0"/>
              <a:t/>
            </a:r>
            <a:br>
              <a:rPr lang="ru-RU" sz="3600" b="1" u="sng" dirty="0" smtClean="0"/>
            </a:br>
            <a:r>
              <a:rPr lang="ru-RU" sz="3600" dirty="0" smtClean="0"/>
              <a:t>Своей судьбой, страданиями </a:t>
            </a:r>
            <a:r>
              <a:rPr lang="ru-RU" sz="3600" dirty="0"/>
              <a:t>и сомнениями </a:t>
            </a:r>
            <a:r>
              <a:rPr lang="ru-RU" sz="3600" dirty="0" smtClean="0"/>
              <a:t>, складом </a:t>
            </a:r>
            <a:r>
              <a:rPr lang="ru-RU" sz="3600" dirty="0"/>
              <a:t>своего внутреннего мира он действительно принадлежит тому времени. </a:t>
            </a:r>
            <a:r>
              <a:rPr lang="cs-CZ" sz="4900" dirty="0"/>
              <a:t/>
            </a:r>
            <a:br>
              <a:rPr lang="cs-CZ" sz="4900" dirty="0"/>
            </a:br>
            <a:r>
              <a:rPr lang="ru-RU" sz="4900" dirty="0"/>
              <a:t> 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3" name="Рисунок 2" descr="геро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7246" y="1080721"/>
            <a:ext cx="381000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792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5"/>
          <p:cNvPicPr>
            <a:picLocks noChangeAspect="1" noChangeArrowheads="1"/>
          </p:cNvPicPr>
          <p:nvPr/>
        </p:nvPicPr>
        <p:blipFill rotWithShape="1">
          <a:blip r:embed="rId2" cstate="print">
            <a:lum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701" t="8122" b="3552"/>
          <a:stretch/>
        </p:blipFill>
        <p:spPr bwMode="auto">
          <a:xfrm>
            <a:off x="1242647" y="0"/>
            <a:ext cx="8660156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8905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1690" y="843148"/>
            <a:ext cx="10668000" cy="5177642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/>
              <a:t>Познакомьтесь с  портретом Печорина, на что обращает внимание рассказчик?</a:t>
            </a: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000" dirty="0" smtClean="0"/>
              <a:t>Во-первых</a:t>
            </a:r>
            <a:r>
              <a:rPr lang="ru-RU" sz="3000" dirty="0"/>
              <a:t>, они (глаза) не смеялись, когда он смеялся! -  Вам не случалось замечать такой странности у некоторых людей?.. Это признак  -  или злого нрава, или глубокой постоянной грусти. Из-за полуопущенных ресниц они сияли каким-то фосфорическим блеском, если можно так выразиться. То не было отражение жара душевного или играющего воображения: то был блеск, подобный блеску гладкой стали, ослепительный, но холодный; взгляд его - непродолжительный, но проницательный и тяжелый, оставлял по себе неприятное впечатление нескромного вопроса и мог бы казаться дерзким, если б не был столь равнодушно спокоен.</a:t>
            </a:r>
            <a:r>
              <a:rPr lang="cs-CZ" sz="3000" dirty="0"/>
              <a:t/>
            </a:r>
            <a:br>
              <a:rPr lang="cs-CZ" sz="3000" dirty="0"/>
            </a:b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xmlns="" val="425509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751" r="2087" b="38383"/>
          <a:stretch/>
        </p:blipFill>
        <p:spPr bwMode="auto">
          <a:xfrm>
            <a:off x="0" y="398584"/>
            <a:ext cx="12266363" cy="5978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0986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35876" y="813138"/>
            <a:ext cx="6685807" cy="71603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Структура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романа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3766" y="1731058"/>
            <a:ext cx="10950039" cy="4941929"/>
          </a:xfrm>
        </p:spPr>
        <p:txBody>
          <a:bodyPr/>
          <a:lstStyle/>
          <a:p>
            <a:r>
              <a:rPr lang="ru-RU" sz="3600" dirty="0"/>
              <a:t>Роман состоит из нескольких частей</a:t>
            </a:r>
            <a:r>
              <a:rPr lang="ru-RU" sz="3600" b="1" dirty="0"/>
              <a:t>, хронологический порядок </a:t>
            </a:r>
            <a:r>
              <a:rPr lang="ru-RU" sz="3600" dirty="0"/>
              <a:t>которых</a:t>
            </a:r>
            <a:r>
              <a:rPr lang="ru-RU" sz="3600" b="1" dirty="0"/>
              <a:t> нарушен. </a:t>
            </a:r>
            <a:endParaRPr lang="ru-RU" sz="3600" b="1" dirty="0" smtClean="0"/>
          </a:p>
          <a:p>
            <a:r>
              <a:rPr lang="ru-RU" sz="3600" dirty="0" smtClean="0"/>
              <a:t>Такое </a:t>
            </a:r>
            <a:r>
              <a:rPr lang="ru-RU" sz="3600" dirty="0"/>
              <a:t>расположение служит особым художественным задачам: в частности, </a:t>
            </a:r>
            <a:r>
              <a:rPr lang="ru-RU" sz="3600" b="1" dirty="0"/>
              <a:t>сначала Печорин показывается глазами Максима Максимыча</a:t>
            </a:r>
            <a:r>
              <a:rPr lang="ru-RU" sz="3600" dirty="0"/>
              <a:t>, а только </a:t>
            </a:r>
            <a:r>
              <a:rPr lang="ru-RU" sz="3600" b="1" dirty="0"/>
              <a:t>затем мы видим его изнутри</a:t>
            </a:r>
            <a:r>
              <a:rPr lang="ru-RU" sz="3600" dirty="0"/>
              <a:t>, по записям из </a:t>
            </a:r>
            <a:r>
              <a:rPr lang="ru-RU" sz="3600" dirty="0" smtClean="0"/>
              <a:t>дневника.</a:t>
            </a:r>
            <a:endParaRPr lang="cs-CZ" sz="36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01618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11045001"/>
              </p:ext>
            </p:extLst>
          </p:nvPr>
        </p:nvGraphicFramePr>
        <p:xfrm>
          <a:off x="0" y="0"/>
          <a:ext cx="12192000" cy="69375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6000"/>
                <a:gridCol w="6096000"/>
              </a:tblGrid>
              <a:tr h="685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Сюжет </a:t>
                      </a:r>
                      <a:r>
                        <a:rPr lang="ru-RU" sz="3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– совокупность событий художественного произведения</a:t>
                      </a:r>
                      <a:r>
                        <a:rPr lang="ru-RU" sz="3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3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</a:rPr>
                        <a:t>“Бэла” </a:t>
                      </a:r>
                      <a:endParaRPr lang="cs-CZ" sz="3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</a:rPr>
                        <a:t>“Максим Максимыч” </a:t>
                      </a:r>
                      <a:endParaRPr lang="cs-CZ" sz="3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</a:rPr>
                        <a:t>“Предисловие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</a:rPr>
                        <a:t>”</a:t>
                      </a:r>
                      <a:r>
                        <a:rPr lang="ru-RU" sz="32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3200" baseline="0" dirty="0" smtClean="0">
                          <a:solidFill>
                            <a:schemeClr val="tx1"/>
                          </a:solidFill>
                          <a:effectLst/>
                        </a:rPr>
                        <a:t>к 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  <a:effectLst/>
                        </a:rPr>
                        <a:t>“Журналу </a:t>
                      </a: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</a:rPr>
                        <a:t>Печорина” </a:t>
                      </a:r>
                      <a:endParaRPr lang="cs-CZ" sz="3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</a:rPr>
                        <a:t>“Тамань” </a:t>
                      </a:r>
                      <a:endParaRPr lang="cs-CZ" sz="3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</a:rPr>
                        <a:t>“Княжна Мери” </a:t>
                      </a:r>
                      <a:endParaRPr lang="cs-CZ" sz="3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</a:rPr>
                        <a:t>“Фаталист” </a:t>
                      </a:r>
                      <a:endParaRPr lang="cs-CZ" sz="3200" b="1" dirty="0">
                        <a:solidFill>
                          <a:schemeClr val="tx1"/>
                        </a:solidFill>
                        <a:effectLst/>
                        <a:latin typeface="Times New Roman,Bold"/>
                        <a:ea typeface="Calibri" panose="020F0502020204030204" pitchFamily="34" charset="0"/>
                        <a:cs typeface="Times New Roman,Bold"/>
                      </a:endParaRPr>
                    </a:p>
                  </a:txBody>
                  <a:tcPr marL="66675" marR="66675" marT="66675" marB="6667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Фабула – события в литературном произведении в их последовательной (хронологической) связи.</a:t>
                      </a:r>
                      <a:endParaRPr lang="cs-CZ" sz="3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</a:rPr>
                        <a:t>“Тамань”</a:t>
                      </a:r>
                      <a:endParaRPr lang="cs-CZ" sz="3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</a:rPr>
                        <a:t>“Княжна Мери”</a:t>
                      </a:r>
                      <a:endParaRPr lang="cs-CZ" sz="3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</a:rPr>
                        <a:t>“Фаталист”</a:t>
                      </a:r>
                      <a:endParaRPr lang="cs-CZ" sz="3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</a:rPr>
                        <a:t>“Бэла”</a:t>
                      </a:r>
                      <a:endParaRPr lang="cs-CZ" sz="3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</a:rPr>
                        <a:t>“Максим Максимыч”</a:t>
                      </a:r>
                      <a:endParaRPr lang="cs-CZ" sz="3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</a:rPr>
                        <a:t>“Предисловие” к “Журналу Печорина”.</a:t>
                      </a:r>
                      <a:endParaRPr lang="cs-CZ" sz="3200" b="1" dirty="0">
                        <a:solidFill>
                          <a:schemeClr val="tx1"/>
                        </a:solidFill>
                        <a:effectLst/>
                        <a:latin typeface="Times New Roman,Bold"/>
                        <a:ea typeface="Calibri" panose="020F0502020204030204" pitchFamily="34" charset="0"/>
                        <a:cs typeface="Times New Roman,Bold"/>
                      </a:endParaRPr>
                    </a:p>
                  </a:txBody>
                  <a:tcPr marL="66675" marR="66675" marT="66675" marB="66675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2330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/>
          <p:cNvPicPr>
            <a:picLocks noChangeAspect="1" noChangeArrowheads="1"/>
          </p:cNvPicPr>
          <p:nvPr/>
        </p:nvPicPr>
        <p:blipFill>
          <a:blip r:embed="rId2" cstate="print">
            <a:lum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68" t="3610" r="10362"/>
          <a:stretch>
            <a:fillRect/>
          </a:stretch>
        </p:blipFill>
        <p:spPr bwMode="auto">
          <a:xfrm>
            <a:off x="1" y="261257"/>
            <a:ext cx="12193470" cy="605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3099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888348"/>
            <a:ext cx="9601196" cy="38243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Около 1830 г. Офицер Григорий Печорин получает назначение на Кавказ. По пути из Санкт-Петербурга он останавливается в небольшом городке Тамань в Крыму. События отражены в главе «Тамань»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69183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Печорин участвует в боевых действиях, после некоторого срока службы ему дают отпуск. Он едет отдохнуть «на воды» – в Пятигорск, Кисловодск. Там встречает приятеля Грушницкого и знакомится с Мэри. Позже происходит дуэль. События отражены в главе «Княжна Мэри».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55665"/>
          </a:xfrm>
        </p:spPr>
        <p:txBody>
          <a:bodyPr/>
          <a:lstStyle/>
          <a:p>
            <a:r>
              <a:rPr lang="ru-RU" dirty="0"/>
              <a:t>Русское общество познакомилось с </a:t>
            </a:r>
            <a:r>
              <a:rPr lang="ru-RU" dirty="0" smtClean="0"/>
              <a:t>романом </a:t>
            </a:r>
            <a:r>
              <a:rPr lang="ru-RU" dirty="0"/>
              <a:t>М.Ю.Лермонтова под общим названием “Герой нашего времени” в 1839-1840 годах.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63445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457376"/>
          </a:xfrm>
        </p:spPr>
        <p:txBody>
          <a:bodyPr/>
          <a:lstStyle/>
          <a:p>
            <a:r>
              <a:rPr lang="ru-RU" dirty="0" smtClean="0"/>
              <a:t>Осенью 1832 после дуэли Печорин приезжает в крепость в Чечне. Там знакомится с Максимом Максимовичем. В декабре он на 2 недели едет в казачью станицу. Глава «Фаталист».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480822"/>
          </a:xfrm>
        </p:spPr>
        <p:txBody>
          <a:bodyPr/>
          <a:lstStyle/>
          <a:p>
            <a:r>
              <a:rPr lang="ru-RU" dirty="0" smtClean="0"/>
              <a:t>Весной 1833 года Печорин похищает Бэлу, надеясь, что будет с ней счастлив. Через 4 месяца ее убивает Казбич. Печорин уезжает в Петербург. Глава «Бэла».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480822"/>
          </a:xfrm>
        </p:spPr>
        <p:txBody>
          <a:bodyPr/>
          <a:lstStyle/>
          <a:p>
            <a:r>
              <a:rPr lang="ru-RU" dirty="0" smtClean="0"/>
              <a:t>Осенью 1837 года повествователь-путешественник и Максим </a:t>
            </a:r>
            <a:r>
              <a:rPr lang="ru-RU" dirty="0" err="1" smtClean="0"/>
              <a:t>Максимыч</a:t>
            </a:r>
            <a:r>
              <a:rPr lang="ru-RU" dirty="0" smtClean="0"/>
              <a:t> встречают Печорина во Владикавказе. Максим </a:t>
            </a:r>
            <a:r>
              <a:rPr lang="ru-RU" dirty="0" err="1" smtClean="0"/>
              <a:t>Максимыч</a:t>
            </a:r>
            <a:r>
              <a:rPr lang="ru-RU" dirty="0" smtClean="0"/>
              <a:t> отдает журнал Печорина офицеру. Глава «Максим </a:t>
            </a:r>
            <a:r>
              <a:rPr lang="ru-RU" dirty="0" err="1" smtClean="0"/>
              <a:t>Максимыч</a:t>
            </a:r>
            <a:r>
              <a:rPr lang="ru-RU" dirty="0" smtClean="0"/>
              <a:t>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5064" y="841456"/>
            <a:ext cx="9601196" cy="4668391"/>
          </a:xfrm>
        </p:spPr>
        <p:txBody>
          <a:bodyPr/>
          <a:lstStyle/>
          <a:p>
            <a:r>
              <a:rPr lang="ru-RU" dirty="0" smtClean="0"/>
              <a:t>Через год возвращаясь из Персии, Печорин умирает. Повествователь посмертно публикует его журнал, упоминая о смерти Печорина в 1841 году.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68586" y="792127"/>
            <a:ext cx="4392879" cy="65666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Глава 1. «Бэла»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4394" y="1448792"/>
            <a:ext cx="10889673" cy="4738252"/>
          </a:xfrm>
        </p:spPr>
        <p:txBody>
          <a:bodyPr>
            <a:normAutofit fontScale="85000" lnSpcReduction="10000"/>
          </a:bodyPr>
          <a:lstStyle/>
          <a:p>
            <a:r>
              <a:rPr lang="ru-RU" sz="2800" b="1" dirty="0"/>
              <a:t>Рассказчик романа, русский офицер, путешествует по Кавказу. Здесь он знакомится со штабс-капитаном Максимом Максимычем, от которого слышит интересную историю об офицере Григории Печорине. </a:t>
            </a:r>
            <a:endParaRPr lang="ru-RU" sz="2800" b="1" dirty="0" smtClean="0"/>
          </a:p>
          <a:p>
            <a:r>
              <a:rPr lang="ru-RU" sz="2800" dirty="0" smtClean="0"/>
              <a:t>Григорий </a:t>
            </a:r>
            <a:r>
              <a:rPr lang="ru-RU" sz="2800" dirty="0"/>
              <a:t>Печорин - </a:t>
            </a:r>
            <a:r>
              <a:rPr lang="ru-RU" sz="2800" b="1" dirty="0"/>
              <a:t>молодой богатый дворянин, умный и образованный человек. </a:t>
            </a:r>
            <a:r>
              <a:rPr lang="ru-RU" sz="2800" dirty="0"/>
              <a:t>Печорин с детства привык к роскоши и высшему свету. Несмотря на это, он глубоко несчастен, ему надоела его жизнь. Когда-то Максим Максимыч и Печорин вместе служили в крепости на Кавказе. Здесь Печорин влюбился в местную жительницу, юную красавицу Бэлу. Он украл ее из дома. Печорин и Бэла жили счастливо 4 месяца, но внезапно Печорин начал скучать с любимой. Бедная девушка начала страдать от этого. Однажды Бэлу похитил разбойник Казбич. Он ранил девушку, бросил ее и скрылся от погони. Через 2 дня Бэла умерла. Спустя три месяца Печорин уехал служить в Грузию. Сообщив историю о Печорине, Максим Максимыч прощается с рассказчиком романа</a:t>
            </a:r>
            <a:r>
              <a:rPr lang="ru-RU" sz="2800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18328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Глава "Максим </a:t>
            </a:r>
            <a:r>
              <a:rPr lang="ru-RU" b="1" dirty="0"/>
              <a:t>Максимыч"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0954" y="2039815"/>
            <a:ext cx="10410092" cy="4267200"/>
          </a:xfrm>
        </p:spPr>
        <p:txBody>
          <a:bodyPr>
            <a:normAutofit lnSpcReduction="10000"/>
          </a:bodyPr>
          <a:lstStyle/>
          <a:p>
            <a:r>
              <a:rPr lang="ru-RU" sz="3200" dirty="0"/>
              <a:t>Вскоре рассказчик романа и Максим Максимыч снова встречаются, уже во Владикавказе. Здесь они вместе видят Григория Печорина. Печорин ведет себя холодно с Максимом Максимычем, быстро прощается с ним и уезжает в Персию. Холодность Печорина обижает Максима Максимыча. Он решает избавиться от дневников Печорина, которые хранятся у него, и отдает их рассказчику романа.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0767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487393" cy="89416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"</a:t>
            </a:r>
            <a:r>
              <a:rPr lang="ru-RU" b="1" dirty="0"/>
              <a:t>Журнал Печорина" Предисловие к "Журналу Печорина"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4455" y="1983178"/>
            <a:ext cx="10069285" cy="4168239"/>
          </a:xfrm>
        </p:spPr>
        <p:txBody>
          <a:bodyPr>
            <a:noAutofit/>
          </a:bodyPr>
          <a:lstStyle/>
          <a:p>
            <a:r>
              <a:rPr lang="ru-RU" sz="3200" dirty="0"/>
              <a:t>Дневники Печорина хранятся в руках у рассказчика романа. Спустя время рассказчик узнает, что Григорий Печорин умер по пути из Персии в Россию. Теперь, после смерти Печорина, рассказчик решает опубликовать его увлекательные дневники - "Журнал Печорина". Эти записки состоят из трех глав: "Тамань", "Княжна Мери" и "Фаталист".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xmlns="" val="143602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1183" y="676893"/>
            <a:ext cx="5984172" cy="807523"/>
          </a:xfrm>
        </p:spPr>
        <p:txBody>
          <a:bodyPr>
            <a:no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Глава </a:t>
            </a:r>
            <a:r>
              <a:rPr lang="ru-RU" dirty="0"/>
              <a:t>"Тамань"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6863" y="1487156"/>
            <a:ext cx="10205243" cy="4843306"/>
          </a:xfrm>
        </p:spPr>
        <p:txBody>
          <a:bodyPr>
            <a:noAutofit/>
          </a:bodyPr>
          <a:lstStyle/>
          <a:p>
            <a:r>
              <a:rPr lang="ru-RU" sz="3200" dirty="0"/>
              <a:t>В мае Печорин приезжает в Пятигорск на воды. Здесь он встречает старого приятеля, юнкера Грушницкого. Здесь же герои знакомятся с княгиней Лиговской и ее дочерью, княжной Мери. Грушницкий влюбляется в княжну Мери, но та не отвечает ему взаимностью. Мери влюбляется в Печорина. Однако Печорин не любит ее и лишь играет ее чувствами ради забавы. Здесь же Печорин встречает свою давнюю любовь, замужнюю женщину Веру. Вскоре Печорин, княжна Мери, Вера и Грушницкий перебираются из Пятигорска в Кисловодск. 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xmlns="" val="160406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8151" y="843149"/>
            <a:ext cx="9785267" cy="5106389"/>
          </a:xfrm>
        </p:spPr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В </a:t>
            </a:r>
            <a:r>
              <a:rPr lang="ru-RU" sz="3200" dirty="0"/>
              <a:t>Пятигорске Печорин однажды приходит на тайное свидание к Вере (та живет в одном доме с княжной Мери). Грушницкий застает Печорина после свидания и решает, что тот посещал княжну Мери, а не Веру. Ослепленный ревностью Грушницкий распускает сплетни о Мери, за что Печорин вызывает его на дуэль и в ходе поединка убивает. В наказание за дуэль начальство посылает Печорина служить в крепость N (здесь он знакомится с Максимом Максимычем и встречает Бэлу).</a:t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cs-CZ" sz="3200" dirty="0"/>
              <a:t/>
            </a:r>
            <a:br>
              <a:rPr lang="cs-CZ" sz="3200" dirty="0"/>
            </a:b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xmlns="" val="414794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36322" y="724396"/>
            <a:ext cx="6395850" cy="80752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Глава </a:t>
            </a:r>
            <a:r>
              <a:rPr lang="ru-RU" b="1" dirty="0"/>
              <a:t>"Фаталист</a:t>
            </a:r>
            <a:r>
              <a:rPr lang="ru-RU" b="1" dirty="0" smtClean="0"/>
              <a:t>"</a:t>
            </a:r>
            <a:r>
              <a:rPr lang="ru-RU" dirty="0" smtClean="0"/>
              <a:t/>
            </a:r>
            <a:br>
              <a:rPr lang="ru-RU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2524" y="1445442"/>
            <a:ext cx="10509663" cy="4860355"/>
          </a:xfrm>
        </p:spPr>
        <p:txBody>
          <a:bodyPr>
            <a:noAutofit/>
          </a:bodyPr>
          <a:lstStyle/>
          <a:p>
            <a:r>
              <a:rPr lang="ru-RU" sz="2800" dirty="0" smtClean="0"/>
              <a:t>Печорин </a:t>
            </a:r>
            <a:r>
              <a:rPr lang="ru-RU" sz="2800" dirty="0"/>
              <a:t>присутствует на встрече офицеров. </a:t>
            </a:r>
            <a:r>
              <a:rPr lang="ru-RU" sz="2800" b="1" dirty="0"/>
              <a:t>Внезапно сербский поручик Вулич предлагает сослуживцам спор: он утвержает, что судьба существует и что в жизни все предопределено. </a:t>
            </a:r>
            <a:r>
              <a:rPr lang="ru-RU" sz="2800" dirty="0"/>
              <a:t>Печорин решает поспорить с Вуличем и ставит на то, что в жизни ничего не предопределено. Чтобы доказать свою правоту, Вулич берет пистолет и стреляет себе в лоб. Ему везет: пистолет оказывается не заряжен. Вулич остается жив и выигрывает спор. Печорин тем временем как будто читает на лице Вулича, что тот сегодня умрет. Действительно, в тот же вечер Вулич погибает от рук пьяного казака. Печорин участвует в поимке преступника и сам чуть не погибает.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xmlns="" val="193257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692" y="204678"/>
            <a:ext cx="11546014" cy="6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5940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01617" y="677332"/>
            <a:ext cx="9601196" cy="799775"/>
          </a:xfrm>
        </p:spPr>
        <p:txBody>
          <a:bodyPr/>
          <a:lstStyle/>
          <a:p>
            <a:r>
              <a:rPr lang="ru-RU" b="1" dirty="0" smtClean="0"/>
              <a:t>Композиция романа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7169" y="1500555"/>
            <a:ext cx="10245969" cy="471267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500" dirty="0" smtClean="0"/>
              <a:t>Начинается </a:t>
            </a:r>
            <a:r>
              <a:rPr lang="ru-RU" sz="3500" dirty="0"/>
              <a:t>роман с середины событий и доводится последовательно до конца жизни героя. Затем события в романе развертываются от начала изображаемой цепи событий к ее середине.</a:t>
            </a:r>
            <a:endParaRPr lang="cs-CZ" sz="3500" dirty="0"/>
          </a:p>
          <a:p>
            <a:r>
              <a:rPr lang="ru-RU" sz="3500" dirty="0"/>
              <a:t>Сюжетом сочинения становится “история души человеческой”.</a:t>
            </a:r>
            <a:endParaRPr lang="cs-CZ" sz="3500" b="1" dirty="0"/>
          </a:p>
          <a:p>
            <a:r>
              <a:rPr lang="ru-RU" sz="3500" dirty="0"/>
              <a:t>Лермонтов дает нам сначала услышать о герое, потом посмотреть на него и, наконец, раскрывает перед нами его дневник.</a:t>
            </a:r>
            <a:endParaRPr lang="cs-CZ" sz="35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99628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7192106" cy="94045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Рассказчики (повествователи)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4738" y="1992923"/>
            <a:ext cx="9911859" cy="3882945"/>
          </a:xfrm>
        </p:spPr>
        <p:txBody>
          <a:bodyPr>
            <a:normAutofit fontScale="92500" lnSpcReduction="10000"/>
          </a:bodyPr>
          <a:lstStyle/>
          <a:p>
            <a:pPr indent="-41275">
              <a:buNone/>
            </a:pPr>
            <a:r>
              <a:rPr lang="ru-RU" sz="3600" b="1" dirty="0"/>
              <a:t>Смена рассказчиков нацелена на то, чтобы анализ </a:t>
            </a:r>
            <a:r>
              <a:rPr lang="ru-RU" sz="3600" b="1" dirty="0" smtClean="0"/>
              <a:t>внутреннего мира </a:t>
            </a:r>
            <a:r>
              <a:rPr lang="ru-RU" sz="3600" b="1" dirty="0"/>
              <a:t>делался более глубоким и </a:t>
            </a:r>
            <a:r>
              <a:rPr lang="ru-RU" sz="3600" b="1" dirty="0" smtClean="0"/>
              <a:t>всеобъемлющим:</a:t>
            </a:r>
            <a:endParaRPr lang="cs-CZ" sz="3600" b="1" dirty="0"/>
          </a:p>
          <a:p>
            <a:pPr lvl="0"/>
            <a:r>
              <a:rPr lang="ru-RU" sz="3600" dirty="0"/>
              <a:t>Добрый, но ограниченный Максим </a:t>
            </a:r>
            <a:r>
              <a:rPr lang="ru-RU" sz="3600" dirty="0" err="1" smtClean="0"/>
              <a:t>Максимыч</a:t>
            </a:r>
            <a:endParaRPr lang="cs-CZ" sz="3600" b="1" dirty="0"/>
          </a:p>
          <a:p>
            <a:pPr lvl="0"/>
            <a:r>
              <a:rPr lang="ru-RU" sz="3600" dirty="0" smtClean="0"/>
              <a:t>Офицер-повествователь</a:t>
            </a:r>
            <a:endParaRPr lang="cs-CZ" sz="3600" b="1" dirty="0"/>
          </a:p>
          <a:p>
            <a:pPr lvl="0"/>
            <a:r>
              <a:rPr lang="ru-RU" sz="3600" dirty="0" smtClean="0"/>
              <a:t>Сам Печорин (“наблюдения </a:t>
            </a:r>
            <a:r>
              <a:rPr lang="ru-RU" sz="3600" dirty="0"/>
              <a:t>ума зрелого над самим собою</a:t>
            </a:r>
            <a:r>
              <a:rPr lang="ru-RU" sz="3600" dirty="0" smtClean="0"/>
              <a:t>”)</a:t>
            </a:r>
            <a:endParaRPr lang="cs-CZ" sz="36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53319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62543"/>
          </a:xfrm>
        </p:spPr>
        <p:txBody>
          <a:bodyPr/>
          <a:lstStyle/>
          <a:p>
            <a:r>
              <a:rPr lang="ru-RU" dirty="0"/>
              <a:t>Важной чертой романа является </a:t>
            </a:r>
            <a:r>
              <a:rPr lang="ru-RU" b="1" dirty="0"/>
              <a:t>психологизм - </a:t>
            </a:r>
            <a:r>
              <a:rPr lang="ru-RU" dirty="0"/>
              <a:t> это достаточно полное, подробное и глубокое изображение чувств, мыслей и переживаний литературного персонажа с помощью специфических средств художественной литературы.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90944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49" t="1515" r="6748"/>
          <a:stretch/>
        </p:blipFill>
        <p:spPr bwMode="auto">
          <a:xfrm>
            <a:off x="33292" y="1258784"/>
            <a:ext cx="12151007" cy="3562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2966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1728" r="3088" b="1631"/>
          <a:stretch/>
        </p:blipFill>
        <p:spPr bwMode="auto">
          <a:xfrm>
            <a:off x="4763" y="118752"/>
            <a:ext cx="12195370" cy="368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8727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Рисунок 6"/>
          <p:cNvPicPr>
            <a:picLocks noChangeAspect="1" noChangeArrowheads="1"/>
          </p:cNvPicPr>
          <p:nvPr/>
        </p:nvPicPr>
        <p:blipFill>
          <a:blip r:embed="rId2" cstate="print">
            <a:lum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2" r="3366"/>
          <a:stretch>
            <a:fillRect/>
          </a:stretch>
        </p:blipFill>
        <p:spPr bwMode="auto">
          <a:xfrm>
            <a:off x="0" y="4762"/>
            <a:ext cx="12192000" cy="161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748146" y="1615043"/>
            <a:ext cx="10386950" cy="4751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 Ю. Лермонтов чувствовал новизну своего сочинения, объединившего такие </a:t>
            </a:r>
            <a:r>
              <a:rPr lang="ru-RU" sz="3200" b="1" u="sng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жанры, как путевой очерк, рассказ, светская повесть, кавказская новелла </a:t>
            </a:r>
            <a:r>
              <a:rPr lang="ru-RU" sz="32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имел для этого всякие основания.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был первый психологический роман в русской литературе, который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</a:t>
            </a:r>
            <a:r>
              <a:rPr lang="ru-RU" sz="320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очетает в себе черты </a:t>
            </a:r>
            <a:r>
              <a:rPr lang="ru-RU" sz="32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байронического героя</a:t>
            </a:r>
            <a:r>
              <a:rPr lang="ru-RU" sz="3200" b="1" u="sng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эпохи </a:t>
            </a:r>
            <a:r>
              <a:rPr lang="ru-RU" sz="32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романтизма</a:t>
            </a:r>
            <a:r>
              <a:rPr lang="ru-RU" sz="3200" b="1" u="sng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«</a:t>
            </a:r>
            <a:r>
              <a:rPr lang="ru-RU" sz="32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лишнего человека</a:t>
            </a:r>
            <a:r>
              <a:rPr lang="ru-RU" sz="3200" b="1" u="sng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320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не нашедшего себе применения.</a:t>
            </a:r>
            <a:endParaRPr lang="cs-CZ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106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31622" y="958382"/>
            <a:ext cx="9601196" cy="45478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Историческая </a:t>
            </a:r>
            <a:r>
              <a:rPr lang="ru-RU" b="1" dirty="0" smtClean="0"/>
              <a:t>ситуация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5018" y="1733797"/>
            <a:ext cx="10795660" cy="4835051"/>
          </a:xfrm>
        </p:spPr>
        <p:txBody>
          <a:bodyPr>
            <a:normAutofit/>
          </a:bodyPr>
          <a:lstStyle/>
          <a:p>
            <a:r>
              <a:rPr lang="ru-RU" sz="3600" dirty="0"/>
              <a:t>Мировосприятие М. Ю. Лермонтова складывалось в конце 20-х-начале 30-х годов </a:t>
            </a:r>
            <a:r>
              <a:rPr lang="ru-RU" sz="3600" dirty="0" smtClean="0"/>
              <a:t>Х</a:t>
            </a:r>
            <a:r>
              <a:rPr lang="en-US" sz="3600" dirty="0" smtClean="0"/>
              <a:t>I</a:t>
            </a:r>
            <a:r>
              <a:rPr lang="ru-RU" sz="3600" dirty="0" smtClean="0"/>
              <a:t>Х </a:t>
            </a:r>
            <a:r>
              <a:rPr lang="ru-RU" sz="3600" dirty="0"/>
              <a:t>века, </a:t>
            </a:r>
            <a:r>
              <a:rPr lang="ru-RU" sz="3600" b="1" dirty="0"/>
              <a:t>в эпоху идейного кризиса </a:t>
            </a:r>
            <a:r>
              <a:rPr lang="ru-RU" sz="3600" dirty="0" smtClean="0"/>
              <a:t>дворянской </a:t>
            </a:r>
            <a:r>
              <a:rPr lang="ru-RU" sz="3600" dirty="0"/>
              <a:t>интеллигенции, </a:t>
            </a:r>
            <a:r>
              <a:rPr lang="ru-RU" sz="3600" b="1" dirty="0"/>
              <a:t>связанного с поражением декабрьского восстания</a:t>
            </a:r>
            <a:r>
              <a:rPr lang="ru-RU" sz="3600" dirty="0"/>
              <a:t> </a:t>
            </a:r>
            <a:r>
              <a:rPr lang="ru-RU" sz="3600" dirty="0" smtClean="0"/>
              <a:t>и</a:t>
            </a:r>
            <a:r>
              <a:rPr lang="cs-CZ" sz="3600" dirty="0" smtClean="0"/>
              <a:t> </a:t>
            </a:r>
            <a:r>
              <a:rPr lang="ru-RU" sz="3600" dirty="0" smtClean="0"/>
              <a:t>застоем </a:t>
            </a:r>
            <a:r>
              <a:rPr lang="ru-RU" sz="3600" dirty="0"/>
              <a:t>во всех сферах общественной жизни</a:t>
            </a:r>
            <a:r>
              <a:rPr lang="ru-RU" sz="3600" dirty="0" smtClean="0"/>
              <a:t>.</a:t>
            </a:r>
          </a:p>
          <a:p>
            <a:endParaRPr lang="ru-RU" sz="3600" dirty="0"/>
          </a:p>
          <a:p>
            <a:pPr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60165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073" y="685759"/>
            <a:ext cx="6031523" cy="551986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Царь Николай I отвергал всякую революцию </a:t>
            </a:r>
            <a:r>
              <a:rPr lang="ru-RU" dirty="0" smtClean="0"/>
              <a:t>как идею, как метод преобразования действительности. </a:t>
            </a:r>
            <a:r>
              <a:rPr lang="ru-RU" b="1" dirty="0" smtClean="0"/>
              <a:t>Его реакцией </a:t>
            </a:r>
            <a:r>
              <a:rPr lang="ru-RU" dirty="0" smtClean="0"/>
              <a:t>на восстание стал – </a:t>
            </a:r>
            <a:r>
              <a:rPr lang="ru-RU" b="1" dirty="0" smtClean="0"/>
              <a:t>жесткий политический режим.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ru-RU" dirty="0"/>
          </a:p>
        </p:txBody>
      </p:sp>
      <p:pic>
        <p:nvPicPr>
          <p:cNvPr id="3" name="Рисунок 2" descr="никола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0264" y="596777"/>
            <a:ext cx="4248150" cy="5476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709510"/>
            <a:ext cx="10515600" cy="5358781"/>
          </a:xfrm>
        </p:spPr>
        <p:txBody>
          <a:bodyPr/>
          <a:lstStyle/>
          <a:p>
            <a:r>
              <a:rPr lang="ru-RU" dirty="0"/>
              <a:t>В обществе царил </a:t>
            </a:r>
            <a:r>
              <a:rPr lang="ru-RU" b="1" dirty="0"/>
              <a:t>идейный кризис. </a:t>
            </a:r>
            <a:r>
              <a:rPr lang="ru-RU" dirty="0"/>
              <a:t>Идеи, идеалы, цели и смысл жизни пушкинского поколения – все было разрушено. Это тяжелые </a:t>
            </a:r>
            <a:r>
              <a:rPr lang="ru-RU" dirty="0" smtClean="0"/>
              <a:t>времена.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В такие годы говорят о бездуховности, о падении нравственности.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36098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4043" y="730519"/>
            <a:ext cx="10931770" cy="5643789"/>
          </a:xfrm>
        </p:spPr>
        <p:txBody>
          <a:bodyPr>
            <a:normAutofit fontScale="90000"/>
          </a:bodyPr>
          <a:lstStyle/>
          <a:p>
            <a:r>
              <a:rPr lang="ru-RU" dirty="0"/>
              <a:t>Практическое действие оказывалось невозможным в силу как </a:t>
            </a:r>
            <a:r>
              <a:rPr lang="ru-RU" b="1" dirty="0"/>
              <a:t>объективных </a:t>
            </a:r>
            <a:r>
              <a:rPr lang="ru-RU" dirty="0"/>
              <a:t>(жесткая политика самодержавия), так и </a:t>
            </a:r>
            <a:r>
              <a:rPr lang="ru-RU" b="1" dirty="0"/>
              <a:t>субъективных причин</a:t>
            </a:r>
            <a:r>
              <a:rPr lang="ru-RU" dirty="0"/>
              <a:t>: прежде чем действовать, необходимо было преодолеть идейный кризис, эпоху сомнения и скептицизма; </a:t>
            </a:r>
            <a:r>
              <a:rPr lang="ru-RU" b="1" dirty="0"/>
              <a:t>четко определить</a:t>
            </a:r>
            <a:r>
              <a:rPr lang="ru-RU" dirty="0"/>
              <a:t> </a:t>
            </a:r>
            <a:r>
              <a:rPr lang="ru-RU" b="1" dirty="0"/>
              <a:t>во имя чего и как</a:t>
            </a:r>
            <a:r>
              <a:rPr lang="ru-RU" dirty="0"/>
              <a:t> </a:t>
            </a:r>
            <a:r>
              <a:rPr lang="ru-RU" b="1" dirty="0"/>
              <a:t>действовать.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59493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98518" y="744625"/>
            <a:ext cx="9534894" cy="102479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Отражение исторической ситуации в романе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9393" y="1983179"/>
            <a:ext cx="10699668" cy="4467254"/>
          </a:xfrm>
        </p:spPr>
        <p:txBody>
          <a:bodyPr>
            <a:normAutofit fontScale="92500" lnSpcReduction="20000"/>
          </a:bodyPr>
          <a:lstStyle/>
          <a:p>
            <a:r>
              <a:rPr lang="ru-RU" sz="3200" b="1" dirty="0" smtClean="0"/>
              <a:t>В 30-е </a:t>
            </a:r>
            <a:r>
              <a:rPr lang="ru-RU" sz="3200" b="1" dirty="0"/>
              <a:t>годы исключительное значение для общества приобрели философские поиски лучших его представителей</a:t>
            </a:r>
            <a:r>
              <a:rPr lang="ru-RU" sz="3200" b="1" dirty="0" smtClean="0"/>
              <a:t>.</a:t>
            </a:r>
            <a:r>
              <a:rPr lang="ru-RU" sz="3200" dirty="0"/>
              <a:t> Подавляющее большинство образованных, мыслящих людей 30-х годов не сумели или </a:t>
            </a:r>
            <a:r>
              <a:rPr lang="ru-RU" sz="3200" b="1" dirty="0"/>
              <a:t>не успели еще обрести ясности цели</a:t>
            </a:r>
            <a:r>
              <a:rPr lang="ru-RU" sz="3200" dirty="0"/>
              <a:t>.</a:t>
            </a:r>
            <a:endParaRPr lang="cs-CZ" sz="3200" dirty="0"/>
          </a:p>
          <a:p>
            <a:r>
              <a:rPr lang="ru-RU" sz="3200" dirty="0"/>
              <a:t>Человек и судьба, человек и его назначение, цель и смысл человеческой жизни, ее возможности и действительность, свобода воли и необходимость – все эти вопросы получили в романе образное воплощение.</a:t>
            </a:r>
            <a:endParaRPr lang="cs-CZ" sz="3200" dirty="0"/>
          </a:p>
          <a:p>
            <a:r>
              <a:rPr lang="ru-RU" sz="3200" b="1" dirty="0"/>
              <a:t>Проблема личности – центральная в </a:t>
            </a:r>
            <a:r>
              <a:rPr lang="ru-RU" sz="3200" b="1" dirty="0" smtClean="0"/>
              <a:t>романе.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xmlns="" val="396553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8770" y="498765"/>
            <a:ext cx="10949050" cy="5593278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300" b="1" dirty="0" smtClean="0"/>
              <a:t>Прочитайте </a:t>
            </a:r>
            <a:r>
              <a:rPr lang="ru-RU" sz="3300" b="1" dirty="0"/>
              <a:t>фрагмент вступления к роману. Какую цель ставит перед собой автор?</a:t>
            </a:r>
            <a:r>
              <a:rPr lang="cs-CZ" sz="3300" b="1" dirty="0"/>
              <a:t/>
            </a:r>
            <a:br>
              <a:rPr lang="cs-CZ" sz="3300" b="1" dirty="0"/>
            </a:br>
            <a:r>
              <a:rPr lang="ru-RU" sz="3300" dirty="0"/>
              <a:t> </a:t>
            </a:r>
            <a:r>
              <a:rPr lang="ru-RU" sz="3300" b="1" dirty="0"/>
              <a:t>«Герой Нашего Времени, милостивые государи мои, точно,  портрет,  но  не одного  человека:  это  портрет</a:t>
            </a:r>
            <a:r>
              <a:rPr lang="ru-RU" sz="3300" dirty="0"/>
              <a:t>,  составленный  из  пороков   всего   нашего поколения, в полном их развитии. Вы мне опять скажете, что человек не  может быть так дурен, а я вам скажу, что ежели вы верили возможности существования всех трагических  и  романтических  злодеев,  отчего  же  вы  не  веруете  в действительность  Печорина?  Если  вы  любовались  вымыслами  гораздо  более ужасными и уродливыми, отчего же этот характер, даже как вымысел, не находит у вас пощады? Уж не оттого ли, что в нем больше правды, нежели  бы  вы  того желали?..»</a:t>
            </a:r>
            <a:r>
              <a:rPr lang="cs-CZ" b="1" dirty="0"/>
              <a:t/>
            </a:r>
            <a:br>
              <a:rPr lang="cs-CZ" b="1" dirty="0"/>
            </a:br>
            <a:r>
              <a:rPr lang="ru-RU" i="1" dirty="0"/>
              <a:t> 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53870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">
  <a:themeElements>
    <a:clrScheme name="Organický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ký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k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205</TotalTime>
  <Words>1081</Words>
  <Application>Microsoft Office PowerPoint</Application>
  <PresentationFormat>Произвольный</PresentationFormat>
  <Paragraphs>65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Organický</vt:lpstr>
      <vt:lpstr>Роман М.Ю. Лермонтова «Герой нашего времени» </vt:lpstr>
      <vt:lpstr>Русское общество познакомилось с романом М.Ю.Лермонтова под общим названием “Герой нашего времени” в 1839-1840 годах.</vt:lpstr>
      <vt:lpstr>Слайд 3</vt:lpstr>
      <vt:lpstr>Историческая ситуация</vt:lpstr>
      <vt:lpstr>Царь Николай I отвергал всякую революцию как идею, как метод преобразования действительности. Его реакцией на восстание стал – жесткий политический режим. </vt:lpstr>
      <vt:lpstr>В обществе царил идейный кризис. Идеи, идеалы, цели и смысл жизни пушкинского поколения – все было разрушено. Это тяжелые времена.  В такие годы говорят о бездуховности, о падении нравственности. </vt:lpstr>
      <vt:lpstr>Практическое действие оказывалось невозможным в силу как объективных (жесткая политика самодержавия), так и субъективных причин: прежде чем действовать, необходимо было преодолеть идейный кризис, эпоху сомнения и скептицизма; четко определить во имя чего и как действовать.  </vt:lpstr>
      <vt:lpstr>Отражение исторической ситуации в романе</vt:lpstr>
      <vt:lpstr>   Прочитайте фрагмент вступления к роману. Какую цель ставит перед собой автор?  «Герой Нашего Времени, милостивые государи мои, точно,  портрет,  но  не одного  человека:  это  портрет,  составленный  из  пороков   всего   нашего поколения, в полном их развитии. Вы мне опять скажете, что человек не  может быть так дурен, а я вам скажу, что ежели вы верили возможности существования всех трагических  и  романтических  злодеев,  отчего  же  вы  не  веруете  в действительность  Печорина?  Если  вы  любовались  вымыслами  гораздо  более ужасными и уродливыми, отчего же этот характер, даже как вымысел, не находит у вас пощады? Уж не оттого ли, что в нем больше правды, нежели  бы  вы  того желали?..»   </vt:lpstr>
      <vt:lpstr>Вы скажете, что нравственность от этого не выигрывает? Извините. Довольно людей кормили сластями; у них от этого испортился желудок: нужны горькие лекарства, едкие истины.  Но не думайте, однако, после этого, чтоб автор этой книги имел когда-нибудь гордую мечту сделаться исправителем людских пороков. Боже его избави  от  такого невежества! Ему просто было весело рисовать современного человека, каким он его понимает, и к его и вашему несчастью, слишком часто встречал. Будет и того, что болезнь указана, а как ее излечить - это уж бог знает!</vt:lpstr>
      <vt:lpstr>  Главный герой романа  Печорин не случайно утвердил себя в глазах поколения 30-х годов как типический характер последекабристской эпохи.  Своей судьбой, страданиями и сомнениями , складом своего внутреннего мира он действительно принадлежит тому времени.    </vt:lpstr>
      <vt:lpstr>Слайд 12</vt:lpstr>
      <vt:lpstr>Познакомьтесь с  портретом Печорина, на что обращает внимание рассказчик? Во-первых, они (глаза) не смеялись, когда он смеялся! -  Вам не случалось замечать такой странности у некоторых людей?.. Это признак  -  или злого нрава, или глубокой постоянной грусти. Из-за полуопущенных ресниц они сияли каким-то фосфорическим блеском, если можно так выразиться. То не было отражение жара душевного или играющего воображения: то был блеск, подобный блеску гладкой стали, ослепительный, но холодный; взгляд его - непродолжительный, но проницательный и тяжелый, оставлял по себе неприятное впечатление нескромного вопроса и мог бы казаться дерзким, если б не был столь равнодушно спокоен. </vt:lpstr>
      <vt:lpstr>Слайд 14</vt:lpstr>
      <vt:lpstr> Структура романа </vt:lpstr>
      <vt:lpstr>Слайд 16</vt:lpstr>
      <vt:lpstr>Слайд 17</vt:lpstr>
      <vt:lpstr>Около 1830 г. Офицер Григорий Печорин получает назначение на Кавказ. По пути из Санкт-Петербурга он останавливается в небольшом городке Тамань в Крыму. События отражены в главе «Тамань» </vt:lpstr>
      <vt:lpstr>Печорин участвует в боевых действиях, после некоторого срока службы ему дают отпуск. Он едет отдохнуть «на воды» – в Пятигорск, Кисловодск. Там встречает приятеля Грушницкого и знакомится с Мэри. Позже происходит дуэль. События отражены в главе «Княжна Мэри». </vt:lpstr>
      <vt:lpstr>Осенью 1832 после дуэли Печорин приезжает в крепость в Чечне. Там знакомится с Максимом Максимовичем. В декабре он на 2 недели едет в казачью станицу. Глава «Фаталист».</vt:lpstr>
      <vt:lpstr>Весной 1833 года Печорин похищает Бэлу, надеясь, что будет с ней счастлив. Через 4 месяца ее убивает Казбич. Печорин уезжает в Петербург. Глава «Бэла».</vt:lpstr>
      <vt:lpstr>Осенью 1837 года повествователь-путешественник и Максим Максимыч встречают Печорина во Владикавказе. Максим Максимыч отдает журнал Печорина офицеру. Глава «Максим Максимыч».</vt:lpstr>
      <vt:lpstr>Через год возвращаясь из Персии, Печорин умирает. Повествователь посмертно публикует его журнал, упоминая о смерти Печорина в 1841 году. </vt:lpstr>
      <vt:lpstr>Глава 1. «Бэла» </vt:lpstr>
      <vt:lpstr>  Глава "Максим Максимыч"  </vt:lpstr>
      <vt:lpstr>  "Журнал Печорина" Предисловие к "Журналу Печорина"  </vt:lpstr>
      <vt:lpstr>  Глава "Тамань"  </vt:lpstr>
      <vt:lpstr>   В Пятигорске Печорин однажды приходит на тайное свидание к Вере (та живет в одном доме с княжной Мери). Грушницкий застает Печорина после свидания и решает, что тот посещал княжну Мери, а не Веру. Ослепленный ревностью Грушницкий распускает сплетни о Мери, за что Печорин вызывает его на дуэль и в ходе поединка убивает. В наказание за дуэль начальство посылает Печорина служить в крепость N (здесь он знакомится с Максимом Максимычем и встречает Бэлу).   </vt:lpstr>
      <vt:lpstr> Глава "Фаталист" </vt:lpstr>
      <vt:lpstr>Композиция романа</vt:lpstr>
      <vt:lpstr>Рассказчики (повествователи)</vt:lpstr>
      <vt:lpstr>Важной чертой романа является психологизм -  это достаточно полное, подробное и глубокое изображение чувств, мыслей и переживаний литературного персонажа с помощью специфических средств художественной литературы. </vt:lpstr>
      <vt:lpstr>Слайд 33</vt:lpstr>
      <vt:lpstr>Слайд 34</vt:lpstr>
      <vt:lpstr>Слайд 35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Роман М.Ю. Лермонтова «Герой нашего времени» </dc:title>
  <dc:creator>Zanka Tatsiana</dc:creator>
  <cp:lastModifiedBy>Анна</cp:lastModifiedBy>
  <cp:revision>22</cp:revision>
  <dcterms:created xsi:type="dcterms:W3CDTF">2018-11-05T12:00:58Z</dcterms:created>
  <dcterms:modified xsi:type="dcterms:W3CDTF">2018-11-08T21:14:25Z</dcterms:modified>
</cp:coreProperties>
</file>