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8" r:id="rId3"/>
    <p:sldId id="257" r:id="rId4"/>
    <p:sldId id="259" r:id="rId5"/>
    <p:sldId id="272" r:id="rId6"/>
    <p:sldId id="263" r:id="rId7"/>
    <p:sldId id="273" r:id="rId8"/>
    <p:sldId id="274" r:id="rId9"/>
    <p:sldId id="275" r:id="rId10"/>
    <p:sldId id="276" r:id="rId11"/>
    <p:sldId id="260" r:id="rId12"/>
    <p:sldId id="261" r:id="rId13"/>
    <p:sldId id="262" r:id="rId14"/>
    <p:sldId id="266" r:id="rId15"/>
    <p:sldId id="267" r:id="rId16"/>
    <p:sldId id="268" r:id="rId17"/>
    <p:sldId id="27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57C0"/>
    <a:srgbClr val="FFFF66"/>
    <a:srgbClr val="00FF00"/>
    <a:srgbClr val="BE128D"/>
    <a:srgbClr val="006600"/>
    <a:srgbClr val="009900"/>
    <a:srgbClr val="FCC8F2"/>
    <a:srgbClr val="66FF33"/>
    <a:srgbClr val="FF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AD3B-F304-4CFB-AE64-C9AF22D0287E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E38EB-5802-4784-81BE-1B6ED33BE8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01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AD3B-F304-4CFB-AE64-C9AF22D0287E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E38EB-5802-4784-81BE-1B6ED33BE8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88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AD3B-F304-4CFB-AE64-C9AF22D0287E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E38EB-5802-4784-81BE-1B6ED33BE8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65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AD3B-F304-4CFB-AE64-C9AF22D0287E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E38EB-5802-4784-81BE-1B6ED33BE8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52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AD3B-F304-4CFB-AE64-C9AF22D0287E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E38EB-5802-4784-81BE-1B6ED33BE8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26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AD3B-F304-4CFB-AE64-C9AF22D0287E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E38EB-5802-4784-81BE-1B6ED33BE8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70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AD3B-F304-4CFB-AE64-C9AF22D0287E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E38EB-5802-4784-81BE-1B6ED33BE8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71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AD3B-F304-4CFB-AE64-C9AF22D0287E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E38EB-5802-4784-81BE-1B6ED33BE8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02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AD3B-F304-4CFB-AE64-C9AF22D0287E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E38EB-5802-4784-81BE-1B6ED33BE8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69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AD3B-F304-4CFB-AE64-C9AF22D0287E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E38EB-5802-4784-81BE-1B6ED33BE8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8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AD3B-F304-4CFB-AE64-C9AF22D0287E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E38EB-5802-4784-81BE-1B6ED33BE8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33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AAD3B-F304-4CFB-AE64-C9AF22D0287E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E38EB-5802-4784-81BE-1B6ED33BE8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43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kazki.yaxy.ru/169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5408" y="1916832"/>
            <a:ext cx="5328592" cy="1655762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Русская народная сказка</a:t>
            </a:r>
            <a:endParaRPr lang="ru-RU" sz="3200" b="1" i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003" y="404664"/>
            <a:ext cx="3783315" cy="58469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329642" cy="607223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…</a:t>
            </a:r>
          </a:p>
          <a:p>
            <a:r>
              <a:rPr lang="ru-RU" sz="5000" dirty="0" smtClean="0"/>
              <a:t>- Как же мне не плакать? Была у меня избушка лубяная, а у лисы ледяная. Пришла весна, избушка у лисы растаяла. Попросилась она ко мне, да меня же и выгнала.</a:t>
            </a:r>
            <a:br>
              <a:rPr lang="ru-RU" sz="5000" dirty="0" smtClean="0"/>
            </a:br>
            <a:r>
              <a:rPr lang="ru-RU" sz="5000" dirty="0" smtClean="0"/>
              <a:t>- Не горюй, заинька, я тебе лису выгоню.</a:t>
            </a:r>
            <a:br>
              <a:rPr lang="ru-RU" sz="5000" dirty="0" smtClean="0"/>
            </a:br>
            <a:r>
              <a:rPr lang="ru-RU" sz="5000" dirty="0" smtClean="0"/>
              <a:t>- Нет, не выгонишь! Собаки гнали - не выгнали, серый волк гнал, гнал - не выгнал, старый медведь гнал, гнал - не выгнал. И ты не выгонишь.</a:t>
            </a:r>
            <a:br>
              <a:rPr lang="ru-RU" sz="5000" dirty="0" smtClean="0"/>
            </a:br>
            <a:r>
              <a:rPr lang="ru-RU" sz="5000" dirty="0" smtClean="0"/>
              <a:t>Пошел петух к избушке:</a:t>
            </a:r>
            <a:br>
              <a:rPr lang="ru-RU" sz="5000" dirty="0" smtClean="0"/>
            </a:br>
            <a:r>
              <a:rPr lang="ru-RU" sz="5000" dirty="0" smtClean="0"/>
              <a:t>- Ку-ка-ре-ку! Иду на ногах, в красных сапогах, несу косу на плечах: хочу лису </a:t>
            </a:r>
            <a:r>
              <a:rPr lang="ru-RU" sz="5000" dirty="0" err="1" smtClean="0"/>
              <a:t>посечи</a:t>
            </a:r>
            <a:r>
              <a:rPr lang="ru-RU" sz="5000" dirty="0" smtClean="0"/>
              <a:t>, пошла лиса с печи!</a:t>
            </a:r>
            <a:br>
              <a:rPr lang="ru-RU" sz="5000" dirty="0" smtClean="0"/>
            </a:br>
            <a:r>
              <a:rPr lang="ru-RU" sz="5000" dirty="0" smtClean="0"/>
              <a:t>Услыхала лиса, испугалась и говорит: - Одеваюсь...</a:t>
            </a:r>
            <a:br>
              <a:rPr lang="ru-RU" sz="5000" dirty="0" smtClean="0"/>
            </a:br>
            <a:r>
              <a:rPr lang="ru-RU" sz="5000" dirty="0" smtClean="0"/>
              <a:t>Петух опять:</a:t>
            </a:r>
            <a:br>
              <a:rPr lang="ru-RU" sz="5000" dirty="0" smtClean="0"/>
            </a:br>
            <a:r>
              <a:rPr lang="ru-RU" sz="5000" dirty="0" smtClean="0"/>
              <a:t>- Ку-ка-ре-ку! Иду на ногах, в красных сапогах, несу косу на плечах: хочу лису </a:t>
            </a:r>
            <a:r>
              <a:rPr lang="ru-RU" sz="5000" dirty="0" err="1" smtClean="0"/>
              <a:t>посечи</a:t>
            </a:r>
            <a:r>
              <a:rPr lang="ru-RU" sz="5000" dirty="0" smtClean="0"/>
              <a:t>, пошла лиса с печи!</a:t>
            </a:r>
            <a:br>
              <a:rPr lang="ru-RU" sz="5000" dirty="0" smtClean="0"/>
            </a:br>
            <a:r>
              <a:rPr lang="ru-RU" sz="5000" dirty="0" smtClean="0"/>
              <a:t>А лиса говорит: - Шубу надеваю...</a:t>
            </a:r>
            <a:br>
              <a:rPr lang="ru-RU" sz="5000" dirty="0" smtClean="0"/>
            </a:br>
            <a:r>
              <a:rPr lang="ru-RU" sz="5000" dirty="0" smtClean="0"/>
              <a:t>Петух в третий раз:</a:t>
            </a:r>
            <a:br>
              <a:rPr lang="ru-RU" sz="5000" dirty="0" smtClean="0"/>
            </a:br>
            <a:r>
              <a:rPr lang="ru-RU" sz="5000" dirty="0" smtClean="0"/>
              <a:t>- Ку-ка-ре-ку! Иду на ногах, в красных сапогах, несу косу на плечах: хочу лису </a:t>
            </a:r>
            <a:r>
              <a:rPr lang="ru-RU" sz="5000" dirty="0" err="1" smtClean="0"/>
              <a:t>посечи</a:t>
            </a:r>
            <a:r>
              <a:rPr lang="ru-RU" sz="5000" dirty="0" smtClean="0"/>
              <a:t>, пошла лиса с печи!</a:t>
            </a:r>
            <a:br>
              <a:rPr lang="ru-RU" sz="5000" dirty="0" smtClean="0"/>
            </a:br>
            <a:r>
              <a:rPr lang="ru-RU" sz="5000" dirty="0" smtClean="0"/>
              <a:t>Испугалась лиса, соскочила с печи - да бежать. А </a:t>
            </a:r>
            <a:r>
              <a:rPr lang="ru-RU" sz="5000" dirty="0" err="1" smtClean="0"/>
              <a:t>заюшка</a:t>
            </a:r>
            <a:r>
              <a:rPr lang="ru-RU" sz="5000" dirty="0" smtClean="0"/>
              <a:t> с петухом стали жить да поживать.</a:t>
            </a:r>
          </a:p>
          <a:p>
            <a:endParaRPr lang="ru-RU" sz="5000" dirty="0" smtClean="0"/>
          </a:p>
          <a:p>
            <a:endParaRPr lang="ru-RU" sz="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Волшебные сказки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r>
              <a:rPr lang="ru-RU" sz="2400" u="sng" dirty="0" smtClean="0"/>
              <a:t>Основной конфликт волшебных сказок - к</a:t>
            </a:r>
            <a:r>
              <a:rPr lang="ru-RU" sz="2400" dirty="0" smtClean="0"/>
              <a:t>онфликт героя с враждебными и могущественными силами, победа над которыми сулит (обещает) любовь, семью, благополучие, продолжение рода</a:t>
            </a:r>
          </a:p>
          <a:p>
            <a:r>
              <a:rPr lang="ru-RU" sz="2400" u="sng" dirty="0" smtClean="0"/>
              <a:t>Характерные черты волшебных  сказок :</a:t>
            </a:r>
          </a:p>
          <a:p>
            <a:r>
              <a:rPr lang="ru-RU" sz="2400" i="1" dirty="0" smtClean="0"/>
              <a:t>анимизм</a:t>
            </a:r>
            <a:r>
              <a:rPr lang="ru-RU" sz="2400" dirty="0" smtClean="0"/>
              <a:t>( </a:t>
            </a:r>
            <a:r>
              <a:rPr lang="en-US" sz="2400" dirty="0" smtClean="0"/>
              <a:t>anima – </a:t>
            </a:r>
            <a:r>
              <a:rPr lang="ru-RU" sz="2400" dirty="0" smtClean="0"/>
              <a:t>душа) – одушевление всей природы; </a:t>
            </a:r>
            <a:r>
              <a:rPr lang="ru-RU" sz="2400" i="1" dirty="0" smtClean="0"/>
              <a:t>антропоморфизм </a:t>
            </a:r>
            <a:r>
              <a:rPr lang="ru-RU" sz="2400" dirty="0" smtClean="0"/>
              <a:t>(от греч. </a:t>
            </a:r>
            <a:r>
              <a:rPr lang="en-US" sz="2400" dirty="0" err="1"/>
              <a:t>a</a:t>
            </a:r>
            <a:r>
              <a:rPr lang="en-US" sz="2400" dirty="0" err="1" smtClean="0"/>
              <a:t>ntropos</a:t>
            </a:r>
            <a:r>
              <a:rPr lang="en-US" sz="2400" dirty="0" smtClean="0"/>
              <a:t> – </a:t>
            </a:r>
            <a:r>
              <a:rPr lang="ru-RU" sz="2400" dirty="0" smtClean="0"/>
              <a:t>человек и </a:t>
            </a:r>
            <a:r>
              <a:rPr lang="en-US" sz="2400" dirty="0" err="1" smtClean="0"/>
              <a:t>morphe</a:t>
            </a:r>
            <a:r>
              <a:rPr lang="en-US" sz="2400" dirty="0" smtClean="0"/>
              <a:t> – </a:t>
            </a:r>
            <a:r>
              <a:rPr lang="ru-RU" sz="2400" dirty="0" smtClean="0"/>
              <a:t>форма); </a:t>
            </a:r>
          </a:p>
          <a:p>
            <a:r>
              <a:rPr lang="ru-RU" sz="2400" i="1" dirty="0" smtClean="0"/>
              <a:t>тотемизм</a:t>
            </a:r>
            <a:r>
              <a:rPr lang="ru-RU" sz="2400" dirty="0" smtClean="0"/>
              <a:t> ( от индийского </a:t>
            </a:r>
            <a:r>
              <a:rPr lang="en-US" sz="2400" dirty="0" smtClean="0"/>
              <a:t>totem</a:t>
            </a:r>
            <a:r>
              <a:rPr lang="ru-RU" sz="2400" dirty="0" smtClean="0"/>
              <a:t>, что буквально означает «его род»); </a:t>
            </a:r>
          </a:p>
          <a:p>
            <a:r>
              <a:rPr lang="ru-RU" sz="2400" i="1" dirty="0" smtClean="0"/>
              <a:t>фетишиз</a:t>
            </a:r>
            <a:r>
              <a:rPr lang="ru-RU" sz="2400" dirty="0" smtClean="0"/>
              <a:t>м (от франц. </a:t>
            </a:r>
            <a:r>
              <a:rPr lang="en-US" sz="2400" dirty="0" err="1"/>
              <a:t>f</a:t>
            </a:r>
            <a:r>
              <a:rPr lang="en-US" sz="2400" dirty="0" err="1" smtClean="0"/>
              <a:t>etiche</a:t>
            </a:r>
            <a:r>
              <a:rPr lang="en-US" sz="2400" dirty="0" smtClean="0"/>
              <a:t>) – </a:t>
            </a:r>
            <a:r>
              <a:rPr lang="ru-RU" sz="2400" dirty="0" smtClean="0"/>
              <a:t>вера </a:t>
            </a:r>
            <a:r>
              <a:rPr lang="ru-RU" sz="2400" dirty="0"/>
              <a:t>в</a:t>
            </a:r>
            <a:r>
              <a:rPr lang="ru-RU" sz="2400" dirty="0" smtClean="0"/>
              <a:t> магическую  силу вещей.</a:t>
            </a:r>
            <a:endParaRPr lang="cs-CZ" sz="2400" dirty="0" smtClean="0"/>
          </a:p>
          <a:p>
            <a:r>
              <a:rPr lang="ru-RU" sz="2400" b="1" dirty="0" smtClean="0">
                <a:solidFill>
                  <a:srgbClr val="FF0000"/>
                </a:solidFill>
              </a:rPr>
              <a:t>Инициаци</a:t>
            </a:r>
            <a:r>
              <a:rPr lang="ru-RU" sz="2600" b="1" dirty="0">
                <a:solidFill>
                  <a:srgbClr val="FF0000"/>
                </a:solidFill>
              </a:rPr>
              <a:t>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Ключевые сюжеты волшебных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сказок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/>
              <a:t>н</a:t>
            </a:r>
            <a:r>
              <a:rPr lang="ru-RU" sz="2400" dirty="0" smtClean="0"/>
              <a:t>еобычное  происхождение героя («Царевна-лягушка», «</a:t>
            </a:r>
            <a:r>
              <a:rPr lang="ru-RU" sz="2400" dirty="0" err="1" smtClean="0"/>
              <a:t>Финист</a:t>
            </a:r>
            <a:r>
              <a:rPr lang="ru-RU" sz="2400" dirty="0" smtClean="0"/>
              <a:t> – Ясный Сокол», «Марья </a:t>
            </a:r>
            <a:r>
              <a:rPr lang="ru-RU" sz="2400" dirty="0" err="1" smtClean="0"/>
              <a:t>Моревна</a:t>
            </a:r>
            <a:r>
              <a:rPr lang="ru-RU" sz="2400" dirty="0" smtClean="0"/>
              <a:t>»)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/>
              <a:t>н</a:t>
            </a:r>
            <a:r>
              <a:rPr lang="ru-RU" sz="2400" dirty="0" smtClean="0"/>
              <a:t>еобыкновенное место действия («тридевятое царство, тридесятое государство»)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/>
              <a:t>н</a:t>
            </a:r>
            <a:r>
              <a:rPr lang="ru-RU" sz="2400" dirty="0" smtClean="0"/>
              <a:t>евероятные герои, с которыми главный герой должен вступить в борьбу ( Баба Яга, </a:t>
            </a:r>
            <a:r>
              <a:rPr lang="ru-RU" sz="2400" dirty="0" err="1" smtClean="0"/>
              <a:t>Кащей</a:t>
            </a:r>
            <a:r>
              <a:rPr lang="ru-RU" sz="2400" dirty="0" smtClean="0"/>
              <a:t> Бессмертный, Змей Горыныч, Идолище поганое и др.)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/>
              <a:t> </a:t>
            </a:r>
            <a:r>
              <a:rPr lang="ru-RU" sz="2400" dirty="0" smtClean="0"/>
              <a:t>волшебные герои героя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/>
              <a:t>в</a:t>
            </a:r>
            <a:r>
              <a:rPr lang="ru-RU" sz="2400" dirty="0" smtClean="0"/>
              <a:t>олшебные предметы (скатерть-самобранка, сапоги-скороходы, золотое колечко, живая и мертвая вода).</a:t>
            </a:r>
          </a:p>
          <a:p>
            <a:pPr>
              <a:buFont typeface="Wingdings" pitchFamily="2" charset="2"/>
              <a:buChar char="Ø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/>
            </a:r>
            <a:br>
              <a:rPr lang="ru-RU" sz="3200" dirty="0" smtClean="0">
                <a:solidFill>
                  <a:srgbClr val="FFFF00"/>
                </a:solidFill>
              </a:rPr>
            </a:b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148064" y="116632"/>
            <a:ext cx="3789661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214282" y="214290"/>
            <a:ext cx="4645750" cy="6643710"/>
          </a:xfrm>
        </p:spPr>
        <p:txBody>
          <a:bodyPr>
            <a:normAutofit/>
          </a:bodyPr>
          <a:lstStyle/>
          <a:p>
            <a:r>
              <a:rPr lang="ru-RU" sz="2400" i="1" dirty="0" smtClean="0"/>
              <a:t>«Морозко» – русская народная волшебная сказка</a:t>
            </a:r>
          </a:p>
          <a:p>
            <a:pPr>
              <a:buFont typeface="Arial" pitchFamily="34" charset="0"/>
              <a:buChar char="•"/>
            </a:pPr>
            <a:r>
              <a:rPr lang="ru-RU" sz="1800" b="1" dirty="0" smtClean="0"/>
              <a:t>Сюжет сказки «</a:t>
            </a:r>
            <a:r>
              <a:rPr lang="ru-RU" sz="1800" b="1" dirty="0" err="1" smtClean="0"/>
              <a:t>Морозко</a:t>
            </a:r>
            <a:r>
              <a:rPr lang="ru-RU" sz="1800" b="1" dirty="0" smtClean="0"/>
              <a:t>» </a:t>
            </a:r>
            <a:r>
              <a:rPr lang="ru-RU" sz="1800" dirty="0" smtClean="0"/>
              <a:t>— вариация на тему о невинно гонимом положительном герое (падчерица), которому приходит на выручку чудесный помощник (</a:t>
            </a:r>
            <a:r>
              <a:rPr lang="ru-RU" sz="1800" i="1" dirty="0" err="1" smtClean="0"/>
              <a:t>Морозко</a:t>
            </a:r>
            <a:r>
              <a:rPr lang="ru-RU" sz="1800" dirty="0" smtClean="0"/>
              <a:t>) и вознаграждает  героя за кротость, смирение, доброту и трудолюбие.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/>
              <a:t> </a:t>
            </a:r>
            <a:r>
              <a:rPr lang="ru-RU" sz="1800" b="1" dirty="0" smtClean="0"/>
              <a:t>Основные герои сказки «</a:t>
            </a:r>
            <a:r>
              <a:rPr lang="ru-RU" sz="1800" b="1" dirty="0" err="1" smtClean="0"/>
              <a:t>Морозко</a:t>
            </a:r>
            <a:r>
              <a:rPr lang="ru-RU" sz="1800" b="1" dirty="0" smtClean="0"/>
              <a:t>» </a:t>
            </a:r>
            <a:r>
              <a:rPr lang="ru-RU" sz="1800" dirty="0" smtClean="0"/>
              <a:t>делятся на положительные ( падчерица) и отрицательные (мачеха).</a:t>
            </a:r>
          </a:p>
          <a:p>
            <a:r>
              <a:rPr lang="ru-RU" sz="1800" dirty="0" smtClean="0"/>
              <a:t>Падчерица - девушка трудолюбивая, услужливая и кроткая.</a:t>
            </a:r>
          </a:p>
          <a:p>
            <a:r>
              <a:rPr lang="ru-RU" sz="1800" dirty="0"/>
              <a:t> М</a:t>
            </a:r>
            <a:r>
              <a:rPr lang="ru-RU" sz="1800" dirty="0" smtClean="0"/>
              <a:t>ачеха - властная, завистливая и жадная</a:t>
            </a:r>
          </a:p>
          <a:p>
            <a:pPr>
              <a:buFont typeface="Arial" pitchFamily="34" charset="0"/>
              <a:buChar char="•"/>
            </a:pPr>
            <a:r>
              <a:rPr lang="ru-RU" sz="1800" b="1" dirty="0"/>
              <a:t> </a:t>
            </a:r>
            <a:r>
              <a:rPr lang="ru-RU" sz="1800" b="1" dirty="0" smtClean="0"/>
              <a:t>Главная идея сказки</a:t>
            </a:r>
            <a:r>
              <a:rPr lang="ru-RU" sz="1800" dirty="0" smtClean="0"/>
              <a:t> – воздаяние по делам, торжество справедливости  (смирение и добродетельность вознаградятся, а гордыня и злоба будут наказаны)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В 1964 году режиссером Александром </a:t>
            </a:r>
            <a:r>
              <a:rPr lang="ru-RU" sz="1800" dirty="0" err="1" smtClean="0"/>
              <a:t>Роу</a:t>
            </a:r>
            <a:r>
              <a:rPr lang="ru-RU" sz="1800" dirty="0" smtClean="0"/>
              <a:t> по мотивам этой сказки был снят художественный музыкальный костюмированный фильм.</a:t>
            </a:r>
          </a:p>
          <a:p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Сказки бытовые, сатирические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Разновидности</a:t>
            </a:r>
          </a:p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Общие особенности</a:t>
            </a:r>
          </a:p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Герои 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4032448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5364088" y="2924944"/>
            <a:ext cx="3152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3"/>
              </a:rPr>
              <a:t>Тексты бытовых и сатирических сказок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Разновидности бытовых, сатирических сказок</a:t>
            </a:r>
          </a:p>
          <a:p>
            <a:r>
              <a:rPr lang="ru-RU" dirty="0">
                <a:solidFill>
                  <a:srgbClr val="FF0000"/>
                </a:solidFill>
              </a:rPr>
              <a:t>Сказка-анекдот</a:t>
            </a:r>
          </a:p>
          <a:p>
            <a:r>
              <a:rPr lang="ru-RU" dirty="0">
                <a:solidFill>
                  <a:srgbClr val="FF0000"/>
                </a:solidFill>
              </a:rPr>
              <a:t>Докучные сказки</a:t>
            </a:r>
          </a:p>
          <a:p>
            <a:r>
              <a:rPr lang="ru-RU" dirty="0">
                <a:solidFill>
                  <a:srgbClr val="FF0000"/>
                </a:solidFill>
              </a:rPr>
              <a:t>Сказка-загадка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Сказки-насмешки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3168352" cy="350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D:\графика\фотографии\1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9048" y="4745922"/>
            <a:ext cx="297180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Текст 15"/>
          <p:cNvSpPr>
            <a:spLocks noGrp="1"/>
          </p:cNvSpPr>
          <p:nvPr>
            <p:ph type="body" idx="1"/>
          </p:nvPr>
        </p:nvSpPr>
        <p:spPr>
          <a:xfrm>
            <a:off x="629048" y="195436"/>
            <a:ext cx="3868340" cy="1698277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Общие особенности бытовых, сатирических сказок</a:t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2800" dirty="0"/>
          </a:p>
        </p:txBody>
      </p:sp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4040188" cy="4497363"/>
          </a:xfrm>
        </p:spPr>
        <p:txBody>
          <a:bodyPr/>
          <a:lstStyle/>
          <a:p>
            <a:r>
              <a:rPr lang="ru-RU" dirty="0" smtClean="0"/>
              <a:t>Отсутствие </a:t>
            </a:r>
            <a:r>
              <a:rPr lang="ru-RU" dirty="0"/>
              <a:t>фантастики</a:t>
            </a:r>
          </a:p>
          <a:p>
            <a:r>
              <a:rPr lang="ru-RU" dirty="0"/>
              <a:t>Реальные </a:t>
            </a:r>
            <a:r>
              <a:rPr lang="ru-RU" dirty="0" smtClean="0"/>
              <a:t>комичные конфликты</a:t>
            </a:r>
            <a:endParaRPr lang="ru-RU" dirty="0"/>
          </a:p>
          <a:p>
            <a:r>
              <a:rPr lang="ru-RU" dirty="0" smtClean="0"/>
              <a:t>Смысловой </a:t>
            </a:r>
            <a:r>
              <a:rPr lang="ru-RU" dirty="0"/>
              <a:t>акцент-развязка</a:t>
            </a:r>
          </a:p>
          <a:p>
            <a:r>
              <a:rPr lang="ru-RU" dirty="0" smtClean="0"/>
              <a:t>Осмеяние – разоблачение пороков</a:t>
            </a:r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3"/>
          </p:nvPr>
        </p:nvSpPr>
        <p:spPr>
          <a:xfrm>
            <a:off x="4645025" y="476673"/>
            <a:ext cx="4041775" cy="1080120"/>
          </a:xfrm>
        </p:spPr>
        <p:txBody>
          <a:bodyPr>
            <a:noAutofit/>
          </a:bodyPr>
          <a:lstStyle/>
          <a:p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Герои бытовых, сатирических сказок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quarter" idx="4"/>
          </p:nvPr>
        </p:nvSpPr>
        <p:spPr>
          <a:xfrm>
            <a:off x="4645025" y="1412776"/>
            <a:ext cx="4041775" cy="4713387"/>
          </a:xfrm>
        </p:spPr>
        <p:txBody>
          <a:bodyPr/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Герой находчив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Герой удачлив</a:t>
            </a:r>
          </a:p>
          <a:p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Дурак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в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глазах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 хитрых и завистливых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Герой благороден</a:t>
            </a:r>
          </a:p>
        </p:txBody>
      </p:sp>
      <p:pic>
        <p:nvPicPr>
          <p:cNvPr id="20" name="Picture 7" descr="D:\графика\фотографии\1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077072"/>
            <a:ext cx="3703712" cy="2534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Стилизаци</a:t>
            </a:r>
            <a:r>
              <a:rPr lang="ru-RU" dirty="0">
                <a:solidFill>
                  <a:prstClr val="black"/>
                </a:solidFill>
              </a:rPr>
              <a:t>я</a:t>
            </a:r>
            <a:r>
              <a:rPr lang="ru-RU" dirty="0" smtClean="0"/>
              <a:t> Сказка-тост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Летит орел – видит стадо баранов.</a:t>
            </a:r>
          </a:p>
          <a:p>
            <a:r>
              <a:rPr lang="ru-RU" dirty="0" smtClean="0"/>
              <a:t>Опустился. Взял барана -  и полетел…</a:t>
            </a:r>
          </a:p>
          <a:p>
            <a:r>
              <a:rPr lang="ru-RU" dirty="0" smtClean="0"/>
              <a:t>Пастух поднялся, прицелился. Выстрелил раз. Мимо. Второй – мимо. Снова выстрелил: Орел камнем упал на землю. А баран полетел дальше…</a:t>
            </a:r>
          </a:p>
          <a:p>
            <a:r>
              <a:rPr lang="ru-RU" dirty="0" smtClean="0"/>
              <a:t>Так выпьем за то, чтобы орлы не падали, а бараны не летали…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</a:t>
            </a:r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</a:t>
            </a:r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жанра сказки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800" dirty="0" smtClean="0"/>
              <a:t>		Сказка - один из основных жанров устного народного творчества. Он представляет собой чаще всего прозаический устный рассказ фантастического, </a:t>
            </a:r>
            <a:r>
              <a:rPr lang="ru-RU" sz="2800" dirty="0" smtClean="0"/>
              <a:t>приключенческого либо </a:t>
            </a:r>
            <a:r>
              <a:rPr lang="ru-RU" sz="2800" dirty="0" smtClean="0"/>
              <a:t>бытового плана с установкой на вымысел.</a:t>
            </a:r>
            <a:endParaRPr lang="ru-RU" sz="2800" dirty="0"/>
          </a:p>
        </p:txBody>
      </p:sp>
      <p:pic>
        <p:nvPicPr>
          <p:cNvPr id="12" name="Picture 1029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365104"/>
            <a:ext cx="2286000" cy="19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Отличительные черты сказки:</a:t>
            </a:r>
          </a:p>
          <a:p>
            <a:pPr algn="r">
              <a:buFont typeface="Wingdings" pitchFamily="2" charset="2"/>
              <a:buChar char="v"/>
            </a:pPr>
            <a:r>
              <a:rPr lang="ru-RU" dirty="0" smtClean="0"/>
              <a:t>Сказочные события</a:t>
            </a:r>
          </a:p>
          <a:p>
            <a:pPr algn="r">
              <a:buFont typeface="Wingdings" pitchFamily="2" charset="2"/>
              <a:buChar char="v"/>
            </a:pPr>
            <a:r>
              <a:rPr lang="ru-RU" dirty="0" smtClean="0"/>
              <a:t>Сказочные герои</a:t>
            </a:r>
          </a:p>
          <a:p>
            <a:pPr algn="r">
              <a:buFont typeface="Wingdings" pitchFamily="2" charset="2"/>
              <a:buChar char="v"/>
            </a:pPr>
            <a:r>
              <a:rPr lang="ru-RU" dirty="0" smtClean="0"/>
              <a:t>Сказочные существа</a:t>
            </a:r>
          </a:p>
          <a:p>
            <a:pPr algn="r">
              <a:buFont typeface="Wingdings" pitchFamily="2" charset="2"/>
              <a:buChar char="v"/>
            </a:pPr>
            <a:r>
              <a:rPr lang="ru-RU" dirty="0" smtClean="0"/>
              <a:t>Необычность обстановки</a:t>
            </a:r>
          </a:p>
          <a:p>
            <a:pPr algn="r">
              <a:buFont typeface="Wingdings" pitchFamily="2" charset="2"/>
              <a:buChar char="v"/>
            </a:pPr>
            <a:r>
              <a:rPr lang="ru-RU" dirty="0" smtClean="0"/>
              <a:t>Вариативность текста</a:t>
            </a:r>
          </a:p>
          <a:p>
            <a:pPr algn="r">
              <a:buFont typeface="Wingdings" pitchFamily="2" charset="2"/>
              <a:buChar char="v"/>
            </a:pPr>
            <a:r>
              <a:rPr lang="ru-RU" dirty="0" smtClean="0"/>
              <a:t>Особая манера повествования</a:t>
            </a:r>
          </a:p>
          <a:p>
            <a:pPr algn="r">
              <a:buFont typeface="Wingdings" pitchFamily="2" charset="2"/>
              <a:buChar char="v"/>
            </a:pPr>
            <a:r>
              <a:rPr lang="ru-RU" dirty="0" smtClean="0"/>
              <a:t>Автор </a:t>
            </a:r>
            <a:r>
              <a:rPr lang="ru-RU" dirty="0" err="1" smtClean="0"/>
              <a:t>коллективен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2610"/>
            <a:ext cx="7886700" cy="1325563"/>
          </a:xfrm>
        </p:spPr>
        <p:txBody>
          <a:bodyPr/>
          <a:lstStyle/>
          <a:p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русских народных сказок</a:t>
            </a:r>
            <a:endPara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rgbClr val="C00000"/>
                </a:solidFill>
              </a:rPr>
              <a:t>Сказки о животных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Волшебные сказки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Бытовые </a:t>
            </a:r>
          </a:p>
          <a:p>
            <a:pPr>
              <a:buNone/>
            </a:pPr>
            <a:r>
              <a:rPr lang="ru-RU" dirty="0" smtClean="0"/>
              <a:t>(сатирические)сказки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D:\Desktop\photo_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988840"/>
            <a:ext cx="4286250" cy="3114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851104" cy="779686"/>
          </a:xfrm>
        </p:spPr>
        <p:txBody>
          <a:bodyPr>
            <a:noAutofit/>
          </a:bodyPr>
          <a:lstStyle/>
          <a:p>
            <a:r>
              <a:rPr lang="ru-RU" sz="4000" dirty="0" smtClean="0"/>
              <a:t>Герои сказок о животных</a:t>
            </a: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042792" cy="4691063"/>
          </a:xfrm>
        </p:spPr>
        <p:txBody>
          <a:bodyPr>
            <a:normAutofit fontScale="92500" lnSpcReduction="10000"/>
          </a:bodyPr>
          <a:lstStyle/>
          <a:p>
            <a:r>
              <a:rPr lang="ru-RU" sz="2400" i="1" dirty="0" smtClean="0"/>
              <a:t>Традиционные типы</a:t>
            </a:r>
          </a:p>
          <a:p>
            <a:pPr>
              <a:buFont typeface="Wingdings" pitchFamily="2" charset="2"/>
              <a:buChar char="v"/>
            </a:pPr>
            <a:r>
              <a:rPr lang="ru-RU" sz="2400" b="0" dirty="0" smtClean="0"/>
              <a:t>Лиса – хитрая</a:t>
            </a:r>
          </a:p>
          <a:p>
            <a:pPr>
              <a:buFont typeface="Wingdings" pitchFamily="2" charset="2"/>
              <a:buChar char="v"/>
            </a:pPr>
            <a:r>
              <a:rPr lang="ru-RU" sz="2400" b="0" dirty="0" smtClean="0"/>
              <a:t>Волк – глупый</a:t>
            </a:r>
          </a:p>
          <a:p>
            <a:pPr>
              <a:buFont typeface="Wingdings" pitchFamily="2" charset="2"/>
              <a:buChar char="v"/>
            </a:pPr>
            <a:r>
              <a:rPr lang="ru-RU" sz="2400" b="0" dirty="0" smtClean="0"/>
              <a:t>Заяц – трусливый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Олицетворены</a:t>
            </a:r>
          </a:p>
          <a:p>
            <a:r>
              <a:rPr lang="ru-RU" sz="4000" b="0" dirty="0" smtClean="0"/>
              <a:t>Сказка: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Поучает</a:t>
            </a:r>
          </a:p>
          <a:p>
            <a:pPr>
              <a:buFont typeface="Wingdings" pitchFamily="2" charset="2"/>
              <a:buChar char="v"/>
            </a:pPr>
            <a:r>
              <a:rPr lang="ru-RU" sz="2000" b="0" dirty="0" smtClean="0"/>
              <a:t>Наставляет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Формирует нравственные и социальные ориентиры: дом, семья – основа счастливой жизни. </a:t>
            </a:r>
          </a:p>
          <a:p>
            <a:pPr>
              <a:buFont typeface="Wingdings" pitchFamily="2" charset="2"/>
              <a:buChar char="v"/>
            </a:pPr>
            <a:r>
              <a:rPr lang="ru-RU" sz="2000" b="0" dirty="0" smtClean="0"/>
              <a:t>Сказка  одновременно учит жить, говорить и мыслить.</a:t>
            </a:r>
          </a:p>
          <a:p>
            <a:endParaRPr lang="ru-RU" sz="1800" b="0" dirty="0" smtClean="0"/>
          </a:p>
          <a:p>
            <a:endParaRPr lang="ru-RU" sz="4000" b="0" dirty="0" smtClean="0"/>
          </a:p>
          <a:p>
            <a:endParaRPr lang="ru-RU" dirty="0" smtClean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36096" y="1268760"/>
            <a:ext cx="2755279" cy="42706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114800" cy="1162050"/>
          </a:xfrm>
        </p:spPr>
        <p:txBody>
          <a:bodyPr>
            <a:noAutofit/>
          </a:bodyPr>
          <a:lstStyle/>
          <a:p>
            <a:r>
              <a:rPr lang="ru-RU" sz="3200" u="sng" dirty="0" smtClean="0">
                <a:latin typeface="Algerian" pitchFamily="82" charset="0"/>
              </a:rPr>
              <a:t/>
            </a:r>
            <a:br>
              <a:rPr lang="ru-RU" sz="3200" u="sng" dirty="0" smtClean="0">
                <a:latin typeface="Algerian" pitchFamily="82" charset="0"/>
              </a:rPr>
            </a:br>
            <a:r>
              <a:rPr lang="ru-RU" sz="3200" u="sng" dirty="0" smtClean="0">
                <a:solidFill>
                  <a:srgbClr val="C00000"/>
                </a:solidFill>
                <a:latin typeface="Algerian" pitchFamily="82" charset="0"/>
              </a:rPr>
              <a:t>Сказки о животных</a:t>
            </a:r>
            <a:br>
              <a:rPr lang="ru-RU" sz="3200" u="sng" dirty="0" smtClean="0">
                <a:solidFill>
                  <a:srgbClr val="C00000"/>
                </a:solidFill>
                <a:latin typeface="Algerian" pitchFamily="82" charset="0"/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6924" y="404664"/>
            <a:ext cx="3997523" cy="393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400" i="1" dirty="0" smtClean="0"/>
              <a:t>Общие особенности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err="1" smtClean="0"/>
              <a:t>Мифологизм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Ясность оценки героев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Диалог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Облегчённая композиция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Заклинательные «песенки»</a:t>
            </a:r>
          </a:p>
          <a:p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328982" cy="1162050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rgbClr val="C00000"/>
                </a:solidFill>
              </a:rPr>
              <a:t>Заюшкина</a:t>
            </a:r>
            <a:r>
              <a:rPr lang="ru-RU" sz="2800" dirty="0" smtClean="0">
                <a:solidFill>
                  <a:srgbClr val="C00000"/>
                </a:solidFill>
              </a:rPr>
              <a:t>  избушка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>Народная сказка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428604"/>
            <a:ext cx="5214974" cy="569755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Александр Николаевич Афанасьев – фольклорист, собиратель</a:t>
            </a:r>
          </a:p>
          <a:p>
            <a:r>
              <a:rPr lang="ru-RU" sz="2000" b="1" dirty="0" smtClean="0"/>
              <a:t>«Поэтические воззрения славян на природу»</a:t>
            </a:r>
          </a:p>
          <a:p>
            <a:endParaRPr lang="ru-RU" sz="2000" b="1" dirty="0" smtClean="0"/>
          </a:p>
          <a:p>
            <a:r>
              <a:rPr lang="ru-RU" sz="2800" b="1" dirty="0" smtClean="0"/>
              <a:t>Лиса – символ огня, приходящего из леса</a:t>
            </a:r>
          </a:p>
          <a:p>
            <a:r>
              <a:rPr lang="ru-RU" sz="2800" b="1" dirty="0" smtClean="0"/>
              <a:t>Петух  - символ домашнего очага</a:t>
            </a:r>
          </a:p>
          <a:p>
            <a:r>
              <a:rPr lang="ru-RU" sz="2800" b="1" dirty="0" smtClean="0"/>
              <a:t>Заяц – символ весеннего света и тепла</a:t>
            </a:r>
          </a:p>
          <a:p>
            <a:pPr>
              <a:buNone/>
            </a:pPr>
            <a:r>
              <a:rPr lang="ru-RU" sz="2800" b="1" dirty="0" smtClean="0"/>
              <a:t>«солнечный зайчик»</a:t>
            </a:r>
            <a:endParaRPr lang="ru-RU" sz="28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Образ избы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Семантика - изба – истба – истопка – дом, котороый отапливался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Печь – сакральное место, священное место, самое защищенное от злых враждебных сил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err="1" smtClean="0"/>
              <a:t>Заюшкина</a:t>
            </a:r>
            <a:r>
              <a:rPr lang="ru-RU" sz="3600" dirty="0" smtClean="0"/>
              <a:t> избушка. Диалог</a:t>
            </a:r>
            <a:r>
              <a:rPr lang="ru-RU" dirty="0" smtClean="0"/>
              <a:t>.</a:t>
            </a:r>
            <a:r>
              <a:rPr lang="cs-CZ" dirty="0" smtClean="0"/>
              <a:t> 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85720" y="642918"/>
            <a:ext cx="8472518" cy="59293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         </a:t>
            </a:r>
          </a:p>
          <a:p>
            <a:pPr>
              <a:buNone/>
            </a:pPr>
            <a:r>
              <a:rPr lang="ru-RU" sz="1800" dirty="0" smtClean="0"/>
              <a:t> Жили-были </a:t>
            </a:r>
            <a:r>
              <a:rPr lang="ru-RU" sz="1800" b="1" dirty="0" smtClean="0"/>
              <a:t>лиса да заяц</a:t>
            </a:r>
            <a:r>
              <a:rPr lang="ru-RU" sz="1800" dirty="0" smtClean="0"/>
              <a:t>. У лисы избушка </a:t>
            </a:r>
            <a:r>
              <a:rPr lang="ru-RU" sz="1800" b="1" dirty="0" smtClean="0"/>
              <a:t>ледяная</a:t>
            </a:r>
            <a:r>
              <a:rPr lang="ru-RU" sz="1800" dirty="0" smtClean="0"/>
              <a:t>, а у зайца - </a:t>
            </a:r>
            <a:r>
              <a:rPr lang="ru-RU" sz="1800" b="1" dirty="0" smtClean="0"/>
              <a:t>лубяная</a:t>
            </a:r>
            <a:r>
              <a:rPr lang="ru-RU" sz="1800" dirty="0" smtClean="0"/>
              <a:t>. Вот лиса и дразнит зайца:</a:t>
            </a:r>
            <a:br>
              <a:rPr lang="ru-RU" sz="1800" dirty="0" smtClean="0"/>
            </a:br>
            <a:r>
              <a:rPr lang="ru-RU" sz="1800" dirty="0" smtClean="0"/>
              <a:t>- У меня избушка светлая, а у тебя темная! У меня светлая, а у тебя темная!</a:t>
            </a:r>
            <a:br>
              <a:rPr lang="ru-RU" sz="1800" dirty="0" smtClean="0"/>
            </a:br>
            <a:r>
              <a:rPr lang="ru-RU" sz="1800" dirty="0" smtClean="0"/>
              <a:t>Пришло лето, у лисы избушка растаяла. Лиса и просится к зайцу:</a:t>
            </a:r>
            <a:br>
              <a:rPr lang="ru-RU" sz="1800" dirty="0" smtClean="0"/>
            </a:br>
            <a:r>
              <a:rPr lang="ru-RU" sz="1800" dirty="0" smtClean="0"/>
              <a:t>- Пусти меня </a:t>
            </a:r>
            <a:r>
              <a:rPr lang="ru-RU" sz="1800" dirty="0" err="1" smtClean="0"/>
              <a:t>заюшка</a:t>
            </a:r>
            <a:r>
              <a:rPr lang="ru-RU" sz="1800" dirty="0" smtClean="0"/>
              <a:t>, </a:t>
            </a:r>
            <a:r>
              <a:rPr lang="ru-RU" sz="1800" b="1" dirty="0" smtClean="0"/>
              <a:t>хоть на дворик</a:t>
            </a:r>
            <a:r>
              <a:rPr lang="ru-RU" sz="1800" dirty="0" smtClean="0"/>
              <a:t> к себе!</a:t>
            </a:r>
            <a:br>
              <a:rPr lang="ru-RU" sz="1800" dirty="0" smtClean="0"/>
            </a:br>
            <a:r>
              <a:rPr lang="ru-RU" sz="1800" dirty="0" smtClean="0"/>
              <a:t>- Нет, </a:t>
            </a:r>
            <a:r>
              <a:rPr lang="ru-RU" sz="1800" dirty="0" err="1" smtClean="0"/>
              <a:t>лиска</a:t>
            </a:r>
            <a:r>
              <a:rPr lang="ru-RU" sz="1800" dirty="0" smtClean="0"/>
              <a:t>, не пущу: зачем дразнилась?</a:t>
            </a:r>
            <a:br>
              <a:rPr lang="ru-RU" sz="1800" dirty="0" smtClean="0"/>
            </a:br>
            <a:r>
              <a:rPr lang="ru-RU" sz="1800" dirty="0" smtClean="0"/>
              <a:t>Стала лиса пуще упрашивать. Заяц и пустил ее к себе на двор.</a:t>
            </a:r>
            <a:br>
              <a:rPr lang="ru-RU" sz="1800" dirty="0" smtClean="0"/>
            </a:br>
            <a:r>
              <a:rPr lang="ru-RU" sz="1800" dirty="0" smtClean="0"/>
              <a:t>На другой день лиса опять просится:</a:t>
            </a:r>
            <a:br>
              <a:rPr lang="ru-RU" sz="1800" dirty="0" smtClean="0"/>
            </a:br>
            <a:r>
              <a:rPr lang="ru-RU" sz="1800" dirty="0" smtClean="0"/>
              <a:t>- Пусти меня, </a:t>
            </a:r>
            <a:r>
              <a:rPr lang="ru-RU" sz="1800" dirty="0" err="1" smtClean="0"/>
              <a:t>заюшка</a:t>
            </a:r>
            <a:r>
              <a:rPr lang="ru-RU" sz="1800" dirty="0" smtClean="0"/>
              <a:t>, </a:t>
            </a:r>
            <a:r>
              <a:rPr lang="ru-RU" sz="1800" b="1" dirty="0" smtClean="0"/>
              <a:t>на крылечко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- Нет, не пущу: зачем дразнилась?</a:t>
            </a:r>
            <a:br>
              <a:rPr lang="ru-RU" sz="1800" dirty="0" smtClean="0"/>
            </a:br>
            <a:r>
              <a:rPr lang="ru-RU" sz="1800" dirty="0" smtClean="0"/>
              <a:t>Упрашивала, упрашивала лиса, согласился заяц и пустил лису на крылечко. </a:t>
            </a:r>
            <a:br>
              <a:rPr lang="ru-RU" sz="1800" dirty="0" smtClean="0"/>
            </a:br>
            <a:r>
              <a:rPr lang="ru-RU" sz="1800" dirty="0" smtClean="0"/>
              <a:t>На третий день лиса опять просит:</a:t>
            </a:r>
            <a:br>
              <a:rPr lang="ru-RU" sz="1800" dirty="0" smtClean="0"/>
            </a:br>
            <a:r>
              <a:rPr lang="ru-RU" sz="1800" dirty="0" smtClean="0"/>
              <a:t>- Пусти меня, </a:t>
            </a:r>
            <a:r>
              <a:rPr lang="ru-RU" sz="1800" dirty="0" err="1" smtClean="0"/>
              <a:t>заюшка</a:t>
            </a:r>
            <a:r>
              <a:rPr lang="ru-RU" sz="1800" dirty="0" smtClean="0"/>
              <a:t>, </a:t>
            </a:r>
            <a:r>
              <a:rPr lang="ru-RU" sz="1800" b="1" dirty="0" smtClean="0"/>
              <a:t>в избушку.</a:t>
            </a:r>
            <a:r>
              <a:rPr lang="ru-RU" sz="1800" dirty="0" smtClean="0"/>
              <a:t> - Нет, не пущу: зачем дразнилась?</a:t>
            </a:r>
            <a:br>
              <a:rPr lang="ru-RU" sz="1800" dirty="0" smtClean="0"/>
            </a:br>
            <a:r>
              <a:rPr lang="ru-RU" sz="1800" dirty="0" smtClean="0"/>
              <a:t>Просилась, просилась лиса, пустил ее заяц в избушку.</a:t>
            </a:r>
            <a:br>
              <a:rPr lang="ru-RU" sz="1800" dirty="0" smtClean="0"/>
            </a:br>
            <a:r>
              <a:rPr lang="ru-RU" sz="1800" dirty="0" smtClean="0"/>
              <a:t>Сидит лиса </a:t>
            </a:r>
            <a:r>
              <a:rPr lang="ru-RU" sz="1800" b="1" dirty="0" smtClean="0"/>
              <a:t>на лавке</a:t>
            </a:r>
            <a:r>
              <a:rPr lang="ru-RU" sz="1800" dirty="0" smtClean="0"/>
              <a:t>, а зайчик - </a:t>
            </a:r>
            <a:r>
              <a:rPr lang="ru-RU" sz="1800" b="1" dirty="0" smtClean="0"/>
              <a:t>на печи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На четвертый день лиса опять просит:</a:t>
            </a:r>
            <a:br>
              <a:rPr lang="ru-RU" sz="1800" dirty="0" smtClean="0"/>
            </a:br>
            <a:r>
              <a:rPr lang="ru-RU" sz="1800" dirty="0" smtClean="0"/>
              <a:t>- Заинька, заинька, пусти меня </a:t>
            </a:r>
            <a:r>
              <a:rPr lang="ru-RU" sz="1800" b="1" dirty="0" smtClean="0"/>
              <a:t>на печку к себе</a:t>
            </a:r>
            <a:r>
              <a:rPr lang="ru-RU" sz="1800" dirty="0" smtClean="0"/>
              <a:t>!</a:t>
            </a:r>
            <a:br>
              <a:rPr lang="ru-RU" sz="1800" dirty="0" smtClean="0"/>
            </a:br>
            <a:r>
              <a:rPr lang="ru-RU" sz="1800" dirty="0" smtClean="0"/>
              <a:t>- Нет, не пущу: зачем дразнилась?</a:t>
            </a:r>
            <a:br>
              <a:rPr lang="ru-RU" sz="1800" dirty="0" smtClean="0"/>
            </a:br>
            <a:r>
              <a:rPr lang="ru-RU" sz="1800" dirty="0" smtClean="0"/>
              <a:t>Просила, просила лиса, да и выпросила - пустил ее заяц и </a:t>
            </a:r>
            <a:r>
              <a:rPr lang="ru-RU" sz="1800" b="1" dirty="0" smtClean="0"/>
              <a:t>на печку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Прошел день, другой - стала лиса зайца из избушки гнать:</a:t>
            </a:r>
            <a:br>
              <a:rPr lang="ru-RU" sz="2400" dirty="0" smtClean="0"/>
            </a:br>
            <a:r>
              <a:rPr lang="ru-RU" sz="2400" dirty="0" smtClean="0"/>
              <a:t>- Ступай вон, косой! Не хочу с тобой жить! Так и выгнала.</a:t>
            </a:r>
            <a:br>
              <a:rPr lang="ru-RU" sz="2400" dirty="0" smtClean="0"/>
            </a:br>
            <a:r>
              <a:rPr lang="ru-RU" sz="2400" dirty="0" smtClean="0"/>
              <a:t>Сидит заяц и плачет, горюет, лапками слезы утирает. Бегут мимо собаки:</a:t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dirty="0" err="1" smtClean="0"/>
              <a:t>Тяф</a:t>
            </a:r>
            <a:r>
              <a:rPr lang="ru-RU" sz="2400" dirty="0" smtClean="0"/>
              <a:t>, </a:t>
            </a:r>
            <a:r>
              <a:rPr lang="ru-RU" sz="2400" dirty="0" err="1" smtClean="0"/>
              <a:t>тяф</a:t>
            </a:r>
            <a:r>
              <a:rPr lang="ru-RU" sz="2400" dirty="0" smtClean="0"/>
              <a:t>, </a:t>
            </a:r>
            <a:r>
              <a:rPr lang="ru-RU" sz="2400" dirty="0" err="1" smtClean="0"/>
              <a:t>тяф</a:t>
            </a:r>
            <a:r>
              <a:rPr lang="ru-RU" sz="2400" dirty="0" smtClean="0"/>
              <a:t>! О чем, заинька, плачешь?</a:t>
            </a:r>
            <a:br>
              <a:rPr lang="ru-RU" sz="2400" dirty="0" smtClean="0"/>
            </a:br>
            <a:r>
              <a:rPr lang="ru-RU" sz="2400" dirty="0" smtClean="0"/>
              <a:t>- Как же мне не плакать? Была у меня избушка лубяная, а у лисы ледяная. Пришла весна, избушка у лисы растаяла. Попросилась она ко мне, да меня же и выгнала.</a:t>
            </a:r>
            <a:br>
              <a:rPr lang="ru-RU" sz="2400" dirty="0" smtClean="0"/>
            </a:br>
            <a:r>
              <a:rPr lang="ru-RU" sz="2400" dirty="0" smtClean="0"/>
              <a:t>- Не плачь, зайчик, - говорят собаки. - мы ее выгоним.</a:t>
            </a:r>
            <a:br>
              <a:rPr lang="ru-RU" sz="2400" dirty="0" smtClean="0"/>
            </a:br>
            <a:r>
              <a:rPr lang="ru-RU" sz="2400" dirty="0" smtClean="0"/>
              <a:t>- Нет, не выгоните! - Нет, выгоним!</a:t>
            </a:r>
            <a:br>
              <a:rPr lang="ru-RU" sz="2400" dirty="0" smtClean="0"/>
            </a:br>
            <a:r>
              <a:rPr lang="ru-RU" sz="2400" dirty="0" smtClean="0"/>
              <a:t>Пошли к избушке. - </a:t>
            </a:r>
            <a:r>
              <a:rPr lang="ru-RU" sz="2400" dirty="0" err="1" smtClean="0"/>
              <a:t>Тяф</a:t>
            </a:r>
            <a:r>
              <a:rPr lang="ru-RU" sz="2400" dirty="0" smtClean="0"/>
              <a:t>, </a:t>
            </a:r>
            <a:r>
              <a:rPr lang="ru-RU" sz="2400" dirty="0" err="1" smtClean="0"/>
              <a:t>тяф</a:t>
            </a:r>
            <a:r>
              <a:rPr lang="ru-RU" sz="2400" dirty="0" smtClean="0"/>
              <a:t>, </a:t>
            </a:r>
            <a:r>
              <a:rPr lang="ru-RU" sz="2400" dirty="0" err="1" smtClean="0"/>
              <a:t>тяф</a:t>
            </a:r>
            <a:r>
              <a:rPr lang="ru-RU" sz="2400" dirty="0" smtClean="0"/>
              <a:t>! Пойди, лиса, вон!</a:t>
            </a:r>
            <a:br>
              <a:rPr lang="ru-RU" sz="2400" dirty="0" smtClean="0"/>
            </a:br>
            <a:r>
              <a:rPr lang="ru-RU" sz="2400" dirty="0" smtClean="0"/>
              <a:t>А она им с печи:</a:t>
            </a:r>
            <a:br>
              <a:rPr lang="ru-RU" sz="2400" dirty="0" smtClean="0"/>
            </a:br>
            <a:r>
              <a:rPr lang="ru-RU" sz="2400" dirty="0" smtClean="0"/>
              <a:t>- Как выскочу, как выпрыгну - пойдут клочки по закоулочкам!</a:t>
            </a:r>
            <a:br>
              <a:rPr lang="ru-RU" sz="2400" dirty="0" smtClean="0"/>
            </a:br>
            <a:r>
              <a:rPr lang="ru-RU" sz="2400" dirty="0" smtClean="0"/>
              <a:t>Испугались собаки и убежали</a:t>
            </a:r>
            <a:r>
              <a:rPr lang="ru-RU" sz="1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521</TotalTime>
  <Words>570</Words>
  <Application>Microsoft Office PowerPoint</Application>
  <PresentationFormat>Předvádění na obrazovce (4:3)</PresentationFormat>
  <Paragraphs>106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Algerian</vt:lpstr>
      <vt:lpstr>Arial</vt:lpstr>
      <vt:lpstr>Calibri</vt:lpstr>
      <vt:lpstr>Calibri Light</vt:lpstr>
      <vt:lpstr>Wingdings</vt:lpstr>
      <vt:lpstr>Office Theme</vt:lpstr>
      <vt:lpstr>Prezentace aplikace PowerPoint</vt:lpstr>
      <vt:lpstr>Prezentace aplikace PowerPoint</vt:lpstr>
      <vt:lpstr>Prezentace aplikace PowerPoint</vt:lpstr>
      <vt:lpstr>Виды русских народных сказок</vt:lpstr>
      <vt:lpstr>Герои сказок о животных</vt:lpstr>
      <vt:lpstr> Сказки о животных </vt:lpstr>
      <vt:lpstr>Заюшкина  избушка Народная сказка</vt:lpstr>
      <vt:lpstr> Заюшкина избушка. Диалог.   </vt:lpstr>
      <vt:lpstr>Prezentace aplikace PowerPoint</vt:lpstr>
      <vt:lpstr>Prezentace aplikace PowerPoint</vt:lpstr>
      <vt:lpstr>Волшебные сказки</vt:lpstr>
      <vt:lpstr>Ключевые сюжеты волшебных сказок </vt:lpstr>
      <vt:lpstr> </vt:lpstr>
      <vt:lpstr>Сказки бытовые, сатирические</vt:lpstr>
      <vt:lpstr>Prezentace aplikace PowerPoint</vt:lpstr>
      <vt:lpstr>Prezentace aplikace PowerPoint</vt:lpstr>
      <vt:lpstr>Стилизация Сказка-тост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Юханова</dc:creator>
  <cp:lastModifiedBy>Cestovní</cp:lastModifiedBy>
  <cp:revision>46</cp:revision>
  <dcterms:created xsi:type="dcterms:W3CDTF">2012-01-23T16:25:08Z</dcterms:created>
  <dcterms:modified xsi:type="dcterms:W3CDTF">2018-10-03T18:58:55Z</dcterms:modified>
</cp:coreProperties>
</file>