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75" r:id="rId8"/>
    <p:sldId id="260" r:id="rId9"/>
    <p:sldId id="261" r:id="rId10"/>
    <p:sldId id="262" r:id="rId11"/>
    <p:sldId id="263" r:id="rId12"/>
    <p:sldId id="264" r:id="rId13"/>
    <p:sldId id="267" r:id="rId14"/>
    <p:sldId id="273" r:id="rId15"/>
    <p:sldId id="268" r:id="rId16"/>
    <p:sldId id="269" r:id="rId17"/>
    <p:sldId id="270" r:id="rId18"/>
    <p:sldId id="271" r:id="rId19"/>
    <p:sldId id="272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6" autoAdjust="0"/>
    <p:restoredTop sz="94660"/>
  </p:normalViewPr>
  <p:slideViewPr>
    <p:cSldViewPr>
      <p:cViewPr varScale="1">
        <p:scale>
          <a:sx n="103" d="100"/>
          <a:sy n="103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topic/Slavic-languages" TargetMode="External"/><Relationship Id="rId3" Type="http://schemas.openxmlformats.org/officeDocument/2006/relationships/hyperlink" Target="http://wiki.unas.cz/wikipedia/z/za/za_padoslovanska__jazyky.html" TargetMode="External"/><Relationship Id="rId7" Type="http://schemas.openxmlformats.org/officeDocument/2006/relationships/hyperlink" Target="https://www.jazykovka.info/zajima-vas/slovnik/slovanske-jazyky/" TargetMode="External"/><Relationship Id="rId2" Type="http://schemas.openxmlformats.org/officeDocument/2006/relationships/hyperlink" Target="http://www.cesky-jazyk.cz/slovnicek-pojmu/slovanske-jazyky/#axzz5UkiSp2t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ncient-medieval-macedonian-history.blogspot.com/2008/12/slavic-settlement-in-povardarje-fyrom.html" TargetMode="External"/><Relationship Id="rId5" Type="http://schemas.openxmlformats.org/officeDocument/2006/relationships/hyperlink" Target="https://www.vaseliteratura.cz/medailonky-autoru/413-ludovit-stur" TargetMode="External"/><Relationship Id="rId4" Type="http://schemas.openxmlformats.org/officeDocument/2006/relationships/hyperlink" Target="https://is.muni.cz/el/1421/podzim2012/PLB403/Zapadoslovanske_jazyky_07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2714620"/>
            <a:ext cx="8458200" cy="1222375"/>
          </a:xfrm>
        </p:spPr>
        <p:txBody>
          <a:bodyPr/>
          <a:lstStyle/>
          <a:p>
            <a:r>
              <a:rPr lang="cs-CZ" dirty="0" smtClean="0"/>
              <a:t>Čeština a západoslovanské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Karolína Petrová, UČO: 482047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Zachování nosovek v polštině a jejich změna v ústní samohlásky v češtině, slovenštině a obou lužičtinách: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ręka</a:t>
            </a:r>
            <a:r>
              <a:rPr lang="cs-CZ" dirty="0" smtClean="0"/>
              <a:t>, </a:t>
            </a:r>
            <a:r>
              <a:rPr lang="cs-CZ" dirty="0" err="1" smtClean="0"/>
              <a:t>mięso</a:t>
            </a:r>
            <a:r>
              <a:rPr lang="cs-CZ" dirty="0" smtClean="0"/>
              <a:t>, </a:t>
            </a:r>
            <a:r>
              <a:rPr lang="cs-CZ" dirty="0" err="1" smtClean="0"/>
              <a:t>pięć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.: ruka, maso, pět; slov.: ruka, </a:t>
            </a:r>
            <a:r>
              <a:rPr lang="cs-CZ" dirty="0" err="1" smtClean="0"/>
              <a:t>mäso</a:t>
            </a:r>
            <a:r>
              <a:rPr lang="cs-CZ" dirty="0" smtClean="0"/>
              <a:t>, </a:t>
            </a:r>
            <a:r>
              <a:rPr lang="cs-CZ" dirty="0" err="1" smtClean="0"/>
              <a:t>päť</a:t>
            </a:r>
            <a:r>
              <a:rPr lang="cs-CZ" dirty="0" smtClean="0"/>
              <a:t>; dluž.: ruka, </a:t>
            </a:r>
            <a:r>
              <a:rPr lang="cs-CZ" dirty="0" err="1" smtClean="0"/>
              <a:t>měso</a:t>
            </a:r>
            <a:r>
              <a:rPr lang="cs-CZ" dirty="0" smtClean="0"/>
              <a:t>, </a:t>
            </a:r>
            <a:r>
              <a:rPr lang="cs-CZ" dirty="0" err="1" smtClean="0"/>
              <a:t>pěś</a:t>
            </a:r>
            <a:r>
              <a:rPr lang="cs-CZ" dirty="0" smtClean="0"/>
              <a:t>; </a:t>
            </a:r>
            <a:r>
              <a:rPr lang="cs-CZ" dirty="0" err="1" smtClean="0"/>
              <a:t>hluž</a:t>
            </a:r>
            <a:r>
              <a:rPr lang="cs-CZ" dirty="0" smtClean="0"/>
              <a:t>.: ruka, </a:t>
            </a:r>
            <a:r>
              <a:rPr lang="cs-CZ" dirty="0" err="1" smtClean="0"/>
              <a:t>mjaso</a:t>
            </a:r>
            <a:r>
              <a:rPr lang="cs-CZ" dirty="0" smtClean="0"/>
              <a:t>, </a:t>
            </a:r>
            <a:r>
              <a:rPr lang="cs-CZ" dirty="0" err="1" smtClean="0"/>
              <a:t>pjeć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Provedení </a:t>
            </a:r>
            <a:r>
              <a:rPr lang="cs-CZ" dirty="0" err="1" smtClean="0"/>
              <a:t>dispalatalizace</a:t>
            </a:r>
            <a:r>
              <a:rPr lang="cs-CZ" dirty="0" smtClean="0"/>
              <a:t> ´e →´o (polština, lužičtina), ě →´a (polština): </a:t>
            </a:r>
            <a:r>
              <a:rPr lang="cs-CZ" dirty="0" err="1" smtClean="0"/>
              <a:t>pol</a:t>
            </a:r>
            <a:r>
              <a:rPr lang="cs-CZ" dirty="0" smtClean="0"/>
              <a:t>: </a:t>
            </a:r>
            <a:r>
              <a:rPr lang="cs-CZ" dirty="0" err="1" smtClean="0"/>
              <a:t>żona</a:t>
            </a:r>
            <a:r>
              <a:rPr lang="cs-CZ" dirty="0" smtClean="0"/>
              <a:t>, </a:t>
            </a:r>
            <a:r>
              <a:rPr lang="cs-CZ" dirty="0" err="1" smtClean="0"/>
              <a:t>czoło</a:t>
            </a:r>
            <a:r>
              <a:rPr lang="cs-CZ" dirty="0" smtClean="0"/>
              <a:t>, </a:t>
            </a:r>
            <a:r>
              <a:rPr lang="cs-CZ" dirty="0" err="1" smtClean="0"/>
              <a:t>biorę</a:t>
            </a:r>
            <a:r>
              <a:rPr lang="cs-CZ" dirty="0" smtClean="0"/>
              <a:t>, </a:t>
            </a:r>
            <a:r>
              <a:rPr lang="cs-CZ" dirty="0" err="1" smtClean="0"/>
              <a:t>niosę</a:t>
            </a:r>
            <a:r>
              <a:rPr lang="cs-CZ" dirty="0" smtClean="0"/>
              <a:t>, las, </a:t>
            </a:r>
            <a:r>
              <a:rPr lang="cs-CZ" dirty="0" err="1" smtClean="0"/>
              <a:t>światło</a:t>
            </a:r>
            <a:r>
              <a:rPr lang="cs-CZ" dirty="0" smtClean="0"/>
              <a:t>, </a:t>
            </a:r>
            <a:r>
              <a:rPr lang="cs-CZ" dirty="0" err="1" smtClean="0"/>
              <a:t>miasto</a:t>
            </a:r>
            <a:r>
              <a:rPr lang="cs-CZ" dirty="0" smtClean="0"/>
              <a:t>, </a:t>
            </a:r>
            <a:r>
              <a:rPr lang="cs-CZ" dirty="0" err="1" smtClean="0"/>
              <a:t>miara</a:t>
            </a:r>
            <a:r>
              <a:rPr lang="cs-CZ" dirty="0" smtClean="0"/>
              <a:t>, </a:t>
            </a:r>
            <a:r>
              <a:rPr lang="cs-CZ" dirty="0" err="1" smtClean="0"/>
              <a:t>wiara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: žena, čelo, beru, nesu, les, světlo, město, míra, víra (do 15. stol. </a:t>
            </a:r>
            <a:r>
              <a:rPr lang="cs-CZ" dirty="0" err="1" smtClean="0"/>
              <a:t>miera</a:t>
            </a:r>
            <a:r>
              <a:rPr lang="cs-CZ" dirty="0" smtClean="0"/>
              <a:t>, </a:t>
            </a:r>
            <a:r>
              <a:rPr lang="cs-CZ" dirty="0" err="1" smtClean="0"/>
              <a:t>viera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rozdíly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Vokalizace slabikotvorných souhlásek v polštině a lužičtině: </a:t>
            </a:r>
            <a:r>
              <a:rPr lang="cs-CZ" dirty="0" err="1" smtClean="0"/>
              <a:t>čes</a:t>
            </a:r>
            <a:r>
              <a:rPr lang="cs-CZ" dirty="0" smtClean="0"/>
              <a:t>.: vrba, vlk, hrnek, vlna;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wierzba</a:t>
            </a:r>
            <a:r>
              <a:rPr lang="cs-CZ" dirty="0" smtClean="0"/>
              <a:t>, </a:t>
            </a:r>
            <a:r>
              <a:rPr lang="cs-CZ" dirty="0" err="1" smtClean="0"/>
              <a:t>wilk</a:t>
            </a:r>
            <a:r>
              <a:rPr lang="cs-CZ" dirty="0" smtClean="0"/>
              <a:t>, </a:t>
            </a:r>
            <a:r>
              <a:rPr lang="cs-CZ" dirty="0" err="1" smtClean="0"/>
              <a:t>garnek</a:t>
            </a:r>
            <a:r>
              <a:rPr lang="cs-CZ" dirty="0" smtClean="0"/>
              <a:t>, </a:t>
            </a:r>
            <a:r>
              <a:rPr lang="cs-CZ" dirty="0" err="1" smtClean="0"/>
              <a:t>wełna</a:t>
            </a:r>
            <a:r>
              <a:rPr lang="cs-CZ" dirty="0" smtClean="0"/>
              <a:t>; dluž.: w´</a:t>
            </a:r>
            <a:r>
              <a:rPr lang="cs-CZ" dirty="0" err="1" smtClean="0"/>
              <a:t>erba</a:t>
            </a:r>
            <a:r>
              <a:rPr lang="cs-CZ" dirty="0" smtClean="0"/>
              <a:t>, w´</a:t>
            </a:r>
            <a:r>
              <a:rPr lang="cs-CZ" dirty="0" err="1" smtClean="0"/>
              <a:t>elk</a:t>
            </a:r>
            <a:r>
              <a:rPr lang="cs-CZ" dirty="0" smtClean="0"/>
              <a:t>, </a:t>
            </a:r>
            <a:r>
              <a:rPr lang="cs-CZ" dirty="0" err="1" smtClean="0"/>
              <a:t>gjarnc</a:t>
            </a:r>
            <a:r>
              <a:rPr lang="cs-CZ" dirty="0" smtClean="0"/>
              <a:t>, </a:t>
            </a:r>
            <a:r>
              <a:rPr lang="cs-CZ" dirty="0" err="1" smtClean="0"/>
              <a:t>wałma</a:t>
            </a:r>
            <a:r>
              <a:rPr lang="cs-CZ" dirty="0" smtClean="0"/>
              <a:t>; </a:t>
            </a:r>
            <a:r>
              <a:rPr lang="cs-CZ" dirty="0" err="1" smtClean="0"/>
              <a:t>hluž</a:t>
            </a:r>
            <a:r>
              <a:rPr lang="cs-CZ" dirty="0" smtClean="0"/>
              <a:t>.: </a:t>
            </a:r>
            <a:r>
              <a:rPr lang="cs-CZ" dirty="0" err="1" smtClean="0"/>
              <a:t>wjerba</a:t>
            </a:r>
            <a:r>
              <a:rPr lang="cs-CZ" dirty="0" smtClean="0"/>
              <a:t>, </a:t>
            </a:r>
            <a:r>
              <a:rPr lang="cs-CZ" dirty="0" err="1" smtClean="0"/>
              <a:t>wjelk</a:t>
            </a:r>
            <a:r>
              <a:rPr lang="cs-CZ" dirty="0" smtClean="0"/>
              <a:t>, </a:t>
            </a:r>
            <a:r>
              <a:rPr lang="cs-CZ" dirty="0" err="1" smtClean="0"/>
              <a:t>hornc</a:t>
            </a:r>
            <a:r>
              <a:rPr lang="cs-CZ" dirty="0" smtClean="0"/>
              <a:t>, </a:t>
            </a:r>
            <a:r>
              <a:rPr lang="cs-CZ" dirty="0" err="1" smtClean="0"/>
              <a:t>wołma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Rozdíl v provedení </a:t>
            </a:r>
            <a:r>
              <a:rPr lang="cs-CZ" dirty="0" err="1" smtClean="0"/>
              <a:t>metatezy</a:t>
            </a:r>
            <a:r>
              <a:rPr lang="cs-CZ" dirty="0" smtClean="0"/>
              <a:t> ve skupinách </a:t>
            </a:r>
            <a:r>
              <a:rPr lang="cs-CZ" dirty="0" err="1" smtClean="0"/>
              <a:t>tort</a:t>
            </a:r>
            <a:r>
              <a:rPr lang="cs-CZ" dirty="0" smtClean="0"/>
              <a:t>, </a:t>
            </a:r>
            <a:r>
              <a:rPr lang="cs-CZ" dirty="0" err="1" smtClean="0"/>
              <a:t>tolt</a:t>
            </a:r>
            <a:r>
              <a:rPr lang="cs-CZ" dirty="0" smtClean="0"/>
              <a:t>, </a:t>
            </a:r>
            <a:r>
              <a:rPr lang="cs-CZ" dirty="0" err="1" smtClean="0"/>
              <a:t>tert</a:t>
            </a:r>
            <a:r>
              <a:rPr lang="cs-CZ" dirty="0" smtClean="0"/>
              <a:t>, </a:t>
            </a:r>
            <a:r>
              <a:rPr lang="cs-CZ" dirty="0" err="1" smtClean="0"/>
              <a:t>telt</a:t>
            </a:r>
            <a:r>
              <a:rPr lang="cs-CZ" dirty="0" smtClean="0"/>
              <a:t>, v polštině a lužičtině vznikly skupiny trot, </a:t>
            </a:r>
            <a:r>
              <a:rPr lang="cs-CZ" dirty="0" err="1" smtClean="0"/>
              <a:t>tlot</a:t>
            </a:r>
            <a:r>
              <a:rPr lang="cs-CZ" dirty="0" smtClean="0"/>
              <a:t>, tret, </a:t>
            </a:r>
            <a:r>
              <a:rPr lang="cs-CZ" dirty="0" err="1" smtClean="0"/>
              <a:t>tlet</a:t>
            </a:r>
            <a:r>
              <a:rPr lang="cs-CZ" dirty="0" smtClean="0"/>
              <a:t>, kdežto v československé skupině spojení trat, </a:t>
            </a:r>
            <a:r>
              <a:rPr lang="cs-CZ" dirty="0" err="1" smtClean="0"/>
              <a:t>tlat</a:t>
            </a:r>
            <a:r>
              <a:rPr lang="cs-CZ" dirty="0" smtClean="0"/>
              <a:t>, </a:t>
            </a:r>
            <a:r>
              <a:rPr lang="cs-CZ" dirty="0" err="1" smtClean="0"/>
              <a:t>trět</a:t>
            </a:r>
            <a:r>
              <a:rPr lang="cs-CZ" dirty="0" smtClean="0"/>
              <a:t>, </a:t>
            </a:r>
            <a:r>
              <a:rPr lang="cs-CZ" dirty="0" err="1" smtClean="0"/>
              <a:t>tlět</a:t>
            </a:r>
            <a:r>
              <a:rPr lang="cs-CZ" dirty="0" smtClean="0"/>
              <a:t>: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krowa</a:t>
            </a:r>
            <a:r>
              <a:rPr lang="cs-CZ" dirty="0" smtClean="0"/>
              <a:t>, </a:t>
            </a:r>
            <a:r>
              <a:rPr lang="cs-CZ" dirty="0" err="1" smtClean="0"/>
              <a:t>głowa</a:t>
            </a:r>
            <a:r>
              <a:rPr lang="cs-CZ" dirty="0" smtClean="0"/>
              <a:t>, </a:t>
            </a:r>
            <a:r>
              <a:rPr lang="cs-CZ" dirty="0" err="1" smtClean="0"/>
              <a:t>brzeg</a:t>
            </a:r>
            <a:r>
              <a:rPr lang="cs-CZ" dirty="0" smtClean="0"/>
              <a:t>, </a:t>
            </a:r>
            <a:r>
              <a:rPr lang="cs-CZ" dirty="0" err="1" smtClean="0"/>
              <a:t>mleko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.: kráva, hlava, břeh, mléko; slov.: </a:t>
            </a:r>
            <a:r>
              <a:rPr lang="cs-CZ" dirty="0" err="1" smtClean="0"/>
              <a:t>krava</a:t>
            </a:r>
            <a:r>
              <a:rPr lang="cs-CZ" dirty="0" smtClean="0"/>
              <a:t>, hlava, </a:t>
            </a:r>
            <a:r>
              <a:rPr lang="cs-CZ" dirty="0" err="1" smtClean="0"/>
              <a:t>breh</a:t>
            </a:r>
            <a:r>
              <a:rPr lang="cs-CZ" dirty="0" smtClean="0"/>
              <a:t>, </a:t>
            </a:r>
            <a:r>
              <a:rPr lang="cs-CZ" dirty="0" err="1" smtClean="0"/>
              <a:t>mlieko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Čeština: Na počátku stvořil Bůh nebe a zemi. Země pak byla nesličná a pustá, a tma byla nad propastí, a Duch Boží vznášel se nad vodami. </a:t>
            </a:r>
          </a:p>
          <a:p>
            <a:r>
              <a:rPr lang="cs-CZ" dirty="0" smtClean="0"/>
              <a:t>Slovenština: Na </a:t>
            </a:r>
            <a:r>
              <a:rPr lang="cs-CZ" dirty="0" err="1" smtClean="0"/>
              <a:t>počiatku</a:t>
            </a:r>
            <a:r>
              <a:rPr lang="cs-CZ" dirty="0" smtClean="0"/>
              <a:t> </a:t>
            </a:r>
            <a:r>
              <a:rPr lang="cs-CZ" dirty="0" err="1" smtClean="0"/>
              <a:t>stvoril</a:t>
            </a:r>
            <a:r>
              <a:rPr lang="cs-CZ" dirty="0" smtClean="0"/>
              <a:t> </a:t>
            </a:r>
            <a:r>
              <a:rPr lang="cs-CZ" dirty="0" err="1" smtClean="0"/>
              <a:t>Boh</a:t>
            </a:r>
            <a:r>
              <a:rPr lang="cs-CZ" dirty="0" smtClean="0"/>
              <a:t> nebo a zem. Zem však bola pustá a prázdna, tma bola nad </a:t>
            </a:r>
            <a:r>
              <a:rPr lang="cs-CZ" dirty="0" err="1" smtClean="0"/>
              <a:t>priepasťou</a:t>
            </a:r>
            <a:r>
              <a:rPr lang="cs-CZ" dirty="0" smtClean="0"/>
              <a:t> a Duch Boží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vznášal</a:t>
            </a:r>
            <a:r>
              <a:rPr lang="cs-CZ" dirty="0" smtClean="0"/>
              <a:t> nad vodami. </a:t>
            </a:r>
          </a:p>
          <a:p>
            <a:r>
              <a:rPr lang="cs-CZ" dirty="0" smtClean="0"/>
              <a:t>Polština: </a:t>
            </a:r>
            <a:r>
              <a:rPr lang="pl-PL" dirty="0" smtClean="0"/>
              <a:t>Na początku Bóg stworzył niebo i ziemię. Ziemia zaś była bezładem i pustkowiem: ciemność była nad powierzchnią bezmiaru wód, a Duch Boży unosił się nad wodami.</a:t>
            </a:r>
          </a:p>
          <a:p>
            <a:r>
              <a:rPr lang="pl-PL" dirty="0" smtClean="0"/>
              <a:t>Kašubština: </a:t>
            </a:r>
            <a:r>
              <a:rPr lang="cs-CZ" dirty="0" smtClean="0"/>
              <a:t>Na </a:t>
            </a:r>
            <a:r>
              <a:rPr lang="cs-CZ" dirty="0" err="1" smtClean="0"/>
              <a:t>zôczątkù</a:t>
            </a:r>
            <a:r>
              <a:rPr lang="cs-CZ" dirty="0" smtClean="0"/>
              <a:t> </a:t>
            </a:r>
            <a:r>
              <a:rPr lang="cs-CZ" dirty="0" err="1" smtClean="0"/>
              <a:t>bëło</a:t>
            </a:r>
            <a:r>
              <a:rPr lang="cs-CZ" dirty="0" smtClean="0"/>
              <a:t> </a:t>
            </a:r>
            <a:r>
              <a:rPr lang="cs-CZ" dirty="0" err="1" smtClean="0"/>
              <a:t>Słowò</a:t>
            </a:r>
            <a:r>
              <a:rPr lang="cs-CZ" dirty="0" smtClean="0"/>
              <a:t>, a </a:t>
            </a:r>
            <a:r>
              <a:rPr lang="cs-CZ" dirty="0" err="1" smtClean="0"/>
              <a:t>Słowò</a:t>
            </a:r>
            <a:r>
              <a:rPr lang="cs-CZ" dirty="0" smtClean="0"/>
              <a:t> </a:t>
            </a:r>
            <a:r>
              <a:rPr lang="cs-CZ" dirty="0" err="1" smtClean="0"/>
              <a:t>bëło</a:t>
            </a:r>
            <a:r>
              <a:rPr lang="cs-CZ" dirty="0" smtClean="0"/>
              <a:t> ù </a:t>
            </a:r>
            <a:r>
              <a:rPr lang="cs-CZ" dirty="0" err="1" smtClean="0"/>
              <a:t>Bòga</a:t>
            </a:r>
            <a:r>
              <a:rPr lang="cs-CZ" dirty="0" smtClean="0"/>
              <a:t> i </a:t>
            </a:r>
            <a:r>
              <a:rPr lang="cs-CZ" dirty="0" err="1" smtClean="0"/>
              <a:t>Bògã</a:t>
            </a:r>
            <a:r>
              <a:rPr lang="cs-CZ" dirty="0" smtClean="0"/>
              <a:t> </a:t>
            </a:r>
            <a:r>
              <a:rPr lang="cs-CZ" dirty="0" err="1" smtClean="0"/>
              <a:t>bëło</a:t>
            </a:r>
            <a:r>
              <a:rPr lang="cs-CZ" dirty="0" smtClean="0"/>
              <a:t> </a:t>
            </a:r>
            <a:r>
              <a:rPr lang="cs-CZ" dirty="0" err="1" smtClean="0"/>
              <a:t>Słowò</a:t>
            </a:r>
            <a:r>
              <a:rPr lang="cs-CZ" dirty="0" smtClean="0"/>
              <a:t>. </a:t>
            </a:r>
            <a:r>
              <a:rPr lang="cs-CZ" dirty="0" err="1" smtClean="0"/>
              <a:t>Òno</a:t>
            </a:r>
            <a:r>
              <a:rPr lang="cs-CZ" dirty="0" smtClean="0"/>
              <a:t> </a:t>
            </a:r>
            <a:r>
              <a:rPr lang="cs-CZ" dirty="0" err="1" smtClean="0"/>
              <a:t>bëło</a:t>
            </a:r>
            <a:r>
              <a:rPr lang="cs-CZ" dirty="0" smtClean="0"/>
              <a:t> na </a:t>
            </a:r>
            <a:r>
              <a:rPr lang="cs-CZ" dirty="0" err="1" smtClean="0"/>
              <a:t>zôczątkù</a:t>
            </a:r>
            <a:r>
              <a:rPr lang="cs-CZ" dirty="0" smtClean="0"/>
              <a:t> ù </a:t>
            </a:r>
            <a:r>
              <a:rPr lang="cs-CZ" dirty="0" err="1" smtClean="0"/>
              <a:t>Bòga</a:t>
            </a:r>
            <a:r>
              <a:rPr lang="cs-CZ" dirty="0" smtClean="0"/>
              <a:t>. </a:t>
            </a:r>
            <a:r>
              <a:rPr lang="cs-CZ" dirty="0" err="1" smtClean="0"/>
              <a:t>Przez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/>
              <a:t>wszëtkò</a:t>
            </a:r>
            <a:r>
              <a:rPr lang="cs-CZ" dirty="0" smtClean="0"/>
              <a:t> </a:t>
            </a:r>
            <a:r>
              <a:rPr lang="cs-CZ" dirty="0" err="1" smtClean="0"/>
              <a:t>sã</a:t>
            </a:r>
            <a:r>
              <a:rPr lang="cs-CZ" dirty="0" smtClean="0"/>
              <a:t> </a:t>
            </a:r>
            <a:r>
              <a:rPr lang="cs-CZ" dirty="0" err="1" smtClean="0"/>
              <a:t>stało</a:t>
            </a:r>
            <a:r>
              <a:rPr lang="cs-CZ" dirty="0" smtClean="0"/>
              <a:t>, a bez </a:t>
            </a:r>
            <a:r>
              <a:rPr lang="cs-CZ" dirty="0" err="1" smtClean="0"/>
              <a:t>Niegờ</a:t>
            </a:r>
            <a:r>
              <a:rPr lang="cs-CZ" dirty="0" smtClean="0"/>
              <a:t> </a:t>
            </a:r>
            <a:r>
              <a:rPr lang="cs-CZ" dirty="0" err="1" smtClean="0"/>
              <a:t>nick</a:t>
            </a:r>
            <a:r>
              <a:rPr lang="cs-CZ" dirty="0" smtClean="0"/>
              <a:t> </a:t>
            </a:r>
            <a:r>
              <a:rPr lang="cs-CZ" dirty="0" err="1" smtClean="0"/>
              <a:t>sã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/>
              <a:t>stało</a:t>
            </a:r>
            <a:r>
              <a:rPr lang="cs-CZ" dirty="0" smtClean="0"/>
              <a:t>, co je </a:t>
            </a:r>
            <a:r>
              <a:rPr lang="cs-CZ" dirty="0" err="1" smtClean="0"/>
              <a:t>stớné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DL srbština: </a:t>
            </a:r>
            <a:r>
              <a:rPr lang="cs-CZ" dirty="0" err="1" smtClean="0"/>
              <a:t>Wóśce</a:t>
            </a:r>
            <a:r>
              <a:rPr lang="cs-CZ" dirty="0" smtClean="0"/>
              <a:t> </a:t>
            </a:r>
            <a:r>
              <a:rPr lang="cs-CZ" dirty="0" err="1" smtClean="0"/>
              <a:t>naš</a:t>
            </a:r>
            <a:r>
              <a:rPr lang="cs-CZ" dirty="0" smtClean="0"/>
              <a:t>, </a:t>
            </a:r>
            <a:r>
              <a:rPr lang="cs-CZ" dirty="0" err="1" smtClean="0"/>
              <a:t>kenž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 na </a:t>
            </a:r>
            <a:r>
              <a:rPr lang="cs-CZ" dirty="0" err="1" smtClean="0"/>
              <a:t>njebju</a:t>
            </a:r>
            <a:r>
              <a:rPr lang="cs-CZ" dirty="0" smtClean="0"/>
              <a:t>, </a:t>
            </a:r>
            <a:r>
              <a:rPr lang="cs-CZ" dirty="0" err="1" smtClean="0"/>
              <a:t>wuswěśone</a:t>
            </a:r>
            <a:r>
              <a:rPr lang="cs-CZ" dirty="0" smtClean="0"/>
              <a:t> </a:t>
            </a:r>
            <a:r>
              <a:rPr lang="cs-CZ" dirty="0" err="1" smtClean="0"/>
              <a:t>buź</a:t>
            </a:r>
            <a:r>
              <a:rPr lang="cs-CZ" dirty="0" smtClean="0"/>
              <a:t> mě </a:t>
            </a:r>
            <a:r>
              <a:rPr lang="cs-CZ" dirty="0" err="1" smtClean="0"/>
              <a:t>Twójo</a:t>
            </a:r>
            <a:r>
              <a:rPr lang="cs-CZ" dirty="0" smtClean="0"/>
              <a:t>, </a:t>
            </a:r>
            <a:r>
              <a:rPr lang="cs-CZ" dirty="0" err="1" smtClean="0"/>
              <a:t>pśiź</a:t>
            </a:r>
            <a:r>
              <a:rPr lang="cs-CZ" dirty="0" smtClean="0"/>
              <a:t> </a:t>
            </a:r>
            <a:r>
              <a:rPr lang="cs-CZ" dirty="0" err="1" smtClean="0"/>
              <a:t>kralejstwo</a:t>
            </a:r>
            <a:r>
              <a:rPr lang="cs-CZ" dirty="0" smtClean="0"/>
              <a:t> </a:t>
            </a:r>
            <a:r>
              <a:rPr lang="cs-CZ" dirty="0" err="1" smtClean="0"/>
              <a:t>Twójo</a:t>
            </a:r>
            <a:r>
              <a:rPr lang="cs-CZ" dirty="0" smtClean="0"/>
              <a:t>, </a:t>
            </a:r>
            <a:r>
              <a:rPr lang="cs-CZ" dirty="0" err="1" smtClean="0"/>
              <a:t>stań</a:t>
            </a:r>
            <a:r>
              <a:rPr lang="cs-CZ" dirty="0" smtClean="0"/>
              <a:t> se </a:t>
            </a:r>
            <a:r>
              <a:rPr lang="cs-CZ" dirty="0" err="1" smtClean="0"/>
              <a:t>wóla</a:t>
            </a:r>
            <a:r>
              <a:rPr lang="cs-CZ" dirty="0" smtClean="0"/>
              <a:t> </a:t>
            </a:r>
            <a:r>
              <a:rPr lang="cs-CZ" dirty="0" err="1" smtClean="0"/>
              <a:t>Twója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na </a:t>
            </a:r>
            <a:r>
              <a:rPr lang="cs-CZ" dirty="0" err="1" smtClean="0"/>
              <a:t>njebju</a:t>
            </a:r>
            <a:r>
              <a:rPr lang="cs-CZ" dirty="0" smtClean="0"/>
              <a:t> tak </a:t>
            </a:r>
            <a:r>
              <a:rPr lang="cs-CZ" dirty="0" err="1" smtClean="0"/>
              <a:t>teke</a:t>
            </a:r>
            <a:r>
              <a:rPr lang="cs-CZ" dirty="0" smtClean="0"/>
              <a:t> na zemi.</a:t>
            </a:r>
          </a:p>
          <a:p>
            <a:r>
              <a:rPr lang="cs-CZ" dirty="0" smtClean="0"/>
              <a:t>HL srbština:</a:t>
            </a:r>
            <a:r>
              <a:rPr lang="cs-CZ" dirty="0" err="1" smtClean="0"/>
              <a:t>Wótče</a:t>
            </a:r>
            <a:r>
              <a:rPr lang="cs-CZ" dirty="0" smtClean="0"/>
              <a:t> </a:t>
            </a:r>
            <a:r>
              <a:rPr lang="cs-CZ" dirty="0" err="1" smtClean="0"/>
              <a:t>naš</a:t>
            </a:r>
            <a:r>
              <a:rPr lang="cs-CZ" dirty="0" smtClean="0"/>
              <a:t>, </a:t>
            </a:r>
            <a:r>
              <a:rPr lang="cs-CZ" dirty="0" err="1" smtClean="0"/>
              <a:t>kiž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 w </a:t>
            </a:r>
            <a:r>
              <a:rPr lang="cs-CZ" dirty="0" err="1" smtClean="0"/>
              <a:t>njebjesach</a:t>
            </a:r>
            <a:r>
              <a:rPr lang="cs-CZ" dirty="0" smtClean="0"/>
              <a:t>. </a:t>
            </a:r>
            <a:r>
              <a:rPr lang="cs-CZ" dirty="0" err="1" smtClean="0"/>
              <a:t>Swjeć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Twoje</a:t>
            </a:r>
            <a:r>
              <a:rPr lang="cs-CZ" dirty="0" smtClean="0"/>
              <a:t> </a:t>
            </a:r>
            <a:r>
              <a:rPr lang="cs-CZ" dirty="0" err="1" smtClean="0"/>
              <a:t>mjeno</a:t>
            </a:r>
            <a:r>
              <a:rPr lang="cs-CZ" dirty="0" smtClean="0"/>
              <a:t>. </a:t>
            </a:r>
            <a:r>
              <a:rPr lang="cs-CZ" dirty="0" err="1" smtClean="0"/>
              <a:t>Přińdź</a:t>
            </a:r>
            <a:r>
              <a:rPr lang="cs-CZ" dirty="0" smtClean="0"/>
              <a:t> </a:t>
            </a:r>
            <a:r>
              <a:rPr lang="cs-CZ" dirty="0" err="1" smtClean="0"/>
              <a:t>Twoje</a:t>
            </a:r>
            <a:r>
              <a:rPr lang="cs-CZ" dirty="0" smtClean="0"/>
              <a:t> </a:t>
            </a:r>
            <a:r>
              <a:rPr lang="cs-CZ" dirty="0" err="1" smtClean="0"/>
              <a:t>kralestwo</a:t>
            </a:r>
            <a:r>
              <a:rPr lang="cs-CZ" dirty="0" smtClean="0"/>
              <a:t>. </a:t>
            </a:r>
            <a:r>
              <a:rPr lang="cs-CZ" dirty="0" err="1" smtClean="0"/>
              <a:t>Stań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Twoja</a:t>
            </a:r>
            <a:r>
              <a:rPr lang="cs-CZ" dirty="0" smtClean="0"/>
              <a:t> </a:t>
            </a:r>
            <a:r>
              <a:rPr lang="cs-CZ" dirty="0" err="1" smtClean="0"/>
              <a:t>wola</a:t>
            </a:r>
            <a:r>
              <a:rPr lang="cs-CZ" dirty="0" smtClean="0"/>
              <a:t>, kaž na </a:t>
            </a:r>
            <a:r>
              <a:rPr lang="cs-CZ" dirty="0" err="1" smtClean="0"/>
              <a:t>njebju</a:t>
            </a:r>
            <a:r>
              <a:rPr lang="cs-CZ" dirty="0" smtClean="0"/>
              <a:t>, tak na zemi.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polštiny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Vyvinula se na základě dialektů slovanských kmen, které obývaly na konci praslovanského období povodí řek Odry, Varty a Visly.</a:t>
            </a:r>
          </a:p>
          <a:p>
            <a:r>
              <a:rPr lang="cs-CZ" dirty="0" smtClean="0"/>
              <a:t> První zápisy polských slov se objevují ve 12. století (vlastní jména osobní, místní -  Hnězdenská bulla papeže Inocence II. - 400 osobních a místních jmen.</a:t>
            </a:r>
          </a:p>
          <a:p>
            <a:r>
              <a:rPr lang="cs-CZ" dirty="0" smtClean="0"/>
              <a:t>Duchovní píseň </a:t>
            </a:r>
            <a:r>
              <a:rPr lang="cs-CZ" dirty="0" err="1" smtClean="0"/>
              <a:t>Bogurodzica</a:t>
            </a:r>
            <a:r>
              <a:rPr lang="cs-CZ" dirty="0" smtClean="0"/>
              <a:t> (11. stol.) a Kázání </a:t>
            </a:r>
            <a:r>
              <a:rPr lang="cs-CZ" dirty="0" err="1" smtClean="0"/>
              <a:t>svatokřížská</a:t>
            </a:r>
            <a:r>
              <a:rPr lang="cs-CZ" dirty="0" smtClean="0"/>
              <a:t> (datují se do 13. stol.).</a:t>
            </a:r>
          </a:p>
          <a:p>
            <a:r>
              <a:rPr lang="cs-CZ" dirty="0" smtClean="0"/>
              <a:t>Souvislé polské texty jsou k dispozici od 14. století. Jako jazyk krásné literatury dosahuje polština svého vrcholu v 16. století, kdy tvoří </a:t>
            </a:r>
            <a:r>
              <a:rPr lang="cs-CZ" dirty="0" err="1" smtClean="0"/>
              <a:t>Biernat</a:t>
            </a:r>
            <a:r>
              <a:rPr lang="cs-CZ" dirty="0" smtClean="0"/>
              <a:t> z Lublinu, Jan </a:t>
            </a:r>
            <a:r>
              <a:rPr lang="cs-CZ" dirty="0" err="1" smtClean="0"/>
              <a:t>Kochanowski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 období úpadku (17. století) dalšího vrcholu v době romantismu a realismu. </a:t>
            </a:r>
          </a:p>
          <a:p>
            <a:r>
              <a:rPr lang="cs-CZ" dirty="0" smtClean="0"/>
              <a:t>V polštině jsou patrné cizí jazykové vlivy, např. vlivy české (křesťanská terminologie - </a:t>
            </a:r>
            <a:r>
              <a:rPr lang="cs-CZ" dirty="0" err="1" smtClean="0"/>
              <a:t>anioł</a:t>
            </a:r>
            <a:r>
              <a:rPr lang="cs-CZ" dirty="0" smtClean="0"/>
              <a:t>, </a:t>
            </a:r>
            <a:r>
              <a:rPr lang="cs-CZ" dirty="0" err="1" smtClean="0"/>
              <a:t>diabeł</a:t>
            </a:r>
            <a:r>
              <a:rPr lang="cs-CZ" dirty="0" smtClean="0"/>
              <a:t>), německé (technické názvosloví), v 15. a 16.stol. výpůjčky turecké, ukrajinské a běloruské a maďarské. V 16. stol. se objevují výpůjčky z italštiny (hospodářství, dvorský život) a v 17. a 18. stol. z francouzštiny.</a:t>
            </a:r>
          </a:p>
          <a:p>
            <a:r>
              <a:rPr lang="cs-CZ" dirty="0" smtClean="0"/>
              <a:t> Dialekty: 5 hlavních skupin (kašubská, velkopolská, malopolská, slezská a </a:t>
            </a:r>
            <a:r>
              <a:rPr lang="cs-CZ" dirty="0" err="1" smtClean="0"/>
              <a:t>mazovská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Kašubština – dialekt polštiny nebo samostatný jazyk?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Archaický charakteru a specifické jazykové inovace → některými jazykovědci považována za samostatný západoslovanský jazyk, který původně náležel do pásu dnes již vymřelých pomořanských dialektů, </a:t>
            </a:r>
          </a:p>
          <a:p>
            <a:r>
              <a:rPr lang="cs-CZ" dirty="0" smtClean="0"/>
              <a:t>Tento pás se táhl od Západního Pomořanska a ostrov Rujanu až po oblasti na západ od dolního toku Odry. </a:t>
            </a:r>
          </a:p>
          <a:p>
            <a:r>
              <a:rPr lang="cs-CZ" dirty="0" smtClean="0"/>
              <a:t>Ve 13. -16. století  podlehly germanizaci.</a:t>
            </a:r>
          </a:p>
          <a:p>
            <a:r>
              <a:rPr lang="cs-CZ" dirty="0" smtClean="0"/>
              <a:t>Ve stejné době došlo ke germanizaci rozsáhlého území západně od Lužice, které bylo obýváno lužickosrbskými plemeny.</a:t>
            </a:r>
          </a:p>
          <a:p>
            <a:r>
              <a:rPr lang="cs-CZ" dirty="0" smtClean="0"/>
              <a:t>Důkaz některá místní jména (</a:t>
            </a:r>
            <a:r>
              <a:rPr lang="cs-CZ" dirty="0" err="1" smtClean="0"/>
              <a:t>Luchow</a:t>
            </a:r>
            <a:r>
              <a:rPr lang="cs-CZ" dirty="0" smtClean="0"/>
              <a:t>), ale také texty v polabském jazyce, který zcela vymizel až v polovině 18. století. </a:t>
            </a:r>
          </a:p>
          <a:p>
            <a:r>
              <a:rPr lang="cs-CZ" dirty="0" smtClean="0"/>
              <a:t>Dnes se s přirozeným tlakem němčina potýká DLS.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češtiny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Spjat s vývojem staroslověnského písemnictví (tzv. česká redakce)</a:t>
            </a:r>
          </a:p>
          <a:p>
            <a:r>
              <a:rPr lang="cs-CZ" dirty="0" smtClean="0"/>
              <a:t> 10. a 11. stol. vznik důležitých staroslověnských textů s výraznými českými rysy (hlaholsky psaná mešní kniha Kyjevské listy, fragment mešních modliteb Pražské hlaholské zlomky)</a:t>
            </a:r>
          </a:p>
          <a:p>
            <a:r>
              <a:rPr lang="cs-CZ" dirty="0" smtClean="0"/>
              <a:t>Staroslověnský původ má i nejstarší česká duchovní píseň Hospodine, pomiluj </a:t>
            </a:r>
            <a:r>
              <a:rPr lang="cs-CZ" dirty="0" err="1" smtClean="0"/>
              <a:t>ny</a:t>
            </a:r>
            <a:r>
              <a:rPr lang="cs-CZ" dirty="0" smtClean="0"/>
              <a:t> (přelom 10. a 11. století). </a:t>
            </a:r>
          </a:p>
          <a:p>
            <a:r>
              <a:rPr lang="cs-CZ" dirty="0" smtClean="0"/>
              <a:t>Jednotlivá česká slova a slovní spojení se objevují v latinských textech od 11. stol., souvislé česky psané texty se objevují ve 13.-14. stol. Ve 14. století existuje již bohatá krásná a odborná literatura.</a:t>
            </a:r>
          </a:p>
          <a:p>
            <a:r>
              <a:rPr lang="cs-CZ" dirty="0" smtClean="0"/>
              <a:t>Významný reformátor češtiny Jan Hus – reforma českého pravopisu. Vyšel ze zásady, že každá hláska musí mít svůj vlastní grafický znak. Zavedeny nové diakritické znaky (nabodeníčko dlouhé, krátké).</a:t>
            </a:r>
          </a:p>
          <a:p>
            <a:r>
              <a:rPr lang="cs-CZ" dirty="0" smtClean="0"/>
              <a:t>Jeho reforma ovlivnila ortografii všech slovanských jazyků používajících latinku.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Češtiny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Vrchol starší české literatury bylo 16. stol. - vydání nového překladu Bible – </a:t>
            </a:r>
            <a:r>
              <a:rPr lang="cs-CZ" dirty="0" err="1" smtClean="0"/>
              <a:t>Bible</a:t>
            </a:r>
            <a:r>
              <a:rPr lang="cs-CZ" dirty="0" smtClean="0"/>
              <a:t> Kralické (vzor spisovného ČJ) </a:t>
            </a:r>
          </a:p>
          <a:p>
            <a:r>
              <a:rPr lang="cs-CZ" dirty="0" smtClean="0"/>
              <a:t>Po roce 1620 - útlum českého písemnictví i češtiny.Doba úpadku přerušena až českým národním obrozením na konci 18. stol. (Josef Dobrovský, Josef </a:t>
            </a:r>
            <a:r>
              <a:rPr lang="cs-CZ" dirty="0" err="1" smtClean="0"/>
              <a:t>Jungmann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Obnovený spisovný jazyk navazuje na stav ze 16. století a je zprvu dosti odlišný od tehdejšího hovorového jazyka. </a:t>
            </a:r>
          </a:p>
          <a:p>
            <a:r>
              <a:rPr lang="cs-CZ" dirty="0" smtClean="0"/>
              <a:t>K plné stabilizaci nové češtiny dochází ve druhé </a:t>
            </a:r>
            <a:r>
              <a:rPr lang="cs-CZ" dirty="0" err="1" smtClean="0"/>
              <a:t>pol</a:t>
            </a:r>
            <a:r>
              <a:rPr lang="cs-CZ" dirty="0" smtClean="0"/>
              <a:t>. 19. stol. </a:t>
            </a:r>
          </a:p>
          <a:p>
            <a:r>
              <a:rPr lang="cs-CZ" dirty="0" smtClean="0"/>
              <a:t>Dialekty: 4 hlavní skupiny (česká nářečí, středomoravská/hanácká, východomoravská/moravskoslovenská, slezská – lašská a </a:t>
            </a:r>
            <a:r>
              <a:rPr lang="cs-CZ" dirty="0" err="1" smtClean="0"/>
              <a:t>slezskopolská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slovenštiny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Nepříznivá politické situace - slovenština začíná jako samostatný jazyk formovat pozdě – ve 2. </a:t>
            </a:r>
            <a:r>
              <a:rPr lang="cs-CZ" dirty="0" err="1" smtClean="0"/>
              <a:t>pol</a:t>
            </a:r>
            <a:r>
              <a:rPr lang="cs-CZ" dirty="0" smtClean="0"/>
              <a:t>. 18. stol. </a:t>
            </a:r>
          </a:p>
          <a:p>
            <a:r>
              <a:rPr lang="cs-CZ" dirty="0" smtClean="0"/>
              <a:t>Do této doby plnila na území Slovenska úlohu spisovného jazyka čeština (Bible Kralická).</a:t>
            </a:r>
          </a:p>
          <a:p>
            <a:r>
              <a:rPr lang="cs-CZ" dirty="0" smtClean="0"/>
              <a:t>Od 16. století jsou v českých textech stále více patrné slovenské vlivy. </a:t>
            </a:r>
          </a:p>
          <a:p>
            <a:r>
              <a:rPr lang="cs-CZ" dirty="0" smtClean="0"/>
              <a:t>Od 17.–18. stol. je možno hovořit o poměrně stabilizované hovorové slovenštině. K vytvoření spisovné slovenštiny se přičinili zejména Anton </a:t>
            </a:r>
            <a:r>
              <a:rPr lang="cs-CZ" dirty="0" err="1" smtClean="0"/>
              <a:t>Bernolák</a:t>
            </a:r>
            <a:r>
              <a:rPr lang="cs-CZ" dirty="0" smtClean="0"/>
              <a:t> a </a:t>
            </a:r>
            <a:r>
              <a:rPr lang="cs-CZ" dirty="0" err="1" smtClean="0"/>
              <a:t>Ľudovít</a:t>
            </a:r>
            <a:r>
              <a:rPr lang="cs-CZ" dirty="0" smtClean="0"/>
              <a:t> </a:t>
            </a:r>
            <a:r>
              <a:rPr lang="cs-CZ" dirty="0" err="1" smtClean="0"/>
              <a:t>Štúr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Bernolák</a:t>
            </a:r>
            <a:r>
              <a:rPr lang="cs-CZ" dirty="0" smtClean="0"/>
              <a:t> vydal v roce 1790 první normativní mluvnici slovenštiny, ve které vycházel ze západoslovenských nářečí okolí Trnavy a Bratislavy, Pravopis založil na tehdejší živé výslovnosti. </a:t>
            </a:r>
          </a:p>
          <a:p>
            <a:r>
              <a:rPr lang="cs-CZ" dirty="0" smtClean="0"/>
              <a:t>Tzv. bernoláčtina se udržela zejména v katolickém prostředí až do poloviny 19. stol.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slovenštiny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Ve polovině 19. stol. nastává normalizace spisovné slovenštiny </a:t>
            </a:r>
            <a:r>
              <a:rPr lang="cs-CZ" dirty="0" err="1" smtClean="0"/>
              <a:t>Ľudovítem</a:t>
            </a:r>
            <a:r>
              <a:rPr lang="cs-CZ" dirty="0" smtClean="0"/>
              <a:t> </a:t>
            </a:r>
            <a:r>
              <a:rPr lang="cs-CZ" dirty="0" err="1" smtClean="0"/>
              <a:t>Štúrem</a:t>
            </a:r>
            <a:r>
              <a:rPr lang="cs-CZ" dirty="0" smtClean="0"/>
              <a:t> Vyšel ze středoslovenských nářečí a jeho spisovná slovenština je s malými obměnami používána dodnes.</a:t>
            </a:r>
          </a:p>
          <a:p>
            <a:r>
              <a:rPr lang="cs-CZ" dirty="0" smtClean="0"/>
              <a:t> Rozvoj slovenské literární tvorby - poslední čtvrtina 19. století (</a:t>
            </a:r>
            <a:r>
              <a:rPr lang="cs-CZ" dirty="0" err="1" smtClean="0"/>
              <a:t>Svetozár</a:t>
            </a:r>
            <a:r>
              <a:rPr lang="cs-CZ" dirty="0" smtClean="0"/>
              <a:t> </a:t>
            </a:r>
            <a:r>
              <a:rPr lang="cs-CZ" dirty="0" err="1" smtClean="0"/>
              <a:t>Hurban</a:t>
            </a:r>
            <a:r>
              <a:rPr lang="cs-CZ" dirty="0" smtClean="0"/>
              <a:t> </a:t>
            </a:r>
            <a:r>
              <a:rPr lang="cs-CZ" dirty="0" err="1" smtClean="0"/>
              <a:t>Vajanský</a:t>
            </a:r>
            <a:r>
              <a:rPr lang="cs-CZ" dirty="0" smtClean="0"/>
              <a:t>, </a:t>
            </a:r>
            <a:r>
              <a:rPr lang="cs-CZ" dirty="0" err="1" smtClean="0"/>
              <a:t>Pavol</a:t>
            </a:r>
            <a:r>
              <a:rPr lang="cs-CZ" dirty="0" smtClean="0"/>
              <a:t> </a:t>
            </a:r>
            <a:r>
              <a:rPr lang="cs-CZ" dirty="0" err="1" smtClean="0"/>
              <a:t>Ország</a:t>
            </a:r>
            <a:r>
              <a:rPr lang="cs-CZ" dirty="0" smtClean="0"/>
              <a:t> Hviezdoslav, Martin </a:t>
            </a:r>
            <a:r>
              <a:rPr lang="cs-CZ" dirty="0" err="1" smtClean="0"/>
              <a:t>Kukučín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Ještě větší rozvoj spisovné slovenštiny po r. 1918, kdy se slovenština stala plnoprávným spisovným a státním jazykem (ale oblast terminologie silně ovlivněna češtinou). </a:t>
            </a:r>
          </a:p>
          <a:p>
            <a:r>
              <a:rPr lang="cs-CZ" dirty="0" smtClean="0"/>
              <a:t>Po rozpadu Československa pozorujeme tendenci k prohlubování odlišnosti mezi oběma jazyky. </a:t>
            </a:r>
          </a:p>
          <a:p>
            <a:r>
              <a:rPr lang="cs-CZ" dirty="0" smtClean="0"/>
              <a:t>Tři hlavní nářeční skupiny (středoslovenská, západoslovenská a východoslovenská), přechodný pás moravskoslovenský.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Horní a Dolní Lužické srbštiny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Významné rozdíly, které v určitých oblastech dokonce znemožňují vzájemné porozumění (obě jazykové oblasti byly až do 17. století odděleny pásem lesů a bažin)</a:t>
            </a:r>
          </a:p>
          <a:p>
            <a:r>
              <a:rPr lang="cs-CZ" sz="1600" dirty="0" smtClean="0"/>
              <a:t>DLS - Nejstarší text -  rukopis překladu Nového zákona z roku 1548. Základem spisovného jazyka dialekty v okolí Chotěbuze. Lužické národní obrození první poloviny 19. století, projevilo poměrně slabě. Rozvoj krásné literatury až ve druhé polovině 19. století. </a:t>
            </a:r>
          </a:p>
          <a:p>
            <a:r>
              <a:rPr lang="cs-CZ" sz="1600" dirty="0" smtClean="0"/>
              <a:t>Hornolužické texty se objevují později. Prvním hornolužický text - soudní výpovědi budyšínských měšťanů z roku 1532 (65 slov). Prvním rozsáhlejší text je Katechismus vydaný v r. 1597 v </a:t>
            </a:r>
            <a:r>
              <a:rPr lang="cs-CZ" sz="1600" dirty="0" err="1" smtClean="0"/>
              <a:t>Budyšíně</a:t>
            </a:r>
            <a:r>
              <a:rPr lang="cs-CZ" sz="1600" dirty="0" smtClean="0"/>
              <a:t>. Hornolužický spisovný jazyk se formuje od konce 18. století, a to zejména na základě budyšínského dialektu. Normalizace jazyka nastala v první polovině 19. století v souvislosti s lužickým národním obrozením. (1866- hornolužický slovník (</a:t>
            </a:r>
            <a:r>
              <a:rPr lang="cs-CZ" sz="1600" dirty="0" err="1" smtClean="0"/>
              <a:t>K</a:t>
            </a:r>
            <a:r>
              <a:rPr lang="cs-CZ" sz="1600" dirty="0" smtClean="0"/>
              <a:t>.</a:t>
            </a:r>
            <a:r>
              <a:rPr lang="cs-CZ" sz="1600" dirty="0" err="1" smtClean="0"/>
              <a:t>B.Pfühl</a:t>
            </a:r>
            <a:r>
              <a:rPr lang="cs-CZ" sz="1600" dirty="0" smtClean="0"/>
              <a:t>))</a:t>
            </a:r>
          </a:p>
          <a:p>
            <a:r>
              <a:rPr lang="cs-CZ" sz="1600" dirty="0" smtClean="0"/>
              <a:t>Dialekty dolní lužická srbštiny – dvě základní nářeční skupiny (západní a východní), vzájemně se značně liší, původně byly odděleny hustým lesním pásmem </a:t>
            </a:r>
          </a:p>
          <a:p>
            <a:r>
              <a:rPr lang="cs-CZ" sz="1600" dirty="0" smtClean="0"/>
              <a:t>Horní lužická srbština – dvě základní skupiny – západní a východní a přechodný pás mezi dolní a horní lužičtinou 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Západoslovanské jazyky jsou skupinou slovanských jazyků, rozšířené především ve střední Evropě.</a:t>
            </a:r>
          </a:p>
          <a:p>
            <a:r>
              <a:rPr lang="cs-CZ" dirty="0" smtClean="0"/>
              <a:t>V současnosti pět živých jazyků: polština, čeština, slovenština a horní a dolní lužická srbština. </a:t>
            </a:r>
          </a:p>
          <a:p>
            <a:r>
              <a:rPr lang="cs-CZ" dirty="0" smtClean="0"/>
              <a:t>K polštině se řadí také kašubština (polský dialekt X samostatný jazyk).</a:t>
            </a:r>
          </a:p>
          <a:p>
            <a:r>
              <a:rPr lang="cs-CZ" dirty="0" smtClean="0"/>
              <a:t>Tři skupiny – československá, </a:t>
            </a:r>
            <a:r>
              <a:rPr lang="cs-CZ" dirty="0" err="1" smtClean="0"/>
              <a:t>lechická</a:t>
            </a:r>
            <a:r>
              <a:rPr lang="cs-CZ" dirty="0" smtClean="0"/>
              <a:t> a lužická.</a:t>
            </a:r>
          </a:p>
          <a:p>
            <a:r>
              <a:rPr lang="cs-CZ" dirty="0" smtClean="0"/>
              <a:t>Západoslovanské jazyky jsou si blízké, ale není pro ně typická tak vysoká vnitřní jednotnost jako u VS a JS (v historii byli provedeny specifické </a:t>
            </a:r>
            <a:r>
              <a:rPr lang="cs-CZ" dirty="0" err="1" smtClean="0"/>
              <a:t>inovace</a:t>
            </a:r>
            <a:r>
              <a:rPr lang="cs-CZ" dirty="0" smtClean="0"/>
              <a:t>→značné rozdíly)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cesky</a:t>
            </a:r>
            <a:r>
              <a:rPr lang="cs-CZ" dirty="0" smtClean="0">
                <a:hlinkClick r:id="rId2"/>
              </a:rPr>
              <a:t>-jazyk.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slovnicek</a:t>
            </a:r>
            <a:r>
              <a:rPr lang="cs-CZ" dirty="0" smtClean="0">
                <a:hlinkClick r:id="rId2"/>
              </a:rPr>
              <a:t>-pojmu/</a:t>
            </a:r>
            <a:r>
              <a:rPr lang="cs-CZ" dirty="0" err="1" smtClean="0">
                <a:hlinkClick r:id="rId2"/>
              </a:rPr>
              <a:t>slovanske</a:t>
            </a:r>
            <a:r>
              <a:rPr lang="cs-CZ" dirty="0" smtClean="0">
                <a:hlinkClick r:id="rId2"/>
              </a:rPr>
              <a:t>-jazyky/#axzz5UkiSp2tG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http://wiki.unas.cz/wikipedia/z/za/za_padoslovanska__jazyky.html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https://is.muni.cz/el/1421/podzim2012/PLB403/Zapadoslovanske_jazyky_07.pdf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https://www.vaseliteratura.cz/medailonky-autoru/413-ludovit-stur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http://ancient-medieval-macedonian-history.blogspot.com/2008/12/slavic-settlement-in-povardarje-fyrom.html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https://www.jazykovka.info/zajima-vas/slovnik/slovanske-jazyky/</a:t>
            </a:r>
            <a:endParaRPr lang="cs-CZ" dirty="0" smtClean="0"/>
          </a:p>
          <a:p>
            <a:r>
              <a:rPr lang="cs-CZ" dirty="0" smtClean="0"/>
              <a:t>https://www.britannica.com/topic/West-Slavic-languages/media/640364/61368</a:t>
            </a:r>
          </a:p>
          <a:p>
            <a:r>
              <a:rPr lang="cs-CZ" dirty="0" smtClean="0">
                <a:hlinkClick r:id="rId8"/>
              </a:rPr>
              <a:t>https://www.britannica.com/topic/Slavic-languages</a:t>
            </a:r>
            <a:endParaRPr lang="cs-CZ" dirty="0" smtClean="0"/>
          </a:p>
          <a:p>
            <a:r>
              <a:rPr lang="cs-CZ" dirty="0" smtClean="0"/>
              <a:t>https://eurozpravy.cz/domaci/zivot/88888-cestina-a-slovenstina-se-vzdaluji-u-hranic-vznika-zachranny-projekt/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</a:t>
            </a:r>
            <a:endParaRPr lang="cs-CZ" dirty="0"/>
          </a:p>
        </p:txBody>
      </p:sp>
      <p:pic>
        <p:nvPicPr>
          <p:cNvPr id="4" name="Zástupný symbol pro obsah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500174"/>
            <a:ext cx="5738836" cy="415011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česko-slovenská větev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čeština – Česko (10 mil. mluvčích)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slovenština – Slovensko (5 mil.)</a:t>
            </a:r>
          </a:p>
          <a:p>
            <a:pPr>
              <a:buFont typeface="Arial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lechická</a:t>
            </a:r>
            <a:r>
              <a:rPr lang="cs-CZ" dirty="0" smtClean="0">
                <a:solidFill>
                  <a:schemeClr val="tx1"/>
                </a:solidFill>
              </a:rPr>
              <a:t> větev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pomořanština – vymřelý jazyk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kašubština – jazyk používaný západně od polského města Gdaňsk (50 tis.-200 tis.)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severní slovinština – vymřelý jazyk, někdy považován za dialekt kašubštiny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polabština – vymřelý liturgický jazyk z dolního toku Labe</a:t>
            </a:r>
          </a:p>
          <a:p>
            <a:pPr lvl="1"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polština – Polsko (40 mil.) </a:t>
            </a:r>
          </a:p>
          <a:p>
            <a:pPr lvl="2">
              <a:buFont typeface="Arial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slezština</a:t>
            </a:r>
            <a:r>
              <a:rPr lang="cs-CZ" dirty="0" smtClean="0">
                <a:solidFill>
                  <a:schemeClr val="tx1"/>
                </a:solidFill>
              </a:rPr>
              <a:t> – Slezsko</a:t>
            </a:r>
          </a:p>
          <a:p>
            <a:pPr lvl="2">
              <a:buFont typeface="Arial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goralština</a:t>
            </a:r>
            <a:r>
              <a:rPr lang="cs-CZ" dirty="0" smtClean="0">
                <a:solidFill>
                  <a:schemeClr val="tx1"/>
                </a:solidFill>
              </a:rPr>
              <a:t> - nářečí </a:t>
            </a:r>
            <a:r>
              <a:rPr lang="cs-CZ" dirty="0" err="1" smtClean="0">
                <a:solidFill>
                  <a:schemeClr val="tx1"/>
                </a:solidFill>
              </a:rPr>
              <a:t>slezštiny</a:t>
            </a:r>
            <a:r>
              <a:rPr lang="cs-CZ" dirty="0" smtClean="0">
                <a:solidFill>
                  <a:schemeClr val="tx1"/>
                </a:solidFill>
              </a:rPr>
              <a:t> na hranici se Slovenskem</a:t>
            </a:r>
          </a:p>
          <a:p>
            <a:pPr>
              <a:buFont typeface="Arial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lužickosrbská větev</a:t>
            </a:r>
          </a:p>
          <a:p>
            <a:pPr lvl="1">
              <a:buFont typeface="Arial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dolnolužičtina</a:t>
            </a:r>
            <a:r>
              <a:rPr lang="cs-CZ" dirty="0" smtClean="0">
                <a:solidFill>
                  <a:schemeClr val="tx1"/>
                </a:solidFill>
              </a:rPr>
              <a:t> (dolní lužická srbština) – Německo (13 tis.)</a:t>
            </a:r>
          </a:p>
          <a:p>
            <a:pPr lvl="1">
              <a:buFont typeface="Arial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hornolužičtina</a:t>
            </a:r>
            <a:r>
              <a:rPr lang="cs-CZ" dirty="0" smtClean="0">
                <a:solidFill>
                  <a:schemeClr val="tx1"/>
                </a:solidFill>
              </a:rPr>
              <a:t> (horní lužická srbština) – Německo (40 tis.)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Historický vývoj západoslovanských Jazyků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Součástí indoevropské jazykové rodiny (</a:t>
            </a:r>
            <a:r>
              <a:rPr lang="cs-CZ" dirty="0" err="1" smtClean="0"/>
              <a:t>obyatelé</a:t>
            </a:r>
            <a:r>
              <a:rPr lang="cs-CZ" dirty="0" smtClean="0"/>
              <a:t> téměř celé Evropy a Asie). </a:t>
            </a:r>
          </a:p>
          <a:p>
            <a:r>
              <a:rPr lang="cs-CZ" dirty="0" smtClean="0"/>
              <a:t>Základem byl společný </a:t>
            </a:r>
            <a:r>
              <a:rPr lang="cs-CZ" dirty="0" err="1" smtClean="0"/>
              <a:t>společný</a:t>
            </a:r>
            <a:r>
              <a:rPr lang="cs-CZ" dirty="0" smtClean="0"/>
              <a:t> indoevropský prajazyk – čas a místo vzniku neznáme.</a:t>
            </a:r>
          </a:p>
          <a:p>
            <a:r>
              <a:rPr lang="cs-CZ" dirty="0" smtClean="0"/>
              <a:t>Předpokládá se, že pravlastí praindoevropských plemen bylo rozsáhlé území mezi střední Evropou a střední Asií.</a:t>
            </a:r>
          </a:p>
          <a:p>
            <a:r>
              <a:rPr lang="cs-CZ" dirty="0" smtClean="0"/>
              <a:t>Indoevropské obyvatelstvo mělo kočovný a pastýřský charakter, zemědělství nerozvinuté – </a:t>
            </a:r>
            <a:r>
              <a:rPr lang="cs-CZ" dirty="0" err="1" smtClean="0"/>
              <a:t>nerozvinuté</a:t>
            </a:r>
            <a:r>
              <a:rPr lang="cs-CZ" dirty="0" smtClean="0"/>
              <a:t> technologie, nepříznivé typy půdy.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Historický vývoj západoslovanských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43050"/>
            <a:ext cx="8786874" cy="466092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Přelom 4. a 3. tisíciletí př. n. l. -  expanze do vzdálenějších částí Evropy a Asie → rozpad společného prajazyka (probíhal asi 1000 let, dochází ke vzniku dialektů).</a:t>
            </a:r>
          </a:p>
          <a:p>
            <a:r>
              <a:rPr lang="cs-CZ" dirty="0" smtClean="0"/>
              <a:t>Z dialektů baltoslovanských (slovanské a baltské jazyky mají některé shodné znaky) se v polovině 2. tisíciletí př. n. l. vydělila praslovanština. </a:t>
            </a:r>
          </a:p>
          <a:p>
            <a:r>
              <a:rPr lang="cs-CZ" dirty="0" smtClean="0"/>
              <a:t>Původní slovanské osídlení – od Baltu po Karpaty, od Odry po Střední </a:t>
            </a:r>
            <a:r>
              <a:rPr lang="cs-CZ" dirty="0" err="1" smtClean="0"/>
              <a:t>Desnu</a:t>
            </a:r>
            <a:r>
              <a:rPr lang="cs-CZ" dirty="0" smtClean="0"/>
              <a:t> a horní Donec (dnešní Ukrajina), v </a:t>
            </a:r>
            <a:r>
              <a:rPr lang="cs-CZ" dirty="0" err="1" smtClean="0"/>
              <a:t>průbehu</a:t>
            </a:r>
            <a:r>
              <a:rPr lang="cs-CZ" dirty="0" smtClean="0"/>
              <a:t> 6.-9. století došlo k velké expanzi na J a Z → rozpad jednotného prajazyka, vznik tří jazykových skupin.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Expanze </a:t>
            </a:r>
            <a:r>
              <a:rPr lang="cs-CZ" dirty="0" err="1" smtClean="0"/>
              <a:t>slovanů</a:t>
            </a:r>
            <a:endParaRPr lang="cs-CZ" dirty="0"/>
          </a:p>
        </p:txBody>
      </p:sp>
      <p:pic>
        <p:nvPicPr>
          <p:cNvPr id="4" name="Zástupný symbol pro obsah 3" descr="expanz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571612"/>
            <a:ext cx="6122379" cy="417434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Mají dynamický a stálý přízvuk (čeština, slovenština, dolní a horní lužičtina, jižní kašubština -1. slabika, polština – 2. slabika od konce slova, pouze část kašubského území zachovává pohyblivý přízvuk).</a:t>
            </a:r>
          </a:p>
          <a:p>
            <a:r>
              <a:rPr lang="cs-CZ" dirty="0" smtClean="0"/>
              <a:t>Zachování praslovanské skupiny </a:t>
            </a:r>
            <a:r>
              <a:rPr lang="cs-CZ" dirty="0" err="1" smtClean="0"/>
              <a:t>tl</a:t>
            </a:r>
            <a:r>
              <a:rPr lang="cs-CZ" dirty="0" smtClean="0"/>
              <a:t>, dl -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radło</a:t>
            </a:r>
            <a:r>
              <a:rPr lang="cs-CZ" dirty="0" smtClean="0"/>
              <a:t>, </a:t>
            </a:r>
            <a:r>
              <a:rPr lang="cs-CZ" dirty="0" err="1" smtClean="0"/>
              <a:t>mydło</a:t>
            </a:r>
            <a:r>
              <a:rPr lang="cs-CZ" dirty="0" smtClean="0"/>
              <a:t>, </a:t>
            </a:r>
            <a:r>
              <a:rPr lang="cs-CZ" dirty="0" err="1" smtClean="0"/>
              <a:t>wiedli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.: rádlo, mýdlo, vedli; slov.: radlo, </a:t>
            </a:r>
            <a:r>
              <a:rPr lang="cs-CZ" dirty="0" err="1" smtClean="0"/>
              <a:t>mydlo</a:t>
            </a:r>
            <a:r>
              <a:rPr lang="cs-CZ" dirty="0" smtClean="0"/>
              <a:t>, </a:t>
            </a:r>
            <a:r>
              <a:rPr lang="cs-CZ" dirty="0" err="1" smtClean="0"/>
              <a:t>viedli</a:t>
            </a:r>
            <a:r>
              <a:rPr lang="cs-CZ" dirty="0" smtClean="0"/>
              <a:t>; dluž./</a:t>
            </a:r>
            <a:r>
              <a:rPr lang="cs-CZ" dirty="0" err="1" smtClean="0"/>
              <a:t>hluž</a:t>
            </a:r>
            <a:r>
              <a:rPr lang="cs-CZ" dirty="0" smtClean="0"/>
              <a:t>.: </a:t>
            </a:r>
            <a:r>
              <a:rPr lang="cs-CZ" dirty="0" err="1" smtClean="0"/>
              <a:t>pletł</a:t>
            </a:r>
            <a:r>
              <a:rPr lang="cs-CZ" dirty="0" smtClean="0"/>
              <a:t>, </a:t>
            </a:r>
            <a:r>
              <a:rPr lang="cs-CZ" dirty="0" err="1" smtClean="0"/>
              <a:t>radło</a:t>
            </a:r>
            <a:r>
              <a:rPr lang="cs-CZ" dirty="0" smtClean="0"/>
              <a:t>, </a:t>
            </a:r>
            <a:r>
              <a:rPr lang="cs-CZ" dirty="0" err="1" smtClean="0"/>
              <a:t>mydło</a:t>
            </a:r>
            <a:r>
              <a:rPr lang="cs-CZ" dirty="0" smtClean="0"/>
              <a:t> X rus.: </a:t>
            </a:r>
            <a:r>
              <a:rPr lang="az-Cyrl-AZ" dirty="0" smtClean="0"/>
              <a:t>мыло, вели</a:t>
            </a:r>
            <a:r>
              <a:rPr lang="cs-CZ" dirty="0" smtClean="0"/>
              <a:t>.</a:t>
            </a:r>
          </a:p>
          <a:p>
            <a:r>
              <a:rPr lang="cs-CZ" dirty="0" smtClean="0"/>
              <a:t>Změna praslovanských spojení </a:t>
            </a:r>
            <a:r>
              <a:rPr lang="cs-CZ" dirty="0" err="1" smtClean="0"/>
              <a:t>pj</a:t>
            </a:r>
            <a:r>
              <a:rPr lang="cs-CZ" dirty="0" smtClean="0"/>
              <a:t>, </a:t>
            </a:r>
            <a:r>
              <a:rPr lang="cs-CZ" dirty="0" err="1" smtClean="0"/>
              <a:t>bj</a:t>
            </a:r>
            <a:r>
              <a:rPr lang="cs-CZ" dirty="0" smtClean="0"/>
              <a:t>, </a:t>
            </a:r>
            <a:r>
              <a:rPr lang="cs-CZ" dirty="0" err="1" smtClean="0"/>
              <a:t>mj</a:t>
            </a:r>
            <a:r>
              <a:rPr lang="cs-CZ" dirty="0" smtClean="0"/>
              <a:t>, </a:t>
            </a:r>
            <a:r>
              <a:rPr lang="cs-CZ" dirty="0" err="1" smtClean="0"/>
              <a:t>vj</a:t>
            </a:r>
            <a:r>
              <a:rPr lang="cs-CZ" dirty="0" smtClean="0"/>
              <a:t> na p/p´, b/b´, m/m´, v/v´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kupię</a:t>
            </a:r>
            <a:r>
              <a:rPr lang="cs-CZ" dirty="0" smtClean="0"/>
              <a:t>, </a:t>
            </a:r>
            <a:r>
              <a:rPr lang="cs-CZ" dirty="0" err="1" smtClean="0"/>
              <a:t>ziemia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.: koupím, země; slov.: </a:t>
            </a:r>
            <a:r>
              <a:rPr lang="cs-CZ" dirty="0" err="1" smtClean="0"/>
              <a:t>kúpim</a:t>
            </a:r>
            <a:r>
              <a:rPr lang="cs-CZ" dirty="0" smtClean="0"/>
              <a:t>, zem X rus.: </a:t>
            </a:r>
            <a:r>
              <a:rPr lang="az-Cyrl-AZ" dirty="0" smtClean="0"/>
              <a:t>куплю, земля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vznik dásňového š na místě zadopatrových souhlásek při II. a III. palatalizaci: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wszystek</a:t>
            </a:r>
            <a:r>
              <a:rPr lang="cs-CZ" dirty="0" smtClean="0"/>
              <a:t>, </a:t>
            </a:r>
            <a:r>
              <a:rPr lang="cs-CZ" dirty="0" err="1" smtClean="0"/>
              <a:t>musze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.: všechen, mouše; slov.: </a:t>
            </a:r>
            <a:r>
              <a:rPr lang="cs-CZ" dirty="0" err="1" smtClean="0"/>
              <a:t>všetok</a:t>
            </a:r>
            <a:r>
              <a:rPr lang="cs-CZ" dirty="0" smtClean="0"/>
              <a:t>, </a:t>
            </a:r>
            <a:r>
              <a:rPr lang="cs-CZ" dirty="0" err="1" smtClean="0"/>
              <a:t>muše</a:t>
            </a:r>
            <a:r>
              <a:rPr lang="cs-CZ" dirty="0" smtClean="0"/>
              <a:t>; dluž.: </a:t>
            </a:r>
            <a:r>
              <a:rPr lang="cs-CZ" dirty="0" err="1" smtClean="0"/>
              <a:t>wšen</a:t>
            </a:r>
            <a:r>
              <a:rPr lang="cs-CZ" dirty="0" smtClean="0"/>
              <a:t>, </a:t>
            </a:r>
            <a:r>
              <a:rPr lang="cs-CZ" dirty="0" err="1" smtClean="0"/>
              <a:t>muše</a:t>
            </a:r>
            <a:r>
              <a:rPr lang="cs-CZ" dirty="0" smtClean="0"/>
              <a:t>; </a:t>
            </a:r>
            <a:r>
              <a:rPr lang="cs-CZ" dirty="0" err="1" smtClean="0"/>
              <a:t>hluž</a:t>
            </a:r>
            <a:r>
              <a:rPr lang="cs-CZ" dirty="0" smtClean="0"/>
              <a:t>.: </a:t>
            </a:r>
            <a:r>
              <a:rPr lang="cs-CZ" dirty="0" err="1" smtClean="0"/>
              <a:t>wšón</a:t>
            </a:r>
            <a:r>
              <a:rPr lang="cs-CZ" dirty="0" smtClean="0"/>
              <a:t>, </a:t>
            </a:r>
            <a:r>
              <a:rPr lang="cs-CZ" dirty="0" err="1" smtClean="0"/>
              <a:t>muše</a:t>
            </a:r>
            <a:r>
              <a:rPr lang="cs-CZ" dirty="0" smtClean="0"/>
              <a:t> X rus.: </a:t>
            </a:r>
            <a:r>
              <a:rPr lang="az-Cyrl-AZ" dirty="0" smtClean="0"/>
              <a:t>весь, </a:t>
            </a:r>
            <a:r>
              <a:rPr lang="cs-CZ" dirty="0" err="1" smtClean="0"/>
              <a:t>praslov</a:t>
            </a:r>
            <a:r>
              <a:rPr lang="cs-CZ" dirty="0" smtClean="0"/>
              <a:t>.: *v</a:t>
            </a:r>
            <a:r>
              <a:rPr lang="az-Cyrl-AZ" dirty="0" smtClean="0"/>
              <a:t>ь</a:t>
            </a:r>
            <a:r>
              <a:rPr lang="cs-CZ" dirty="0" smtClean="0"/>
              <a:t>x</a:t>
            </a:r>
            <a:r>
              <a:rPr lang="az-Cyrl-AZ" dirty="0" smtClean="0"/>
              <a:t>ъ, </a:t>
            </a:r>
            <a:r>
              <a:rPr lang="cs-CZ" dirty="0" err="1" smtClean="0"/>
              <a:t>stsl</a:t>
            </a:r>
            <a:r>
              <a:rPr lang="cs-CZ" dirty="0" smtClean="0"/>
              <a:t>.: </a:t>
            </a:r>
            <a:r>
              <a:rPr lang="cs-CZ" dirty="0" err="1" smtClean="0"/>
              <a:t>musě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přechod praslovanských skupin </a:t>
            </a:r>
            <a:r>
              <a:rPr lang="cs-CZ" dirty="0" err="1" smtClean="0"/>
              <a:t>tj</a:t>
            </a:r>
            <a:r>
              <a:rPr lang="cs-CZ" dirty="0" smtClean="0"/>
              <a:t> a </a:t>
            </a:r>
            <a:r>
              <a:rPr lang="cs-CZ" dirty="0" err="1" smtClean="0"/>
              <a:t>kt</a:t>
            </a:r>
            <a:r>
              <a:rPr lang="cs-CZ" dirty="0" smtClean="0"/>
              <a:t> v c a skupiny </a:t>
            </a:r>
            <a:r>
              <a:rPr lang="cs-CZ" dirty="0" err="1" smtClean="0"/>
              <a:t>dj</a:t>
            </a:r>
            <a:r>
              <a:rPr lang="cs-CZ" dirty="0" smtClean="0"/>
              <a:t> v </a:t>
            </a:r>
            <a:r>
              <a:rPr lang="cs-CZ" dirty="0" err="1" smtClean="0"/>
              <a:t>dz</a:t>
            </a:r>
            <a:r>
              <a:rPr lang="cs-CZ" dirty="0" smtClean="0"/>
              <a:t> (v češtině v z´):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świeca</a:t>
            </a:r>
            <a:r>
              <a:rPr lang="cs-CZ" dirty="0" smtClean="0"/>
              <a:t>, noc, </a:t>
            </a:r>
            <a:r>
              <a:rPr lang="cs-CZ" dirty="0" err="1" smtClean="0"/>
              <a:t>miedza</a:t>
            </a:r>
            <a:r>
              <a:rPr lang="cs-CZ" dirty="0" smtClean="0"/>
              <a:t>, </a:t>
            </a:r>
            <a:r>
              <a:rPr lang="cs-CZ" dirty="0" err="1" smtClean="0"/>
              <a:t>cudzy</a:t>
            </a:r>
            <a:r>
              <a:rPr lang="cs-CZ" dirty="0" smtClean="0"/>
              <a:t>; </a:t>
            </a:r>
            <a:r>
              <a:rPr lang="cs-CZ" dirty="0" err="1" smtClean="0"/>
              <a:t>čes</a:t>
            </a:r>
            <a:r>
              <a:rPr lang="cs-CZ" dirty="0" smtClean="0"/>
              <a:t>.: svíce, noc, meze, cizí; slov.: </a:t>
            </a:r>
            <a:r>
              <a:rPr lang="cs-CZ" dirty="0" err="1" smtClean="0"/>
              <a:t>svieca</a:t>
            </a:r>
            <a:r>
              <a:rPr lang="cs-CZ" dirty="0" smtClean="0"/>
              <a:t>, noc, </a:t>
            </a:r>
            <a:r>
              <a:rPr lang="cs-CZ" dirty="0" err="1" smtClean="0"/>
              <a:t>medza</a:t>
            </a:r>
            <a:r>
              <a:rPr lang="cs-CZ" dirty="0" smtClean="0"/>
              <a:t>, </a:t>
            </a:r>
            <a:r>
              <a:rPr lang="cs-CZ" dirty="0" err="1" smtClean="0"/>
              <a:t>cudzí</a:t>
            </a:r>
            <a:r>
              <a:rPr lang="cs-CZ" dirty="0" smtClean="0"/>
              <a:t> X rus.: </a:t>
            </a:r>
            <a:r>
              <a:rPr lang="az-Cyrl-AZ" dirty="0" smtClean="0"/>
              <a:t>свеча, ночь, межда, чужой; </a:t>
            </a:r>
            <a:r>
              <a:rPr lang="cs-CZ" dirty="0" err="1" smtClean="0"/>
              <a:t>praslov</a:t>
            </a:r>
            <a:r>
              <a:rPr lang="cs-CZ" dirty="0" smtClean="0"/>
              <a:t>.: *</a:t>
            </a:r>
            <a:r>
              <a:rPr lang="cs-CZ" dirty="0" err="1" smtClean="0"/>
              <a:t>světja</a:t>
            </a:r>
            <a:r>
              <a:rPr lang="cs-CZ" dirty="0" smtClean="0"/>
              <a:t>, *</a:t>
            </a:r>
            <a:r>
              <a:rPr lang="cs-CZ" dirty="0" err="1" smtClean="0"/>
              <a:t>nokt</a:t>
            </a:r>
            <a:r>
              <a:rPr lang="az-Cyrl-AZ" dirty="0" smtClean="0"/>
              <a:t>ь, *</a:t>
            </a:r>
            <a:r>
              <a:rPr lang="cs-CZ" dirty="0" err="1" smtClean="0"/>
              <a:t>medja</a:t>
            </a:r>
            <a:r>
              <a:rPr lang="cs-CZ" dirty="0" smtClean="0"/>
              <a:t>, *</a:t>
            </a:r>
            <a:r>
              <a:rPr lang="cs-CZ" dirty="0" err="1" smtClean="0"/>
              <a:t>tjudj</a:t>
            </a:r>
            <a:r>
              <a:rPr lang="az-Cyrl-AZ" dirty="0" smtClean="0"/>
              <a:t>ь 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zachování praslovanské skupiny </a:t>
            </a:r>
            <a:r>
              <a:rPr lang="cs-CZ" dirty="0" err="1" smtClean="0"/>
              <a:t>kv</a:t>
            </a:r>
            <a:r>
              <a:rPr lang="cs-CZ" dirty="0" smtClean="0"/>
              <a:t>´, </a:t>
            </a:r>
            <a:r>
              <a:rPr lang="cs-CZ" dirty="0" err="1" smtClean="0"/>
              <a:t>gv</a:t>
            </a:r>
            <a:r>
              <a:rPr lang="cs-CZ" dirty="0" smtClean="0"/>
              <a:t>´ na počátku slova před předními samohláskami (ě, i): </a:t>
            </a:r>
            <a:r>
              <a:rPr lang="cs-CZ" dirty="0" err="1" smtClean="0"/>
              <a:t>pol</a:t>
            </a:r>
            <a:r>
              <a:rPr lang="cs-CZ" dirty="0" smtClean="0"/>
              <a:t>.: </a:t>
            </a:r>
            <a:r>
              <a:rPr lang="cs-CZ" dirty="0" err="1" smtClean="0"/>
              <a:t>kwiat</a:t>
            </a:r>
            <a:r>
              <a:rPr lang="cs-CZ" dirty="0" smtClean="0"/>
              <a:t>, </a:t>
            </a:r>
            <a:r>
              <a:rPr lang="cs-CZ" dirty="0" err="1" smtClean="0"/>
              <a:t>gwiazda</a:t>
            </a:r>
            <a:r>
              <a:rPr lang="cs-CZ" dirty="0" smtClean="0"/>
              <a:t> (L.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kwiecie</a:t>
            </a:r>
            <a:r>
              <a:rPr lang="cs-CZ" dirty="0" smtClean="0"/>
              <a:t>, </a:t>
            </a:r>
            <a:r>
              <a:rPr lang="cs-CZ" dirty="0" err="1" smtClean="0"/>
              <a:t>gwieździe</a:t>
            </a:r>
            <a:r>
              <a:rPr lang="cs-CZ" dirty="0" smtClean="0"/>
              <a:t>); </a:t>
            </a:r>
            <a:r>
              <a:rPr lang="cs-CZ" dirty="0" err="1" smtClean="0"/>
              <a:t>čes</a:t>
            </a:r>
            <a:r>
              <a:rPr lang="cs-CZ" dirty="0" smtClean="0"/>
              <a:t>.: květ, hvězda; slov.: </a:t>
            </a:r>
            <a:r>
              <a:rPr lang="cs-CZ" dirty="0" err="1" smtClean="0"/>
              <a:t>kvet</a:t>
            </a:r>
            <a:r>
              <a:rPr lang="cs-CZ" dirty="0" smtClean="0"/>
              <a:t>, </a:t>
            </a:r>
            <a:r>
              <a:rPr lang="cs-CZ" dirty="0" err="1" smtClean="0"/>
              <a:t>hviezda</a:t>
            </a:r>
            <a:r>
              <a:rPr lang="cs-CZ" dirty="0" smtClean="0"/>
              <a:t>; dluž.: </a:t>
            </a:r>
            <a:r>
              <a:rPr lang="cs-CZ" dirty="0" err="1" smtClean="0"/>
              <a:t>kwět</a:t>
            </a:r>
            <a:r>
              <a:rPr lang="cs-CZ" dirty="0" smtClean="0"/>
              <a:t>, </a:t>
            </a:r>
            <a:r>
              <a:rPr lang="cs-CZ" dirty="0" err="1" smtClean="0"/>
              <a:t>gwězda</a:t>
            </a:r>
            <a:r>
              <a:rPr lang="cs-CZ" dirty="0" smtClean="0"/>
              <a:t>; </a:t>
            </a:r>
            <a:r>
              <a:rPr lang="cs-CZ" dirty="0" err="1" smtClean="0"/>
              <a:t>hluž</a:t>
            </a:r>
            <a:r>
              <a:rPr lang="cs-CZ" dirty="0" smtClean="0"/>
              <a:t>.: </a:t>
            </a:r>
            <a:r>
              <a:rPr lang="cs-CZ" dirty="0" err="1" smtClean="0"/>
              <a:t>kwět</a:t>
            </a:r>
            <a:r>
              <a:rPr lang="cs-CZ" dirty="0" smtClean="0"/>
              <a:t>, </a:t>
            </a:r>
            <a:r>
              <a:rPr lang="cs-CZ" dirty="0" err="1" smtClean="0"/>
              <a:t>hwězda</a:t>
            </a:r>
            <a:r>
              <a:rPr lang="cs-CZ" dirty="0" smtClean="0"/>
              <a:t> X rus.: </a:t>
            </a:r>
            <a:r>
              <a:rPr lang="az-Cyrl-AZ" dirty="0" smtClean="0"/>
              <a:t>цвет, звезда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1441</TotalTime>
  <Words>1952</Words>
  <Application>Microsoft Office PowerPoint</Application>
  <PresentationFormat>Předvádění na obrazovce (4:3)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Franklin Gothic Book</vt:lpstr>
      <vt:lpstr>Franklin Gothic Medium</vt:lpstr>
      <vt:lpstr>Wingdings 2</vt:lpstr>
      <vt:lpstr>Cesta</vt:lpstr>
      <vt:lpstr>Čeština a západoslovanské jazyky</vt:lpstr>
      <vt:lpstr>úvod</vt:lpstr>
      <vt:lpstr>Výskyt </vt:lpstr>
      <vt:lpstr>Rozdělení</vt:lpstr>
      <vt:lpstr>Historický vývoj západoslovanských Jazyků </vt:lpstr>
      <vt:lpstr>Historický vývoj západoslovanských jazyků</vt:lpstr>
      <vt:lpstr>Expanze slovanů</vt:lpstr>
      <vt:lpstr>Společné znaky </vt:lpstr>
      <vt:lpstr>Společné znaky</vt:lpstr>
      <vt:lpstr>Zásadní rozdíly</vt:lpstr>
      <vt:lpstr>Zásadní rozdíly </vt:lpstr>
      <vt:lpstr>Porovnání </vt:lpstr>
      <vt:lpstr>Vývoj polštiny </vt:lpstr>
      <vt:lpstr>Kašubština – dialekt polštiny nebo samostatný jazyk? </vt:lpstr>
      <vt:lpstr>Vývoj češtiny</vt:lpstr>
      <vt:lpstr>Vývoj Češtiny</vt:lpstr>
      <vt:lpstr>Vývoj slovenštiny </vt:lpstr>
      <vt:lpstr>Vývoj slovenštiny</vt:lpstr>
      <vt:lpstr>Vývoj Horní a Dolní Lužické srbštiny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 a západoslovanské jazyky</dc:title>
  <dc:creator>admin</dc:creator>
  <cp:lastModifiedBy>Bobrzykova</cp:lastModifiedBy>
  <cp:revision>33</cp:revision>
  <dcterms:created xsi:type="dcterms:W3CDTF">2018-10-19T14:50:38Z</dcterms:created>
  <dcterms:modified xsi:type="dcterms:W3CDTF">2018-11-15T09:41:25Z</dcterms:modified>
</cp:coreProperties>
</file>